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6" r:id="rId3"/>
    <p:sldId id="257" r:id="rId4"/>
    <p:sldId id="258" r:id="rId5"/>
    <p:sldId id="302" r:id="rId6"/>
    <p:sldId id="301" r:id="rId7"/>
    <p:sldId id="300" r:id="rId8"/>
    <p:sldId id="269" r:id="rId9"/>
    <p:sldId id="296" r:id="rId10"/>
    <p:sldId id="297" r:id="rId11"/>
    <p:sldId id="259" r:id="rId12"/>
    <p:sldId id="298" r:id="rId13"/>
    <p:sldId id="303" r:id="rId14"/>
    <p:sldId id="260" r:id="rId15"/>
    <p:sldId id="261" r:id="rId16"/>
    <p:sldId id="262" r:id="rId17"/>
    <p:sldId id="263" r:id="rId18"/>
    <p:sldId id="264" r:id="rId19"/>
    <p:sldId id="265" r:id="rId20"/>
    <p:sldId id="305" r:id="rId21"/>
    <p:sldId id="266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8" r:id="rId41"/>
    <p:sldId id="287" r:id="rId42"/>
    <p:sldId id="289" r:id="rId43"/>
    <p:sldId id="292" r:id="rId44"/>
    <p:sldId id="290" r:id="rId45"/>
    <p:sldId id="291" r:id="rId46"/>
    <p:sldId id="293" r:id="rId47"/>
    <p:sldId id="294" r:id="rId48"/>
    <p:sldId id="295" r:id="rId49"/>
    <p:sldId id="304" r:id="rId50"/>
  </p:sldIdLst>
  <p:sldSz cx="9144000" cy="5715000" type="screen16x1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3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DØ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F794-3B45-495F-94B3-F925A12933C6}" type="datetimeFigureOut">
              <a:rPr lang="en-US" smtClean="0"/>
              <a:t>7/30/2008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AE3D2-F492-4275-8190-B95178F930C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DØ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E633C-DE03-4666-A6B7-1CA98CF69C77}" type="datetimeFigureOut">
              <a:rPr lang="en-US" smtClean="0"/>
              <a:t>7/30/2008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06205-ACB8-4747-9DB0-01060B7E209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B06205-ACB8-4747-9DB0-01060B7E2092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6205-ACB8-4747-9DB0-01060B7E209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DØ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absorber plate </a:t>
            </a:r>
            <a:r>
              <a:rPr lang="en-US" dirty="0" err="1" smtClean="0"/>
              <a:t>pic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B06205-ACB8-4747-9DB0-01060B7E2092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6205-ACB8-4747-9DB0-01060B7E2092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DØ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960105"/>
            <a:ext cx="9144000" cy="17608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7" y="0"/>
            <a:ext cx="3038475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781300"/>
            <a:ext cx="6480048" cy="191770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287343"/>
            <a:ext cx="6480048" cy="14605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C088-6481-4E14-B5DB-C359DAC9F497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01BF-098B-4275-B467-99B97781005D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D2A-291A-44F7-B176-CAE277406E7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F179-DDB6-4761-A821-55E202BA1CCB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960105"/>
            <a:ext cx="9144000" cy="17608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7" y="0"/>
            <a:ext cx="3038475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6531"/>
            <a:ext cx="6629400" cy="1521969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71500"/>
            <a:ext cx="6629400" cy="888907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C7B9-1406-49C3-BD93-7D2AB486B6E3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467600" cy="9525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3657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33501"/>
            <a:ext cx="3657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75BF-C7FA-42FD-AD47-07EC3A91DD4D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4040188" cy="6985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572000"/>
            <a:ext cx="4041775" cy="6985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64095"/>
            <a:ext cx="4040188" cy="32848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264095"/>
            <a:ext cx="4041775" cy="32848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CD3F-7920-4BB8-A7C1-57E022224D28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70648" cy="9525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369F-C3A0-45C2-89D9-F31EB6BEA7C0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C8DF-EEF0-4BED-B68B-9B11D4D08107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940"/>
            <a:ext cx="3200400" cy="608542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78687"/>
            <a:ext cx="2743200" cy="7620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51000"/>
            <a:ext cx="70866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529-D3BD-4D1E-9DE5-A0D8FE863A16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5351720"/>
            <a:ext cx="762000" cy="304271"/>
          </a:xfrm>
        </p:spPr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421424"/>
            <a:ext cx="3053868" cy="104484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849922"/>
            <a:ext cx="4114800" cy="34290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498971"/>
            <a:ext cx="3053866" cy="2219569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51720"/>
            <a:ext cx="2133600" cy="304271"/>
          </a:xfrm>
        </p:spPr>
        <p:txBody>
          <a:bodyPr/>
          <a:lstStyle/>
          <a:p>
            <a:fld id="{337643DA-6769-4B6F-8DD3-BA0AE03D8B6B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960105"/>
            <a:ext cx="9144000" cy="17608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28866"/>
            <a:ext cx="7467600" cy="9525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7467600" cy="37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351720"/>
            <a:ext cx="2133600" cy="304271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EF2783-7769-44DA-A3A4-D32686767CC1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5351720"/>
            <a:ext cx="2895600" cy="304271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5351720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ACD079-1974-41F7-BFB1-0CA96BBE3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Jet Identification in QCD </a:t>
            </a:r>
            <a:r>
              <a:rPr smtClean="0"/>
              <a:t>Samples at DØ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Zachary D. </a:t>
            </a:r>
            <a:r>
              <a:rPr lang="en-US" dirty="0" smtClean="0"/>
              <a:t>Hodge</a:t>
            </a:r>
          </a:p>
          <a:p>
            <a:r>
              <a:rPr lang="en-US" dirty="0" smtClean="0"/>
              <a:t>Austin </a:t>
            </a:r>
            <a:r>
              <a:rPr lang="en-US" dirty="0" err="1" smtClean="0"/>
              <a:t>Peay</a:t>
            </a:r>
            <a:r>
              <a:rPr lang="en-US" dirty="0" smtClean="0"/>
              <a:t> State University</a:t>
            </a:r>
            <a:endParaRPr lang="en-US" dirty="0" smtClean="0"/>
          </a:p>
          <a:p>
            <a:r>
              <a:rPr lang="en-US" dirty="0" smtClean="0"/>
              <a:t>Columbia University</a:t>
            </a:r>
          </a:p>
          <a:p>
            <a:r>
              <a:rPr lang="en-US" dirty="0" smtClean="0"/>
              <a:t>Nevis Laboratories</a:t>
            </a:r>
          </a:p>
          <a:p>
            <a:r>
              <a:rPr lang="en-US" dirty="0" smtClean="0"/>
              <a:t>August 1</a:t>
            </a:r>
            <a:r>
              <a:rPr lang="en-US" baseline="30000" dirty="0" smtClean="0"/>
              <a:t>st</a:t>
            </a:r>
            <a:r>
              <a:rPr lang="en-US" dirty="0" smtClean="0"/>
              <a:t> , 2008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3C-8DE2-46C4-8940-981F1BF16AB9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DØ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5029200" cy="37716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DØ detector has four main regions of tracking and detection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Silicon </a:t>
            </a:r>
            <a:r>
              <a:rPr lang="en-US" dirty="0" smtClean="0"/>
              <a:t>Microstrip</a:t>
            </a:r>
            <a:r>
              <a:rPr lang="en-US" dirty="0" smtClean="0"/>
              <a:t> Detector (SMT)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Central Fiber Tracker (CFT)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Liquid Argon Calorimeter </a:t>
            </a:r>
          </a:p>
          <a:p>
            <a:pPr marL="852678" lvl="1" indent="-514350"/>
            <a:r>
              <a:rPr lang="en-US" dirty="0" smtClean="0"/>
              <a:t>3 separate, fully enclosed </a:t>
            </a:r>
            <a:r>
              <a:rPr lang="en-US" dirty="0" smtClean="0"/>
              <a:t>regions (temp. at 90K)</a:t>
            </a:r>
            <a:endParaRPr lang="en-US" dirty="0" smtClean="0"/>
          </a:p>
          <a:p>
            <a:pPr marL="852678" lvl="1" indent="-514350"/>
            <a:r>
              <a:rPr lang="en-US" dirty="0" smtClean="0"/>
              <a:t>Uses depleted uranium and copper plates to cause showers</a:t>
            </a:r>
          </a:p>
          <a:p>
            <a:pPr marL="852678" lvl="1" indent="-514350"/>
            <a:r>
              <a:rPr lang="en-US" dirty="0" smtClean="0"/>
              <a:t>Uses </a:t>
            </a:r>
            <a:r>
              <a:rPr lang="en-US" dirty="0" smtClean="0"/>
              <a:t>Liquid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smtClean="0"/>
              <a:t>to measure </a:t>
            </a:r>
            <a:r>
              <a:rPr lang="en-US" dirty="0" smtClean="0"/>
              <a:t>electromagnetically</a:t>
            </a:r>
            <a:r>
              <a:rPr lang="en-US" dirty="0" smtClean="0"/>
              <a:t> and strongly </a:t>
            </a:r>
            <a:r>
              <a:rPr lang="en-US" dirty="0" smtClean="0"/>
              <a:t>interacting </a:t>
            </a:r>
            <a:r>
              <a:rPr lang="en-US" dirty="0" smtClean="0"/>
              <a:t>particles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242-F3C9-41EE-B129-4E3EC54351F9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9221" name="Picture 5" descr="C:\Users\Zachary\Desktop\finalpaper\absplat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7517" y="1600772"/>
            <a:ext cx="3706483" cy="30694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DØ Experiment</a:t>
            </a:r>
            <a:endParaRPr lang="en-US" dirty="0"/>
          </a:p>
        </p:txBody>
      </p:sp>
      <p:pic>
        <p:nvPicPr>
          <p:cNvPr id="6151" name="Picture 7" descr="C:\Users\Zachary\Desktop\finalpaper\calorimeter-colo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01424" y="1333500"/>
            <a:ext cx="5726084" cy="31440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447789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Liquid Argon Calorimeter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7884-C767-4AA5-9B8C-A63F4F3AE361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DØ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DØ detector has four main regions of tracking and detection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Silicon </a:t>
            </a:r>
            <a:r>
              <a:rPr lang="en-US" dirty="0" smtClean="0"/>
              <a:t>Microstrip</a:t>
            </a:r>
            <a:r>
              <a:rPr lang="en-US" dirty="0" smtClean="0"/>
              <a:t> Detector (SMT)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Central Fiber Tracker (CFT)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Liquid Argon Calorimeter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Muon</a:t>
            </a:r>
            <a:r>
              <a:rPr lang="en-US" dirty="0" smtClean="0"/>
              <a:t> Tracking System</a:t>
            </a:r>
          </a:p>
          <a:p>
            <a:pPr marL="852678" lvl="1" indent="-514350"/>
            <a:r>
              <a:rPr lang="en-US" dirty="0" smtClean="0"/>
              <a:t>Outer most tracking system</a:t>
            </a:r>
          </a:p>
          <a:p>
            <a:pPr marL="852678" lvl="1" indent="-514350"/>
            <a:r>
              <a:rPr lang="en-US" dirty="0" smtClean="0"/>
              <a:t>Uses 2T magnetic field and drift chambers to measure </a:t>
            </a:r>
            <a:r>
              <a:rPr lang="en-US" dirty="0" smtClean="0"/>
              <a:t>muon</a:t>
            </a:r>
            <a:r>
              <a:rPr lang="en-US" dirty="0" smtClean="0"/>
              <a:t> momentum and position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34E4-5BD5-4D83-B1BF-0302B05CBD25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DØ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5029200" cy="3111500"/>
          </a:xfrm>
        </p:spPr>
        <p:txBody>
          <a:bodyPr>
            <a:normAutofit/>
          </a:bodyPr>
          <a:lstStyle/>
          <a:p>
            <a:r>
              <a:rPr lang="en-US" dirty="0" smtClean="0"/>
              <a:t>What to look for at DØ?</a:t>
            </a:r>
          </a:p>
          <a:p>
            <a:pPr lvl="1"/>
            <a:r>
              <a:rPr lang="en-US" dirty="0" smtClean="0"/>
              <a:t>Top quark production</a:t>
            </a:r>
          </a:p>
          <a:p>
            <a:pPr lvl="1"/>
            <a:r>
              <a:rPr lang="en-US" dirty="0" smtClean="0"/>
              <a:t>Higgs boson?</a:t>
            </a:r>
          </a:p>
          <a:p>
            <a:r>
              <a:rPr lang="en-US" dirty="0" smtClean="0"/>
              <a:t>How do we detect these particles?	</a:t>
            </a:r>
          </a:p>
          <a:p>
            <a:pPr lvl="1"/>
            <a:r>
              <a:rPr lang="en-US" dirty="0" smtClean="0"/>
              <a:t>From what they decay to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 descr="C:\Users\Zachary\Desktop\finalpaper\Gg_to_t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333500"/>
            <a:ext cx="3962400" cy="30480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6417869" y="2065020"/>
            <a:ext cx="475488" cy="1755649"/>
            <a:chOff x="6417869" y="2478024"/>
            <a:chExt cx="475488" cy="2106778"/>
          </a:xfrm>
        </p:grpSpPr>
        <p:sp>
          <p:nvSpPr>
            <p:cNvPr id="5" name="Oval 4"/>
            <p:cNvSpPr/>
            <p:nvPr/>
          </p:nvSpPr>
          <p:spPr>
            <a:xfrm>
              <a:off x="6417869" y="4145890"/>
              <a:ext cx="475488" cy="43891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417869" y="2478024"/>
              <a:ext cx="475488" cy="43891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14448" y="2064128"/>
            <a:ext cx="475488" cy="1753379"/>
            <a:chOff x="6414448" y="2476953"/>
            <a:chExt cx="475488" cy="2104055"/>
          </a:xfrm>
        </p:grpSpPr>
        <p:sp>
          <p:nvSpPr>
            <p:cNvPr id="8" name="&quot;No&quot; Symbol 7"/>
            <p:cNvSpPr/>
            <p:nvPr/>
          </p:nvSpPr>
          <p:spPr>
            <a:xfrm>
              <a:off x="6414448" y="4142096"/>
              <a:ext cx="475488" cy="4389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&quot;No&quot; Symbol 6"/>
            <p:cNvSpPr/>
            <p:nvPr/>
          </p:nvSpPr>
          <p:spPr>
            <a:xfrm>
              <a:off x="6414448" y="2476953"/>
              <a:ext cx="475488" cy="4389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7906-84E7-4684-A5AF-A609F62D9C0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oup 27"/>
          <p:cNvGrpSpPr/>
          <p:nvPr/>
        </p:nvGrpSpPr>
        <p:grpSpPr>
          <a:xfrm>
            <a:off x="8414918" y="1406652"/>
            <a:ext cx="518770" cy="2926080"/>
            <a:chOff x="8414918" y="1406652"/>
            <a:chExt cx="518770" cy="2926080"/>
          </a:xfrm>
        </p:grpSpPr>
        <p:grpSp>
          <p:nvGrpSpPr>
            <p:cNvPr id="20" name="Group 19"/>
            <p:cNvGrpSpPr/>
            <p:nvPr/>
          </p:nvGrpSpPr>
          <p:grpSpPr>
            <a:xfrm>
              <a:off x="8414918" y="1406652"/>
              <a:ext cx="518770" cy="2926080"/>
              <a:chOff x="8414918" y="1687982"/>
              <a:chExt cx="518770" cy="351129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414918" y="1687982"/>
                <a:ext cx="475488" cy="438912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414918" y="4760366"/>
                <a:ext cx="475488" cy="438912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458200" y="3063240"/>
                <a:ext cx="475488" cy="438912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8458200" y="3009900"/>
              <a:ext cx="475488" cy="36576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Quarks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4114800" cy="3771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Third Generation </a:t>
            </a:r>
            <a:r>
              <a:rPr lang="en-US" dirty="0" smtClean="0"/>
              <a:t>quark (third set discovered)</a:t>
            </a:r>
            <a:endParaRPr lang="en-US" dirty="0" smtClean="0"/>
          </a:p>
          <a:p>
            <a:r>
              <a:rPr lang="en-US" dirty="0" smtClean="0"/>
              <a:t>Second Highest mass of the quarks (4.2GeV). Below the Top quark’s</a:t>
            </a:r>
          </a:p>
          <a:p>
            <a:r>
              <a:rPr lang="en-US" dirty="0" smtClean="0"/>
              <a:t>Carry -1/3e electric charge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B246-03D9-47F9-B8C7-53C24DA554D9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4800600" y="1028700"/>
            <a:ext cx="3505200" cy="4267200"/>
            <a:chOff x="4572000" y="1028700"/>
            <a:chExt cx="3733800" cy="4495800"/>
          </a:xfrm>
        </p:grpSpPr>
        <p:sp>
          <p:nvSpPr>
            <p:cNvPr id="11" name="Rectangle 10"/>
            <p:cNvSpPr/>
            <p:nvPr/>
          </p:nvSpPr>
          <p:spPr>
            <a:xfrm>
              <a:off x="4572000" y="1028700"/>
              <a:ext cx="3733800" cy="44958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22" name="Picture 2" descr="C:\Users\Zachary\Desktop\finalpaper\SMoEP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34552" y="1126508"/>
              <a:ext cx="3581400" cy="3952875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6664656" y="2476500"/>
            <a:ext cx="596871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Quarks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Quarks cannot exists freely (color confinement) </a:t>
            </a:r>
            <a:endParaRPr lang="en-US" dirty="0" smtClean="0"/>
          </a:p>
          <a:p>
            <a:pPr lvl="1"/>
            <a:r>
              <a:rPr lang="en-US" dirty="0" smtClean="0"/>
              <a:t>Quarks carry color charge (interact with gluons)</a:t>
            </a:r>
            <a:endParaRPr lang="en-US" dirty="0" smtClean="0"/>
          </a:p>
          <a:p>
            <a:r>
              <a:rPr lang="en-US" dirty="0" smtClean="0"/>
              <a:t>Immediately form a </a:t>
            </a:r>
            <a:r>
              <a:rPr lang="en-US" dirty="0" smtClean="0"/>
              <a:t>hadron</a:t>
            </a:r>
            <a:r>
              <a:rPr lang="en-US" dirty="0" smtClean="0"/>
              <a:t> once being </a:t>
            </a:r>
            <a:r>
              <a:rPr lang="en-US" dirty="0" smtClean="0"/>
              <a:t>separated</a:t>
            </a:r>
          </a:p>
          <a:p>
            <a:pPr lvl="1"/>
            <a:r>
              <a:rPr lang="en-US" dirty="0" smtClean="0"/>
              <a:t>Either a meson (2 quark configurations)</a:t>
            </a:r>
          </a:p>
          <a:p>
            <a:pPr lvl="1"/>
            <a:r>
              <a:rPr lang="en-US" dirty="0" smtClean="0"/>
              <a:t>Or a baryon (3 quark configuration)</a:t>
            </a:r>
            <a:endParaRPr lang="en-US" dirty="0" smtClean="0"/>
          </a:p>
          <a:p>
            <a:r>
              <a:rPr lang="en-US" dirty="0" smtClean="0"/>
              <a:t>B-hadrons have </a:t>
            </a:r>
            <a:r>
              <a:rPr lang="en-US" dirty="0" smtClean="0"/>
              <a:t>a longer lifetime than other light-quark hadrons (</a:t>
            </a:r>
            <a:r>
              <a:rPr lang="en-US" dirty="0" smtClean="0"/>
              <a:t>10</a:t>
            </a:r>
            <a:r>
              <a:rPr lang="en-US" baseline="30000" dirty="0" smtClean="0"/>
              <a:t>-12</a:t>
            </a:r>
            <a:r>
              <a:rPr lang="en-US" dirty="0" smtClean="0"/>
              <a:t>s </a:t>
            </a:r>
            <a:r>
              <a:rPr lang="en-US" dirty="0" smtClean="0"/>
              <a:t>and </a:t>
            </a:r>
            <a:r>
              <a:rPr lang="en-US" dirty="0" smtClean="0"/>
              <a:t>500µm)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8F0C-ECC5-45E3-BE85-F1F372E6B376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Quarks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32" y="1333501"/>
            <a:ext cx="4114800" cy="37716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Once </a:t>
            </a:r>
            <a:r>
              <a:rPr lang="en-US" dirty="0" smtClean="0"/>
              <a:t>forming the bound state </a:t>
            </a:r>
            <a:r>
              <a:rPr lang="en-US" dirty="0" smtClean="0"/>
              <a:t>hadron</a:t>
            </a:r>
            <a:r>
              <a:rPr lang="en-US" dirty="0" smtClean="0"/>
              <a:t>, the </a:t>
            </a:r>
            <a:r>
              <a:rPr lang="en-US" dirty="0" smtClean="0"/>
              <a:t>B-</a:t>
            </a:r>
            <a:r>
              <a:rPr lang="en-US" dirty="0" err="1" smtClean="0"/>
              <a:t>hadron</a:t>
            </a:r>
            <a:r>
              <a:rPr lang="en-US" dirty="0" smtClean="0"/>
              <a:t> </a:t>
            </a:r>
            <a:r>
              <a:rPr lang="en-US" dirty="0" smtClean="0"/>
              <a:t>will fragment in the </a:t>
            </a:r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Deposits energy in the </a:t>
            </a:r>
            <a:r>
              <a:rPr lang="en-US" dirty="0" smtClean="0"/>
              <a:t>Hadronic</a:t>
            </a:r>
            <a:r>
              <a:rPr lang="en-US" dirty="0" smtClean="0"/>
              <a:t> Calorimeter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B-</a:t>
            </a:r>
            <a:r>
              <a:rPr lang="en-US" dirty="0" err="1" smtClean="0"/>
              <a:t>hadron</a:t>
            </a:r>
            <a:r>
              <a:rPr lang="en-US" dirty="0" smtClean="0"/>
              <a:t> </a:t>
            </a:r>
            <a:r>
              <a:rPr lang="en-US" dirty="0" smtClean="0"/>
              <a:t>will shower particles in the </a:t>
            </a:r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Shower is fairly collimated</a:t>
            </a:r>
          </a:p>
          <a:p>
            <a:pPr lvl="1"/>
            <a:r>
              <a:rPr lang="en-US" dirty="0" smtClean="0"/>
              <a:t>Use an algorithm to construct a cone like area</a:t>
            </a:r>
            <a:endParaRPr lang="en-US" dirty="0" smtClean="0"/>
          </a:p>
          <a:p>
            <a:r>
              <a:rPr lang="en-US" dirty="0" smtClean="0"/>
              <a:t>This is called a jet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5011-0B06-4811-AEAA-F714FFB0DE3B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4572000" y="1485900"/>
            <a:ext cx="4267200" cy="2634497"/>
            <a:chOff x="4572000" y="1485900"/>
            <a:chExt cx="4267200" cy="263449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1485900"/>
              <a:ext cx="4267200" cy="235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Group 19"/>
            <p:cNvGrpSpPr/>
            <p:nvPr/>
          </p:nvGrpSpPr>
          <p:grpSpPr>
            <a:xfrm>
              <a:off x="4609819" y="1719910"/>
              <a:ext cx="2720937" cy="2400487"/>
              <a:chOff x="4609819" y="1719910"/>
              <a:chExt cx="2720937" cy="240048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609819" y="2159098"/>
                <a:ext cx="2720937" cy="1961299"/>
                <a:chOff x="4609819" y="2159098"/>
                <a:chExt cx="2720937" cy="1961299"/>
              </a:xfrm>
            </p:grpSpPr>
            <p:sp>
              <p:nvSpPr>
                <p:cNvPr id="4" name="Oval 3"/>
                <p:cNvSpPr/>
                <p:nvPr/>
              </p:nvSpPr>
              <p:spPr>
                <a:xfrm rot="3110403">
                  <a:off x="5567091" y="2622014"/>
                  <a:ext cx="1451756" cy="74511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rot="6394447" flipH="1" flipV="1">
                  <a:off x="4545658" y="2619349"/>
                  <a:ext cx="1862776" cy="99549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Explosion 2 27"/>
                <p:cNvSpPr/>
                <p:nvPr/>
              </p:nvSpPr>
              <p:spPr>
                <a:xfrm rot="994447">
                  <a:off x="4609819" y="3657419"/>
                  <a:ext cx="311090" cy="310463"/>
                </a:xfrm>
                <a:prstGeom prst="irregularSeal2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>
                <a:xfrm rot="6394447" flipH="1" flipV="1">
                  <a:off x="4870045" y="2307523"/>
                  <a:ext cx="1914520" cy="161767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rot="994447" flipV="1">
                  <a:off x="4904250" y="2775058"/>
                  <a:ext cx="2426506" cy="134533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rot="6394447" flipH="1" flipV="1">
                  <a:off x="5159626" y="2170420"/>
                  <a:ext cx="1759289" cy="211541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Arrow Connector 29"/>
              <p:cNvCxnSpPr/>
              <p:nvPr/>
            </p:nvCxnSpPr>
            <p:spPr>
              <a:xfrm rot="6394447" flipH="1" flipV="1">
                <a:off x="4891778" y="2080547"/>
                <a:ext cx="2276726" cy="15554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Quarks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jet will deposit </a:t>
            </a:r>
            <a:r>
              <a:rPr lang="en-US" sz="2800" dirty="0" smtClean="0"/>
              <a:t>almost all </a:t>
            </a:r>
            <a:r>
              <a:rPr lang="en-US" sz="2800" dirty="0" smtClean="0"/>
              <a:t>of its energy in the E&amp;M and </a:t>
            </a:r>
            <a:r>
              <a:rPr lang="en-US" sz="2800" dirty="0" smtClean="0"/>
              <a:t>Hadronic</a:t>
            </a:r>
            <a:r>
              <a:rPr lang="en-US" sz="2800" dirty="0" smtClean="0"/>
              <a:t> Calorimeter</a:t>
            </a:r>
          </a:p>
          <a:p>
            <a:r>
              <a:rPr lang="en-US" sz="2800" dirty="0" smtClean="0"/>
              <a:t>Prominent features of a jet help to distinguish what particle it came from</a:t>
            </a:r>
          </a:p>
          <a:p>
            <a:r>
              <a:rPr lang="en-US" sz="2800" dirty="0" smtClean="0"/>
              <a:t>The key feature of a b-jet is found in its displaced (secondary) vertex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24200" y="3937001"/>
            <a:ext cx="3657600" cy="1587502"/>
            <a:chOff x="2514600" y="4800600"/>
            <a:chExt cx="3657600" cy="1905003"/>
          </a:xfrm>
        </p:grpSpPr>
        <p:grpSp>
          <p:nvGrpSpPr>
            <p:cNvPr id="5" name="Group 50"/>
            <p:cNvGrpSpPr/>
            <p:nvPr/>
          </p:nvGrpSpPr>
          <p:grpSpPr>
            <a:xfrm>
              <a:off x="2514600" y="4800600"/>
              <a:ext cx="3657600" cy="1905003"/>
              <a:chOff x="762000" y="4724400"/>
              <a:chExt cx="3657600" cy="1905003"/>
            </a:xfrm>
          </p:grpSpPr>
          <p:grpSp>
            <p:nvGrpSpPr>
              <p:cNvPr id="10" name="Group 29"/>
              <p:cNvGrpSpPr/>
              <p:nvPr/>
            </p:nvGrpSpPr>
            <p:grpSpPr>
              <a:xfrm>
                <a:off x="762000" y="5029200"/>
                <a:ext cx="1524001" cy="1600203"/>
                <a:chOff x="762000" y="5029200"/>
                <a:chExt cx="1524001" cy="1600203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 rot="5400000">
                  <a:off x="1074439" y="6240762"/>
                  <a:ext cx="685802" cy="914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Group 28"/>
                <p:cNvGrpSpPr/>
                <p:nvPr/>
              </p:nvGrpSpPr>
              <p:grpSpPr>
                <a:xfrm>
                  <a:off x="762000" y="5029200"/>
                  <a:ext cx="1524001" cy="1066800"/>
                  <a:chOff x="762000" y="5029200"/>
                  <a:chExt cx="1524001" cy="1066800"/>
                </a:xfrm>
              </p:grpSpPr>
              <p:cxnSp>
                <p:nvCxnSpPr>
                  <p:cNvPr id="19" name="Straight Arrow Connector 18"/>
                  <p:cNvCxnSpPr/>
                  <p:nvPr/>
                </p:nvCxnSpPr>
                <p:spPr>
                  <a:xfrm rot="5400000" flipH="1" flipV="1">
                    <a:off x="1435018" y="5168818"/>
                    <a:ext cx="533400" cy="25416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Group 24"/>
                  <p:cNvGrpSpPr/>
                  <p:nvPr/>
                </p:nvGrpSpPr>
                <p:grpSpPr>
                  <a:xfrm>
                    <a:off x="762000" y="5562600"/>
                    <a:ext cx="1524001" cy="533400"/>
                    <a:chOff x="1143000" y="5638800"/>
                    <a:chExt cx="3200400" cy="1066800"/>
                  </a:xfrm>
                </p:grpSpPr>
                <p:sp>
                  <p:nvSpPr>
                    <p:cNvPr id="21" name="Explosion 1 3"/>
                    <p:cNvSpPr/>
                    <p:nvPr/>
                  </p:nvSpPr>
                  <p:spPr>
                    <a:xfrm>
                      <a:off x="2286000" y="5638800"/>
                      <a:ext cx="838200" cy="762000"/>
                    </a:xfrm>
                    <a:prstGeom prst="irregularSeal1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22" name="Straight Arrow Connector 21"/>
                    <p:cNvCxnSpPr/>
                    <p:nvPr/>
                  </p:nvCxnSpPr>
                  <p:spPr>
                    <a:xfrm>
                      <a:off x="3124200" y="6107642"/>
                      <a:ext cx="1219200" cy="29315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Arrow Connector 22"/>
                    <p:cNvCxnSpPr/>
                    <p:nvPr/>
                  </p:nvCxnSpPr>
                  <p:spPr>
                    <a:xfrm>
                      <a:off x="3124200" y="6107642"/>
                      <a:ext cx="762000" cy="52175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Arrow Connector 23"/>
                    <p:cNvCxnSpPr/>
                    <p:nvPr/>
                  </p:nvCxnSpPr>
                  <p:spPr>
                    <a:xfrm rot="10800000">
                      <a:off x="1143000" y="5791200"/>
                      <a:ext cx="1143000" cy="15151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 rot="10800000" flipV="1">
                      <a:off x="1828800" y="6172994"/>
                      <a:ext cx="610394" cy="53260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1" name="Explosion 2 10"/>
              <p:cNvSpPr/>
              <p:nvPr/>
            </p:nvSpPr>
            <p:spPr>
              <a:xfrm>
                <a:off x="2971800" y="5105400"/>
                <a:ext cx="304800" cy="304800"/>
              </a:xfrm>
              <a:prstGeom prst="irregularSeal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Straight Connector 11"/>
              <p:cNvCxnSpPr>
                <a:endCxn id="11" idx="1"/>
              </p:cNvCxnSpPr>
              <p:nvPr/>
            </p:nvCxnSpPr>
            <p:spPr>
              <a:xfrm flipV="1">
                <a:off x="1600200" y="5287109"/>
                <a:ext cx="1371600" cy="427891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1" idx="3"/>
              </p:cNvCxnSpPr>
              <p:nvPr/>
            </p:nvCxnSpPr>
            <p:spPr>
              <a:xfrm flipV="1">
                <a:off x="3276600" y="5181600"/>
                <a:ext cx="533400" cy="17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200400" y="5334000"/>
                <a:ext cx="1219200" cy="2931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3124200" y="4800600"/>
                <a:ext cx="1295400" cy="3926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048000" y="4724400"/>
                <a:ext cx="685800" cy="4688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4"/>
            <p:cNvGrpSpPr/>
            <p:nvPr/>
          </p:nvGrpSpPr>
          <p:grpSpPr>
            <a:xfrm>
              <a:off x="2895600" y="5284654"/>
              <a:ext cx="2514600" cy="644944"/>
              <a:chOff x="2895600" y="5284654"/>
              <a:chExt cx="2514600" cy="64494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95600" y="5333999"/>
                <a:ext cx="5334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PV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76800" y="5486400"/>
                <a:ext cx="5334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SV</a:t>
                </a:r>
                <a:endParaRPr lang="en-US" dirty="0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4145553">
                <a:off x="4686432" y="5264942"/>
                <a:ext cx="136202" cy="17562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628640" y="4825993"/>
            <a:ext cx="1992086" cy="432832"/>
            <a:chOff x="838200" y="5867400"/>
            <a:chExt cx="1992086" cy="519399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838200" y="5867400"/>
              <a:ext cx="1992086" cy="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447800" y="5943600"/>
              <a:ext cx="533400" cy="44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70520" y="4825993"/>
            <a:ext cx="2275114" cy="432832"/>
            <a:chOff x="3733800" y="5867400"/>
            <a:chExt cx="2275114" cy="519399"/>
          </a:xfrm>
        </p:grpSpPr>
        <p:cxnSp>
          <p:nvCxnSpPr>
            <p:cNvPr id="30" name="Straight Arrow Connector 29"/>
            <p:cNvCxnSpPr/>
            <p:nvPr/>
          </p:nvCxnSpPr>
          <p:spPr>
            <a:xfrm rot="10800000" flipV="1">
              <a:off x="3733800" y="5867400"/>
              <a:ext cx="2275114" cy="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48200" y="5943600"/>
              <a:ext cx="762000" cy="44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pbar</a:t>
              </a:r>
              <a:endParaRPr lang="en-US" b="1" dirty="0"/>
            </a:p>
          </p:txBody>
        </p:sp>
      </p:grp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4CE4-CEC8-4CD8-A90B-4B1886113E8C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Tagging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2"/>
            <a:ext cx="8229600" cy="152399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3500" dirty="0" smtClean="0"/>
              <a:t>Counting Signed Impact Parameters (CSIP)</a:t>
            </a:r>
          </a:p>
          <a:p>
            <a:pPr lvl="1"/>
            <a:r>
              <a:rPr lang="en-US" dirty="0" smtClean="0"/>
              <a:t>Counts jets with a large impact parameter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smtClean="0"/>
              <a:t>at least </a:t>
            </a:r>
            <a:r>
              <a:rPr lang="en-US" dirty="0" smtClean="0"/>
              <a:t>2 tracks with IP &gt; 3 (&lt; -3)</a:t>
            </a:r>
          </a:p>
          <a:p>
            <a:pPr lvl="1"/>
            <a:r>
              <a:rPr lang="en-US" dirty="0" smtClean="0"/>
              <a:t>Or </a:t>
            </a:r>
            <a:r>
              <a:rPr lang="en-US" dirty="0" smtClean="0"/>
              <a:t>at least </a:t>
            </a:r>
            <a:r>
              <a:rPr lang="en-US" dirty="0" smtClean="0"/>
              <a:t>3 tracks with IP &gt; 2 (&lt; -2)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480" y="2846127"/>
            <a:ext cx="4724400" cy="252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228600" y="3175001"/>
            <a:ext cx="4191000" cy="1956832"/>
            <a:chOff x="228600" y="3810000"/>
            <a:chExt cx="4191000" cy="2348198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" y="3810000"/>
              <a:ext cx="4191000" cy="1828800"/>
              <a:chOff x="1143000" y="4114800"/>
              <a:chExt cx="4191000" cy="18288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371600" y="5791200"/>
                <a:ext cx="8382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 rot="19203225">
                <a:off x="1615876" y="4885500"/>
                <a:ext cx="2280049" cy="232679"/>
                <a:chOff x="2222181" y="3994735"/>
                <a:chExt cx="2796762" cy="3810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2222181" y="4135972"/>
                  <a:ext cx="2438400" cy="457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4599844" y="3956635"/>
                  <a:ext cx="381000" cy="457199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600200" y="4800600"/>
                <a:ext cx="27432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 rot="19824006">
                <a:off x="1656540" y="5316952"/>
                <a:ext cx="78222" cy="5573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43200" y="4114800"/>
                <a:ext cx="10668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Jet Axis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38600" y="4800600"/>
                <a:ext cx="12954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Track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334000"/>
                <a:ext cx="9906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IP</a:t>
                </a:r>
                <a:endParaRPr lang="en-US" dirty="0"/>
              </a:p>
            </p:txBody>
          </p:sp>
          <p:sp>
            <p:nvSpPr>
              <p:cNvPr id="23" name="Arc 22"/>
              <p:cNvSpPr/>
              <p:nvPr/>
            </p:nvSpPr>
            <p:spPr>
              <a:xfrm>
                <a:off x="1676400" y="5562600"/>
                <a:ext cx="381000" cy="228600"/>
              </a:xfrm>
              <a:prstGeom prst="arc">
                <a:avLst>
                  <a:gd name="adj1" fmla="val 12615351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52600" y="5257800"/>
                <a:ext cx="5334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θ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09600" y="5715000"/>
              <a:ext cx="22860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Primary Vertex</a:t>
              </a:r>
              <a:endParaRPr lang="en-US" dirty="0"/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7143-4D6D-4DC4-9E60-2A5C042573C9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Tagging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738"/>
            <a:ext cx="8229600" cy="377163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Counting Signed Impact Parameters (CSIP)</a:t>
            </a:r>
          </a:p>
          <a:p>
            <a:pPr marL="514350" indent="-514350">
              <a:buAutoNum type="arabicPeriod"/>
            </a:pPr>
            <a:r>
              <a:rPr lang="en-US" dirty="0" smtClean="0"/>
              <a:t>Jet </a:t>
            </a:r>
            <a:r>
              <a:rPr lang="en-US" dirty="0" smtClean="0"/>
              <a:t>LIfetime</a:t>
            </a:r>
            <a:r>
              <a:rPr lang="en-US" dirty="0" smtClean="0"/>
              <a:t> Probability Tagger (</a:t>
            </a:r>
            <a:r>
              <a:rPr lang="en-US" dirty="0" smtClean="0"/>
              <a:t>JLIP)</a:t>
            </a:r>
          </a:p>
          <a:p>
            <a:pPr marL="816102" lvl="1" indent="-514350"/>
            <a:r>
              <a:rPr lang="en-US" dirty="0" smtClean="0"/>
              <a:t>Combines </a:t>
            </a:r>
            <a:r>
              <a:rPr lang="en-US" dirty="0" smtClean="0"/>
              <a:t>impact parameter information from </a:t>
            </a:r>
            <a:r>
              <a:rPr lang="en-US" dirty="0" smtClean="0"/>
              <a:t>all tracks in a </a:t>
            </a:r>
            <a:r>
              <a:rPr lang="en-US" dirty="0" smtClean="0"/>
              <a:t>jets into one </a:t>
            </a:r>
            <a:r>
              <a:rPr lang="en-US" dirty="0" smtClean="0"/>
              <a:t>variable</a:t>
            </a:r>
          </a:p>
          <a:p>
            <a:pPr marL="816102" lvl="1" indent="-514350"/>
            <a:r>
              <a:rPr lang="en-US" sz="2600" dirty="0" smtClean="0"/>
              <a:t>JLIP </a:t>
            </a:r>
            <a:r>
              <a:rPr lang="en-US" sz="2600" dirty="0" smtClean="0"/>
              <a:t>Prob</a:t>
            </a:r>
            <a:r>
              <a:rPr lang="en-US" sz="2600" dirty="0" smtClean="0"/>
              <a:t> is the probability that all tracks originate from a primary </a:t>
            </a:r>
            <a:r>
              <a:rPr lang="en-US" sz="2600" dirty="0" smtClean="0"/>
              <a:t>vertex</a:t>
            </a:r>
          </a:p>
          <a:p>
            <a:pPr marL="816102" lvl="1" indent="-514350"/>
            <a:r>
              <a:rPr lang="en-US" sz="2600" dirty="0" smtClean="0"/>
              <a:t>Probability </a:t>
            </a:r>
            <a:r>
              <a:rPr lang="en-US" sz="2600" dirty="0" smtClean="0"/>
              <a:t>close to 0 indicate a likely b-jet</a:t>
            </a:r>
          </a:p>
          <a:p>
            <a:pPr marL="914400" lvl="1" indent="-514350"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E655-AE9E-4811-A813-40A5CE8F2CE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jets of b-hadrons and gluons in QCD Monte Carlo samples can </a:t>
            </a:r>
            <a:r>
              <a:rPr lang="en-US" dirty="0" smtClean="0"/>
              <a:t>be identified </a:t>
            </a:r>
            <a:r>
              <a:rPr lang="en-US" dirty="0" smtClean="0"/>
              <a:t>and separated from light-quark jets other background jets </a:t>
            </a:r>
            <a:r>
              <a:rPr lang="en-US" dirty="0" smtClean="0"/>
              <a:t>with the </a:t>
            </a:r>
            <a:r>
              <a:rPr lang="en-US" dirty="0" smtClean="0"/>
              <a:t>use of the ROOT toolkit TMVA and the Neural Network and </a:t>
            </a:r>
            <a:r>
              <a:rPr lang="en-US" dirty="0" smtClean="0"/>
              <a:t>Boosted Decision </a:t>
            </a:r>
            <a:r>
              <a:rPr lang="en-US" dirty="0" smtClean="0"/>
              <a:t>Tree algorithms contained within 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F179-DDB6-4761-A821-55E202BA1CCB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Tagging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2133600" cy="37716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</a:t>
            </a:r>
            <a:r>
              <a:rPr lang="en-US" sz="2800" dirty="0" smtClean="0"/>
              <a:t>lip_prob</a:t>
            </a:r>
            <a:r>
              <a:rPr lang="en-US" sz="2800" dirty="0" smtClean="0"/>
              <a:t> peaks near zero for b-jets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F179-DDB6-4761-A821-55E202BA1CCB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2" descr="c:\Users\Zachary\Desktop\finalpaper\jlip_pro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57301"/>
            <a:ext cx="6172200" cy="39601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Tagging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128"/>
            <a:ext cx="8153400" cy="382137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Counting Signed Impact Parameters (CSIP)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Jet </a:t>
            </a:r>
            <a:r>
              <a:rPr lang="en-US" sz="3200" dirty="0" smtClean="0"/>
              <a:t>LIfetime</a:t>
            </a:r>
            <a:r>
              <a:rPr lang="en-US" sz="3200" dirty="0" smtClean="0"/>
              <a:t> Probability Tagger (JLIP)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Secondary Vertex Tagger (</a:t>
            </a:r>
            <a:r>
              <a:rPr lang="en-US" sz="3200" dirty="0" smtClean="0"/>
              <a:t>SVT)</a:t>
            </a:r>
          </a:p>
          <a:p>
            <a:pPr marL="816102" lvl="1" indent="-514350"/>
            <a:r>
              <a:rPr lang="en-US" sz="2800" dirty="0" smtClean="0"/>
              <a:t>Selects tracks with high IP to build secondary vertices</a:t>
            </a:r>
          </a:p>
          <a:p>
            <a:pPr marL="816102" lvl="1" indent="-514350"/>
            <a:r>
              <a:rPr lang="en-US" sz="2800" dirty="0" smtClean="0"/>
              <a:t>Tracks with high IP form </a:t>
            </a:r>
            <a:r>
              <a:rPr lang="en-US" sz="2800" dirty="0" smtClean="0"/>
              <a:t>vertices </a:t>
            </a:r>
            <a:r>
              <a:rPr lang="en-US" sz="2800" dirty="0" smtClean="0"/>
              <a:t>with high decay length significance (</a:t>
            </a:r>
            <a:r>
              <a:rPr lang="en-US" sz="2800" dirty="0" smtClean="0"/>
              <a:t>dlsig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816102" lvl="1" indent="-514350"/>
            <a:r>
              <a:rPr lang="en-US" sz="2800" dirty="0" smtClean="0"/>
              <a:t>Jets are tagged when a secondary vertex is within </a:t>
            </a:r>
            <a:r>
              <a:rPr lang="en-US" sz="2800" dirty="0" smtClean="0"/>
              <a:t>dR</a:t>
            </a:r>
            <a:r>
              <a:rPr lang="en-US" sz="2800" dirty="0" smtClean="0"/>
              <a:t> &lt; .5</a:t>
            </a:r>
          </a:p>
          <a:p>
            <a:pPr marL="816102" lvl="1" indent="-514350"/>
            <a:endParaRPr lang="en-US" sz="2800" dirty="0" smtClean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E935-A177-4C2A-B7DE-D963EFE5AD8B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4114800" cy="37716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Determine which of all these variables have the greatest power of separation</a:t>
            </a:r>
          </a:p>
          <a:p>
            <a:r>
              <a:rPr lang="en-US" dirty="0" smtClean="0"/>
              <a:t>Use a </a:t>
            </a:r>
            <a:r>
              <a:rPr lang="en-US" dirty="0" smtClean="0"/>
              <a:t>Kolmogorov</a:t>
            </a:r>
            <a:r>
              <a:rPr lang="en-US" dirty="0" smtClean="0"/>
              <a:t>-Smirnov Test</a:t>
            </a:r>
          </a:p>
          <a:p>
            <a:r>
              <a:rPr lang="en-US" dirty="0" smtClean="0"/>
              <a:t>KS Test measures the distance between two empirical cumulative distribution functions</a:t>
            </a:r>
          </a:p>
          <a:p>
            <a:pPr lvl="1"/>
            <a:r>
              <a:rPr lang="en-US" dirty="0" smtClean="0"/>
              <a:t>Gives a list of good variables </a:t>
            </a:r>
          </a:p>
          <a:p>
            <a:pPr lvl="1"/>
            <a:r>
              <a:rPr lang="en-US" dirty="0" smtClean="0"/>
              <a:t>We chose 24 of which to </a:t>
            </a:r>
            <a:r>
              <a:rPr lang="en-US" dirty="0" smtClean="0"/>
              <a:t>use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752" y="1181100"/>
            <a:ext cx="3505200" cy="41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2289-3CC5-41BF-BD68-127805F329D8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Selection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752-9D5C-4FD6-AE7A-EBADDA5C846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104900"/>
            <a:ext cx="2438400" cy="3886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SVT tagging algorithm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Decay Length Significance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related to the Impact Parameter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IP results in a high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dlsig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Content Placeholder 2" descr="C:\Users\Zachary\Desktop\finalpaper\svt_dlsig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72049" y="1015052"/>
            <a:ext cx="6671952" cy="42808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Selection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19BF-0E41-44C1-818D-B1948CBCC47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028700"/>
            <a:ext cx="2438400" cy="42672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j</a:t>
            </a:r>
            <a:r>
              <a:rPr lang="en-US" sz="2000" dirty="0" err="1" smtClean="0"/>
              <a:t>et_numtracks</a:t>
            </a:r>
            <a:r>
              <a:rPr lang="en-US" sz="2000" dirty="0" smtClean="0"/>
              <a:t> is the number of tracks associated with a known  jet</a:t>
            </a:r>
          </a:p>
          <a:p>
            <a:r>
              <a:rPr lang="en-US" sz="2000" dirty="0" smtClean="0"/>
              <a:t>This variable is available from the MC simulation</a:t>
            </a:r>
          </a:p>
          <a:p>
            <a:r>
              <a:rPr lang="en-US" sz="2000" dirty="0" smtClean="0"/>
              <a:t>Shows a decent, but not great separation</a:t>
            </a:r>
            <a:endParaRPr lang="en-US" sz="2000" dirty="0"/>
          </a:p>
        </p:txBody>
      </p:sp>
      <p:pic>
        <p:nvPicPr>
          <p:cNvPr id="8195" name="Picture 3" descr="C:\Users\Zachary\Desktop\finalpaper\jet_numtrack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0913" y="1020740"/>
            <a:ext cx="6663087" cy="42751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and TMVA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Toolkit for Multivariate Analysis (TMVA)</a:t>
            </a:r>
          </a:p>
          <a:p>
            <a:r>
              <a:rPr lang="en-US" dirty="0" smtClean="0"/>
              <a:t>Uses multiple variables to test, train and evaluate an event classifier</a:t>
            </a:r>
          </a:p>
          <a:p>
            <a:r>
              <a:rPr lang="en-US" dirty="0" smtClean="0"/>
              <a:t>Two event classifiers were used</a:t>
            </a:r>
          </a:p>
          <a:p>
            <a:pPr lvl="1"/>
            <a:r>
              <a:rPr lang="en-US" dirty="0" smtClean="0"/>
              <a:t>Multi-layer </a:t>
            </a:r>
            <a:r>
              <a:rPr lang="en-US" dirty="0" smtClean="0"/>
              <a:t>Perceptron</a:t>
            </a:r>
            <a:r>
              <a:rPr lang="en-US" dirty="0" smtClean="0"/>
              <a:t> (MLP)</a:t>
            </a:r>
          </a:p>
          <a:p>
            <a:pPr lvl="2"/>
            <a:r>
              <a:rPr lang="en-US" dirty="0" smtClean="0"/>
              <a:t>A Neural Network algorithm</a:t>
            </a:r>
          </a:p>
          <a:p>
            <a:pPr lvl="1"/>
            <a:r>
              <a:rPr lang="en-US" dirty="0" smtClean="0"/>
              <a:t>Boosted Decision Tree (BDT)</a:t>
            </a:r>
          </a:p>
          <a:p>
            <a:pPr lvl="2"/>
            <a:r>
              <a:rPr lang="en-US" dirty="0" smtClean="0"/>
              <a:t>Decision tree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72D5-C51C-4F6F-8DFE-CA48DDA37411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</a:t>
            </a:r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MLP is a neural network based algorithm</a:t>
            </a:r>
          </a:p>
          <a:p>
            <a:r>
              <a:rPr lang="en-US" dirty="0" smtClean="0"/>
              <a:t>Data is fed into the first layer (input layer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Hidden layers inside calculate a linear combination of the variables and decide how they are related</a:t>
            </a:r>
            <a:endParaRPr lang="en-US" dirty="0" smtClean="0"/>
          </a:p>
          <a:p>
            <a:r>
              <a:rPr lang="en-US" dirty="0" smtClean="0"/>
              <a:t>MLP uses what it learns in one layer and passes it on to the next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0CA-02E8-42BF-8A70-7330AD5ECAF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</a:t>
            </a:r>
            <a:r>
              <a:rPr lang="en-US" dirty="0" smtClean="0"/>
              <a:t>Perceptron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4912" y="1407089"/>
            <a:ext cx="7155277" cy="37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9314-9B93-4D78-81EE-EB777B3772F6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BDT is a form of decision tree but where events are boosted</a:t>
            </a:r>
          </a:p>
          <a:p>
            <a:r>
              <a:rPr lang="en-US" dirty="0" smtClean="0"/>
              <a:t>Decision trees operate on a yes/no architecture</a:t>
            </a:r>
          </a:p>
          <a:p>
            <a:pPr lvl="1"/>
            <a:r>
              <a:rPr lang="en-US" dirty="0" smtClean="0"/>
              <a:t>Misclassification can occur due to statistical fluctuations</a:t>
            </a:r>
          </a:p>
          <a:p>
            <a:r>
              <a:rPr lang="en-US" dirty="0" smtClean="0"/>
              <a:t>Boosting helps overcome misclassifications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E4DD-8917-43FA-8437-9AB157502D43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Tree</a:t>
            </a:r>
            <a:endParaRPr lang="en-US" dirty="0"/>
          </a:p>
        </p:txBody>
      </p:sp>
      <p:pic>
        <p:nvPicPr>
          <p:cNvPr id="10242" name="Picture 2" descr="C:\Users\Zachary\Desktop\finalpaper\decisiontre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439" y="1333500"/>
            <a:ext cx="6318003" cy="3948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97456" y="466810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Decision Tree Architecture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30F4-06BF-488E-A1B0-C561FFB7DF7F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0" y="2435556"/>
            <a:ext cx="8925632" cy="1905186"/>
            <a:chOff x="0" y="2435556"/>
            <a:chExt cx="8925632" cy="1905186"/>
          </a:xfrm>
        </p:grpSpPr>
        <p:sp>
          <p:nvSpPr>
            <p:cNvPr id="10" name="Right Arrow 9"/>
            <p:cNvSpPr/>
            <p:nvPr/>
          </p:nvSpPr>
          <p:spPr>
            <a:xfrm>
              <a:off x="762000" y="3238500"/>
              <a:ext cx="1143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6477000" y="4076700"/>
              <a:ext cx="1676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435556"/>
              <a:ext cx="1371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Terminal Node for a background event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06432" y="3263524"/>
              <a:ext cx="121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Terminal Node for a signal event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to the </a:t>
            </a:r>
            <a:r>
              <a:rPr lang="en-US" dirty="0" smtClean="0"/>
              <a:t>Tevatron</a:t>
            </a:r>
            <a:endParaRPr lang="en-US" dirty="0" smtClean="0"/>
          </a:p>
          <a:p>
            <a:r>
              <a:rPr lang="en-US" dirty="0" smtClean="0"/>
              <a:t>The DØ Experiment at </a:t>
            </a:r>
            <a:r>
              <a:rPr lang="en-US" dirty="0" smtClean="0"/>
              <a:t>Fermilab</a:t>
            </a:r>
            <a:endParaRPr lang="en-US" dirty="0" smtClean="0"/>
          </a:p>
          <a:p>
            <a:r>
              <a:rPr lang="en-US" dirty="0" smtClean="0"/>
              <a:t>Hadronization</a:t>
            </a:r>
            <a:r>
              <a:rPr lang="en-US" dirty="0" smtClean="0"/>
              <a:t> and Jets</a:t>
            </a:r>
          </a:p>
          <a:p>
            <a:r>
              <a:rPr lang="en-US" dirty="0" smtClean="0"/>
              <a:t>Variable Algorithms and KS Test</a:t>
            </a:r>
          </a:p>
          <a:p>
            <a:r>
              <a:rPr lang="en-US" dirty="0" smtClean="0"/>
              <a:t>TMVA  and Classifiers BDT and MLP</a:t>
            </a:r>
          </a:p>
          <a:p>
            <a:r>
              <a:rPr lang="en-US" dirty="0" smtClean="0"/>
              <a:t>BDT </a:t>
            </a:r>
            <a:r>
              <a:rPr lang="en-US" dirty="0" smtClean="0"/>
              <a:t>vs. </a:t>
            </a:r>
            <a:r>
              <a:rPr lang="en-US" dirty="0" smtClean="0"/>
              <a:t>MLP</a:t>
            </a:r>
          </a:p>
          <a:p>
            <a:r>
              <a:rPr lang="en-US" dirty="0" smtClean="0"/>
              <a:t>BDT on MC samples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6CC-E34E-4944-B899-A55A8D9D892E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Misclassification occurs when a known signal event lands on background terminal node or vice versa</a:t>
            </a:r>
          </a:p>
          <a:p>
            <a:r>
              <a:rPr lang="en-US" dirty="0" smtClean="0"/>
              <a:t>Boosting is the process of reweighting  variables to account for misclassification</a:t>
            </a:r>
          </a:p>
          <a:p>
            <a:r>
              <a:rPr lang="en-US" dirty="0" smtClean="0"/>
              <a:t>Each time a variable is misclassified it is reweighted, then repeated in the BDT</a:t>
            </a:r>
          </a:p>
          <a:p>
            <a:r>
              <a:rPr lang="en-US" dirty="0" smtClean="0"/>
              <a:t>Helps decrease statistical fluctuation in the response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8BB-06AB-41B5-8480-89A36E33BFCE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 </a:t>
            </a:r>
            <a:r>
              <a:rPr lang="en-US" dirty="0" smtClean="0"/>
              <a:t>vs</a:t>
            </a:r>
            <a:r>
              <a:rPr lang="en-US" dirty="0" smtClean="0"/>
              <a:t> BDT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of  background rejection versus signal efficiency (</a:t>
            </a:r>
            <a:r>
              <a:rPr lang="en-US" dirty="0" smtClean="0"/>
              <a:t>BgrejvsSigeff</a:t>
            </a:r>
            <a:r>
              <a:rPr lang="en-US" dirty="0" smtClean="0"/>
              <a:t>) curves for both the MLP and BDT</a:t>
            </a:r>
          </a:p>
          <a:p>
            <a:r>
              <a:rPr lang="en-US" dirty="0" smtClean="0"/>
              <a:t>Shows the effectiveness of the classifier algorithm</a:t>
            </a:r>
          </a:p>
          <a:p>
            <a:r>
              <a:rPr lang="en-US" dirty="0" smtClean="0"/>
              <a:t>Comparison was done using b-jet signal and light-quark 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4521-185C-45FE-B409-6B4F3A0ABA2C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 </a:t>
            </a:r>
            <a:r>
              <a:rPr lang="en-US" dirty="0" smtClean="0"/>
              <a:t>vs</a:t>
            </a:r>
            <a:r>
              <a:rPr lang="en-US" dirty="0" smtClean="0"/>
              <a:t> BDT</a:t>
            </a:r>
            <a:endParaRPr lang="en-US" dirty="0"/>
          </a:p>
        </p:txBody>
      </p:sp>
      <p:pic>
        <p:nvPicPr>
          <p:cNvPr id="11267" name="Picture 3" descr="C:\Users\Zachary\Desktop\finalpaper\BgVsSigEffful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2144" y="2169405"/>
            <a:ext cx="5091300" cy="3112847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33501"/>
            <a:ext cx="7467600" cy="889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BDT classifier showed a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~3%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gain over the MLP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1BA-CEA6-4AEE-92DB-DFB62007AC10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BDT Optimization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the BDT has been identified as a more powerful classifier</a:t>
            </a:r>
          </a:p>
          <a:p>
            <a:r>
              <a:rPr lang="en-US" dirty="0" smtClean="0"/>
              <a:t>The optimum setting for the BDT must be found</a:t>
            </a:r>
          </a:p>
          <a:p>
            <a:r>
              <a:rPr lang="en-US" dirty="0" smtClean="0"/>
              <a:t>This was done by systematically changing individual setting in the BDT algorithm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6384-EDD5-4B6F-808F-10F46E01B036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Greatest performance gains were achieved by changing the boosting type and pruning method</a:t>
            </a:r>
          </a:p>
          <a:p>
            <a:r>
              <a:rPr lang="en-US" dirty="0" smtClean="0"/>
              <a:t>Boosting Type was set to </a:t>
            </a:r>
            <a:r>
              <a:rPr lang="en-US" dirty="0" smtClean="0"/>
              <a:t>AdaBoost</a:t>
            </a:r>
            <a:r>
              <a:rPr lang="en-US" dirty="0" smtClean="0"/>
              <a:t> (adaptive boost)</a:t>
            </a:r>
          </a:p>
          <a:p>
            <a:pPr lvl="1"/>
            <a:r>
              <a:rPr lang="en-US" dirty="0" smtClean="0"/>
              <a:t>AdaBoost</a:t>
            </a:r>
            <a:r>
              <a:rPr lang="en-US" dirty="0" smtClean="0"/>
              <a:t> gives higher event weight to misclassified events on the next tree</a:t>
            </a:r>
          </a:p>
          <a:p>
            <a:r>
              <a:rPr lang="en-US" dirty="0" smtClean="0"/>
              <a:t>Pruning Method was set to </a:t>
            </a:r>
            <a:r>
              <a:rPr lang="en-US" dirty="0" smtClean="0"/>
              <a:t>ExpectedError</a:t>
            </a:r>
            <a:endParaRPr lang="en-US" dirty="0" smtClean="0"/>
          </a:p>
          <a:p>
            <a:pPr lvl="1"/>
            <a:r>
              <a:rPr lang="en-US" dirty="0" smtClean="0"/>
              <a:t>ExpectedError</a:t>
            </a:r>
            <a:r>
              <a:rPr lang="en-US" dirty="0" smtClean="0"/>
              <a:t> </a:t>
            </a:r>
            <a:r>
              <a:rPr lang="en-US" dirty="0" smtClean="0"/>
              <a:t>recursively </a:t>
            </a:r>
            <a:r>
              <a:rPr lang="en-US" dirty="0" smtClean="0"/>
              <a:t>deletes daughter nodes that have a higher statistical error than their parent node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C008-2AB5-48D6-8080-6F8B86E0427F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BDT Optimization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98679"/>
            <a:ext cx="6839316" cy="38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B2D-3A0B-45FB-88D3-6B06DF4E3E97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on </a:t>
            </a:r>
            <a:r>
              <a:rPr lang="en-US" dirty="0" err="1" smtClean="0"/>
              <a:t>Z→</a:t>
            </a:r>
            <a:r>
              <a:rPr lang="en-US" dirty="0" err="1" smtClean="0"/>
              <a:t>bbar</a:t>
            </a:r>
            <a:r>
              <a:rPr lang="en-US" dirty="0" smtClean="0"/>
              <a:t> </a:t>
            </a:r>
            <a:r>
              <a:rPr lang="en-US" dirty="0" smtClean="0"/>
              <a:t>MC </a:t>
            </a:r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BDT was then tested on a Z-&gt;bb Monte Carlo Sample</a:t>
            </a:r>
          </a:p>
          <a:p>
            <a:r>
              <a:rPr lang="en-US" dirty="0" smtClean="0"/>
              <a:t>This was intended to test the capability of the BDT to separate b-jets from light-quark jets</a:t>
            </a:r>
          </a:p>
          <a:p>
            <a:r>
              <a:rPr lang="en-US" dirty="0" smtClean="0"/>
              <a:t>Signal like events will be shifted to +1 and background will be shifted to 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AC53-C4BC-4EA5-9D40-1D699998D633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on </a:t>
            </a:r>
            <a:r>
              <a:rPr lang="en-US" dirty="0" err="1" smtClean="0"/>
              <a:t>Z→</a:t>
            </a:r>
            <a:r>
              <a:rPr lang="en-US" dirty="0" err="1" smtClean="0"/>
              <a:t>bbar</a:t>
            </a:r>
            <a:r>
              <a:rPr lang="en-US" dirty="0" smtClean="0"/>
              <a:t> </a:t>
            </a:r>
            <a:r>
              <a:rPr lang="en-US" dirty="0" smtClean="0"/>
              <a:t>MC </a:t>
            </a:r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13314" name="Picture 2" descr="C:\Users\Zachary\Application Data\SSH\temp\BDT_response_fulltre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5248" y="1355108"/>
            <a:ext cx="6355312" cy="392303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0A9B-8F5E-412C-8D42-2F18F51314B6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BDT on </a:t>
            </a:r>
            <a:r>
              <a:rPr lang="en-US" dirty="0" err="1" smtClean="0"/>
              <a:t>Z→bbar</a:t>
            </a:r>
            <a:r>
              <a:rPr lang="en-US" dirty="0" smtClean="0"/>
              <a:t> </a:t>
            </a:r>
            <a:r>
              <a:rPr lang="en-US" dirty="0" smtClean="0"/>
              <a:t>MC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BDT showed good response in separating b-jets from light-quark jets</a:t>
            </a:r>
          </a:p>
          <a:p>
            <a:r>
              <a:rPr lang="en-US" dirty="0" smtClean="0"/>
              <a:t>There is a little overlap, but nothing unexpected as the two jet types do have similar </a:t>
            </a:r>
            <a:r>
              <a:rPr lang="en-US" dirty="0" smtClean="0"/>
              <a:t>characteristics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724-750A-4ABC-8CE7-78D00D7DABAD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with QCD MC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BDT was then tested on a more complex Monte Carlo sample</a:t>
            </a:r>
          </a:p>
          <a:p>
            <a:pPr lvl="1"/>
            <a:r>
              <a:rPr lang="en-US" dirty="0" smtClean="0"/>
              <a:t>The first test was to separate quark jets from other jets</a:t>
            </a:r>
          </a:p>
          <a:p>
            <a:pPr lvl="1"/>
            <a:r>
              <a:rPr lang="en-US" dirty="0" smtClean="0"/>
              <a:t>The second test was to separate quark jets from gluon jets</a:t>
            </a:r>
          </a:p>
          <a:p>
            <a:r>
              <a:rPr lang="en-US" dirty="0" smtClean="0"/>
              <a:t>The sample was preprocessed to artificially separate the jets in the event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C8DF-5EE5-4FFB-A33A-F1FDC08A96E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Tevatron</a:t>
            </a:r>
            <a:r>
              <a:rPr lang="en-US" dirty="0" smtClean="0"/>
              <a:t> at </a:t>
            </a:r>
            <a:r>
              <a:rPr lang="en-US" dirty="0" smtClean="0"/>
              <a:t>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4114800" cy="37716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Fermilab</a:t>
            </a:r>
            <a:r>
              <a:rPr lang="en-US" dirty="0" smtClean="0"/>
              <a:t> </a:t>
            </a:r>
            <a:r>
              <a:rPr lang="en-US" dirty="0" smtClean="0"/>
              <a:t>Tevatron</a:t>
            </a:r>
            <a:r>
              <a:rPr lang="en-US" dirty="0" smtClean="0"/>
              <a:t> Collider </a:t>
            </a:r>
            <a:r>
              <a:rPr lang="en-US" dirty="0" smtClean="0"/>
              <a:t>located </a:t>
            </a:r>
            <a:r>
              <a:rPr lang="en-US" dirty="0" smtClean="0"/>
              <a:t>outside </a:t>
            </a:r>
            <a:r>
              <a:rPr lang="en-US" dirty="0" smtClean="0"/>
              <a:t>Batavia, Illinois</a:t>
            </a:r>
          </a:p>
          <a:p>
            <a:r>
              <a:rPr lang="en-US" dirty="0" smtClean="0"/>
              <a:t>Proton/Antiproton  </a:t>
            </a:r>
            <a:endParaRPr lang="en-US" dirty="0" smtClean="0"/>
          </a:p>
          <a:p>
            <a:r>
              <a:rPr lang="en-US" dirty="0" smtClean="0"/>
              <a:t>6.3 km Circumference</a:t>
            </a:r>
          </a:p>
          <a:p>
            <a:r>
              <a:rPr lang="en-US" dirty="0" smtClean="0"/>
              <a:t>1.96 </a:t>
            </a:r>
            <a:r>
              <a:rPr lang="en-US" dirty="0" smtClean="0"/>
              <a:t>TeV</a:t>
            </a:r>
            <a:r>
              <a:rPr lang="en-US" dirty="0" smtClean="0"/>
              <a:t> Center of Mass Energy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4954" y="1333500"/>
            <a:ext cx="4609046" cy="340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620000" y="2628900"/>
            <a:ext cx="533400" cy="4445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FFA6-D816-4B8D-A38F-5EE482BF6892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with QCD MC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BDT showed fairly good capability in separating quark jets from other jets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BgrejvsSigeff</a:t>
            </a:r>
            <a:r>
              <a:rPr lang="en-US" dirty="0" smtClean="0"/>
              <a:t> </a:t>
            </a:r>
            <a:r>
              <a:rPr lang="en-US" dirty="0" smtClean="0"/>
              <a:t>Curve shows a decrease in efficiency but this can be attributed to the way cuts were applied</a:t>
            </a:r>
          </a:p>
          <a:p>
            <a:r>
              <a:rPr lang="en-US" dirty="0" smtClean="0"/>
              <a:t>Cuts of &gt;=2 tracks resulted in other jets taking on characteristics like that of quark jets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6C8C-D304-4DD7-A0DF-800DF1D691DE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with QCD MC Sample</a:t>
            </a:r>
            <a:endParaRPr lang="en-US" dirty="0"/>
          </a:p>
        </p:txBody>
      </p:sp>
      <p:pic>
        <p:nvPicPr>
          <p:cNvPr id="14338" name="Picture 2" descr="C:\Users\Zachary\Application Data\SSH\temp\BDTqoRESPONS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6344" y="1314164"/>
            <a:ext cx="6438658" cy="3965017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5AE-8E7F-4CCE-8721-1F7651F721C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with QCD MC Sample</a:t>
            </a:r>
            <a:endParaRPr lang="en-US" dirty="0"/>
          </a:p>
        </p:txBody>
      </p:sp>
      <p:pic>
        <p:nvPicPr>
          <p:cNvPr id="15362" name="Picture 2" descr="C:\Users\Zachary\Application Data\SSH\temp\BDTbgrejvssigeffq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9712" y="1338920"/>
            <a:ext cx="6559139" cy="3991011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0F88-8AEA-4F5D-8C75-4653E5372380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with QCD MC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BDT had a significantly lower performance on quark jet  gluon jet separation</a:t>
            </a:r>
          </a:p>
          <a:p>
            <a:r>
              <a:rPr lang="en-US" dirty="0" smtClean="0"/>
              <a:t>The two response distributions are nearly overlapping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BgrejvsSigeff</a:t>
            </a:r>
            <a:r>
              <a:rPr lang="en-US" dirty="0" smtClean="0"/>
              <a:t> curve is significantly lower than all previous tests</a:t>
            </a:r>
          </a:p>
          <a:p>
            <a:r>
              <a:rPr lang="en-US" dirty="0" smtClean="0"/>
              <a:t>But.. This is not entirely unexpected, as the quark and gluon jets had similar variable values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CB86-1FE1-4005-AEC8-07A0EA2281FB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with QCD MC Sample</a:t>
            </a:r>
            <a:endParaRPr lang="en-US" dirty="0"/>
          </a:p>
        </p:txBody>
      </p:sp>
      <p:pic>
        <p:nvPicPr>
          <p:cNvPr id="1026" name="Picture 2" descr="C:\Users\Zachary\Application Data\SSH\temp\BDTgqRESPONS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696" y="1298244"/>
            <a:ext cx="6483762" cy="396053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572-E1CA-40AC-95CA-4BB47D375058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with QCD MC Sample</a:t>
            </a:r>
            <a:endParaRPr lang="en-US" dirty="0"/>
          </a:p>
        </p:txBody>
      </p:sp>
      <p:pic>
        <p:nvPicPr>
          <p:cNvPr id="2050" name="Picture 2" descr="C:\Users\Zachary\Application Data\SSH\temp\BDTbgrejvssigeffgq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696" y="1333500"/>
            <a:ext cx="6466768" cy="3934807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6937-9A3D-4073-9B92-183B4A9ED145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with QCD MC Sample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1032" y="1333500"/>
            <a:ext cx="7197992" cy="384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3E7E-41A5-4C46-9002-0F722502DAE1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BDT </a:t>
            </a:r>
            <a:r>
              <a:rPr lang="en-US" dirty="0" smtClean="0"/>
              <a:t>with QCD MC Sample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4248" y="1456332"/>
            <a:ext cx="7121792" cy="38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687-D30F-48B4-A572-E3E13BFA389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BDT showed significant performance over the MLP on MC samples</a:t>
            </a:r>
          </a:p>
          <a:p>
            <a:r>
              <a:rPr lang="en-US" dirty="0" smtClean="0"/>
              <a:t>BDT showed great ability in separating b-jets from quark jets and quark jets from other jets</a:t>
            </a:r>
          </a:p>
          <a:p>
            <a:r>
              <a:rPr lang="en-US" dirty="0" smtClean="0"/>
              <a:t>BDT slacked on the ability to distinguish quark jets from gluon jets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697D-15D4-496B-AAE7-D954E850EF2D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F179-DDB6-4761-A821-55E202BA1CCB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DØ Experiment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94848" y="1181100"/>
            <a:ext cx="5130424" cy="40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ACC-B61C-4B43-B38E-C5279CB660A1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DØ Experiment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33500"/>
            <a:ext cx="7315200" cy="41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4305-9DC1-4A0B-ADD2-311F0AB64743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DØ Experiment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146" y="1344873"/>
            <a:ext cx="7903749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8F1-7A04-4051-B9CD-7080C567B67B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DØ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DØ detector has four main regions of tracking and detection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Silicon </a:t>
            </a:r>
            <a:r>
              <a:rPr lang="en-US" dirty="0" smtClean="0"/>
              <a:t>Microstrip</a:t>
            </a:r>
            <a:r>
              <a:rPr lang="en-US" dirty="0" smtClean="0"/>
              <a:t> Detector (SMT)</a:t>
            </a:r>
          </a:p>
          <a:p>
            <a:pPr lvl="1"/>
            <a:r>
              <a:rPr lang="en-US" sz="2400" dirty="0" smtClean="0"/>
              <a:t>Measures charged particles position from PV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752" y="3252148"/>
            <a:ext cx="7350456" cy="204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2A0B-3F06-4E47-B8DE-9D74E55DC1EF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DØ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DØ detector has four main regions of tracking and detection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Silicon </a:t>
            </a:r>
            <a:r>
              <a:rPr lang="en-US" dirty="0" smtClean="0"/>
              <a:t>Microstrip</a:t>
            </a:r>
            <a:r>
              <a:rPr lang="en-US" dirty="0" smtClean="0"/>
              <a:t> Detector (SMT)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Central Fiber Tracker (CFT)</a:t>
            </a:r>
          </a:p>
          <a:p>
            <a:pPr lvl="1"/>
            <a:r>
              <a:rPr lang="en-US" dirty="0" smtClean="0"/>
              <a:t>Determines charged particles momentum and charge</a:t>
            </a:r>
          </a:p>
          <a:p>
            <a:r>
              <a:rPr lang="en-US" dirty="0" smtClean="0"/>
              <a:t>Both use a 2T solenoid magnetic field to bend particle path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"/>
            <a:ext cx="1295400" cy="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2CC9-32F2-45C0-8A8E-56DE3E84A4C4}" type="datetime1">
              <a:rPr lang="en-US" smtClean="0"/>
              <a:t>7/31/2008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079-1974-41F7-BFB1-0CA96BBE39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Jet Identification in QCD Samples at DØ                   Zachary Hodge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2777</TotalTime>
  <Words>2004</Words>
  <Application>Microsoft Office PowerPoint</Application>
  <PresentationFormat>On-screen Show (16:10)</PresentationFormat>
  <Paragraphs>358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Technic</vt:lpstr>
      <vt:lpstr>Jet Identification in QCD Samples at DØ </vt:lpstr>
      <vt:lpstr>Abstract</vt:lpstr>
      <vt:lpstr>Contents</vt:lpstr>
      <vt:lpstr>Tevatron at Fermilab</vt:lpstr>
      <vt:lpstr>The DØ Experiment</vt:lpstr>
      <vt:lpstr>The DØ Experiment</vt:lpstr>
      <vt:lpstr>The DØ Experiment</vt:lpstr>
      <vt:lpstr>The DØ Experiment</vt:lpstr>
      <vt:lpstr>The DØ Experiment</vt:lpstr>
      <vt:lpstr>The DØ Experiment</vt:lpstr>
      <vt:lpstr>The DØ Experiment</vt:lpstr>
      <vt:lpstr>The DØ Experiment</vt:lpstr>
      <vt:lpstr>The DØ Experiment</vt:lpstr>
      <vt:lpstr>Bottom Quarks</vt:lpstr>
      <vt:lpstr>Bottom Quarks</vt:lpstr>
      <vt:lpstr>Bottom Quarks </vt:lpstr>
      <vt:lpstr>Bottom Quarks</vt:lpstr>
      <vt:lpstr>Jet Tagging Algorithms</vt:lpstr>
      <vt:lpstr>Jet Tagging Algorithms</vt:lpstr>
      <vt:lpstr>Jet Tagging Algorithms</vt:lpstr>
      <vt:lpstr>Jet Tagging Algorithms</vt:lpstr>
      <vt:lpstr>Variable Selection</vt:lpstr>
      <vt:lpstr>Variable Selection</vt:lpstr>
      <vt:lpstr>Variable Selection</vt:lpstr>
      <vt:lpstr>ROOT and TMVA</vt:lpstr>
      <vt:lpstr>Multi-layer Perceptron</vt:lpstr>
      <vt:lpstr>Multi-layer Perceptron</vt:lpstr>
      <vt:lpstr>Boosted Decision Tree</vt:lpstr>
      <vt:lpstr>Boosted Decision Tree</vt:lpstr>
      <vt:lpstr>Boosted Decision Tree</vt:lpstr>
      <vt:lpstr>MLP vs BDT</vt:lpstr>
      <vt:lpstr>MLP vs BDT</vt:lpstr>
      <vt:lpstr>BDT Optimization</vt:lpstr>
      <vt:lpstr>BDT Optimization</vt:lpstr>
      <vt:lpstr>BDT Optimization</vt:lpstr>
      <vt:lpstr>BDT on Z→bbar MC Sample</vt:lpstr>
      <vt:lpstr>BDT on Z→bbar MC Sample</vt:lpstr>
      <vt:lpstr>BDT on Z→bbar MC Sample</vt:lpstr>
      <vt:lpstr>BDT with QCD MC Sample</vt:lpstr>
      <vt:lpstr>BDT with QCD MC Sample</vt:lpstr>
      <vt:lpstr>BDT with QCD MC Sample</vt:lpstr>
      <vt:lpstr>BDT with QCD MC Sample</vt:lpstr>
      <vt:lpstr>BDT with QCD MC Sample</vt:lpstr>
      <vt:lpstr>BDT with QCD MC Sample</vt:lpstr>
      <vt:lpstr>BDT with QCD MC Sample</vt:lpstr>
      <vt:lpstr>BDT with QCD MC Sample</vt:lpstr>
      <vt:lpstr>BDT with QCD MC Sample</vt:lpstr>
      <vt:lpstr>Conclusions</vt:lpstr>
      <vt:lpstr>Acknowledgements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 Identification in QCD Samples</dc:title>
  <dc:creator>Zachary</dc:creator>
  <cp:lastModifiedBy>Zachary</cp:lastModifiedBy>
  <cp:revision>188</cp:revision>
  <dcterms:created xsi:type="dcterms:W3CDTF">2008-07-29T17:16:15Z</dcterms:created>
  <dcterms:modified xsi:type="dcterms:W3CDTF">2008-08-01T02:55:29Z</dcterms:modified>
</cp:coreProperties>
</file>