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731" r:id="rId2"/>
    <p:sldId id="730" r:id="rId3"/>
    <p:sldId id="732" r:id="rId4"/>
    <p:sldId id="737" r:id="rId5"/>
    <p:sldId id="739" r:id="rId6"/>
    <p:sldId id="780" r:id="rId7"/>
    <p:sldId id="781" r:id="rId8"/>
    <p:sldId id="782" r:id="rId9"/>
    <p:sldId id="783" r:id="rId10"/>
    <p:sldId id="784" r:id="rId11"/>
    <p:sldId id="785" r:id="rId12"/>
    <p:sldId id="774" r:id="rId13"/>
    <p:sldId id="791" r:id="rId14"/>
    <p:sldId id="795" r:id="rId15"/>
    <p:sldId id="796" r:id="rId16"/>
    <p:sldId id="797" r:id="rId17"/>
    <p:sldId id="798" r:id="rId18"/>
    <p:sldId id="799" r:id="rId19"/>
    <p:sldId id="800" r:id="rId20"/>
    <p:sldId id="801" r:id="rId21"/>
    <p:sldId id="802" r:id="rId22"/>
    <p:sldId id="803" r:id="rId23"/>
    <p:sldId id="804" r:id="rId24"/>
    <p:sldId id="805" r:id="rId25"/>
    <p:sldId id="806" r:id="rId26"/>
    <p:sldId id="807" r:id="rId27"/>
    <p:sldId id="808" r:id="rId28"/>
    <p:sldId id="809" r:id="rId29"/>
    <p:sldId id="810" r:id="rId30"/>
    <p:sldId id="81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70BE8"/>
    <a:srgbClr val="0ED02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3" autoAdjust="0"/>
    <p:restoredTop sz="94660"/>
  </p:normalViewPr>
  <p:slideViewPr>
    <p:cSldViewPr>
      <p:cViewPr varScale="1">
        <p:scale>
          <a:sx n="78" d="100"/>
          <a:sy n="78" d="100"/>
        </p:scale>
        <p:origin x="-1284" y="-84"/>
      </p:cViewPr>
      <p:guideLst>
        <p:guide orient="horz" pos="4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6C796-BAF1-994A-85DC-A6ED50BF3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69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overlay HESS</a:t>
            </a:r>
          </a:p>
          <a:p>
            <a:r>
              <a:rPr lang="en-US" dirty="0" smtClean="0"/>
              <a:t>indicate </a:t>
            </a:r>
            <a:r>
              <a:rPr lang="en-US" dirty="0" err="1" smtClean="0"/>
              <a:t>NuSTAR</a:t>
            </a:r>
            <a:r>
              <a:rPr lang="en-US" baseline="0" dirty="0" smtClean="0"/>
              <a:t> PSF</a:t>
            </a:r>
          </a:p>
          <a:p>
            <a:r>
              <a:rPr lang="en-US" baseline="0" dirty="0" smtClean="0"/>
              <a:t>how many photons is this?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observatory consists of two co-aligned grazing-incidence X-ray telescopes pointed at celestial targets by a three-axis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stabilized spacecraft. Deployed into a 600 km, near-circular, 6  inclination orbit, the Observatory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completed commissioning, and is performing consistent with pre-launch expectations.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NuSTAR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now executing its primary science mission, and with an expected orbit lifetime of ten years,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anticipate proposing a guest investigator program, to begin in Fall 2014.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extending the sensitivity of focusing far beyond the  10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high-energy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achieved by all previous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X-ray satellites. The inherently low-background associated with concentrating the X-ray light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NuSTAR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to probe the hard X-ray sky with a more than one-hundred-fold improvement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 over the collimated or coded-mask instruments that have operated in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bandpass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Lucida Grande"/>
                <a:cs typeface="Lucida Grande"/>
              </a:rPr>
              <a:t>58” (</a:t>
            </a:r>
            <a:r>
              <a:rPr lang="en-US" sz="1200" dirty="0" err="1" smtClean="0">
                <a:latin typeface="Lucida Grande"/>
                <a:cs typeface="Lucida Grande"/>
              </a:rPr>
              <a:t>NuSTAR</a:t>
            </a:r>
            <a:r>
              <a:rPr lang="en-US" sz="1200" dirty="0" smtClean="0">
                <a:latin typeface="Lucida Grande"/>
                <a:cs typeface="Lucida Grande"/>
              </a:rPr>
              <a:t> HPD) </a:t>
            </a:r>
            <a:r>
              <a:rPr lang="en-US" sz="1200" dirty="0" err="1" smtClean="0">
                <a:latin typeface="Lucida Grande"/>
                <a:cs typeface="Lucida Grande"/>
              </a:rPr>
              <a:t>vs</a:t>
            </a:r>
            <a:r>
              <a:rPr lang="en-US" sz="1200" dirty="0" smtClean="0">
                <a:latin typeface="Lucida Grande"/>
                <a:cs typeface="Lucida Grande"/>
              </a:rPr>
              <a:t> 720” (INTEGRAL HPD)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emphasize that this is the</a:t>
            </a:r>
            <a:r>
              <a:rPr lang="en-US" baseline="0" dirty="0" smtClean="0"/>
              <a:t> *simplest*</a:t>
            </a:r>
            <a:r>
              <a:rPr lang="en-US" dirty="0" smtClean="0"/>
              <a:t> best-fit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font on spectrum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possibly reflects a sharply increased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 result of dynamical formation of CVs in the dense GC environment, as has been argued to occur in M31 (32)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Milky Way (18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High-mass X-ray binaries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HMXBs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have already been ruled out as a prominent component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GC population. The lack of X-ray sources with bright (K &lt; 15) near-infrared counterparts,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signature of a massive companion star, indicates that less than 5% of the sources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arcminutes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HMXBs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both black hole and neutron star quiescent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low-mass X-ray binary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qBH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-LMXB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-LMXB) systems could produce the observed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power-law spectral index and have luminosities low enough to avoid detection as point 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NuSTAR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qBH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-LMXB outburst recurrence time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50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yr and durations ranging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weeks to months (39), and using the integrated Swift monitoring time of the GC since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2006, this would imply  12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 detected transient events. However, only two new transient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that could plausibly be attributed to BH-LMXB systems have been observed in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recent discovery of a low-luminosity X-ray system composed of a Be-type star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black hole companion has been argued to be evidence of such suppressed transient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low mass transfer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High-mass X-ray binaries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HMXBs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have already been ruled out as a prominent component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GC population. The lack of X-ray sources with bright (K &lt; 15) near-infrared counterparts,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signature of a massive companion star, indicates that less than 5% of the sources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arcminutes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HMXBs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both black hole and neutron star quiescent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low-mass X-ray binary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qBH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-LMXB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-LMXB) systems could produce the observed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power-law spectral index and have luminosities low enough to avoid detection as point 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NuSTAR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qBH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-LMXB outburst recurrence time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50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yr and durations ranging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weeks to months (39), and using the integrated Swift monitoring time of the GC since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2006, this would imply  12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 detected transient events. However, only two new transient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that could plausibly be attributed to BH-LMXB systems have been observed in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recent discovery of a low-luminosity X-ray system composed of a Be-type star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black hole companion has been argued to be evidence of such suppressed transient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low mass transfer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E46F-BF70-2444-B645-736A324895A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 descr="NuStarban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1700" y="2197100"/>
            <a:ext cx="7607300" cy="1143000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wrap="none"/>
          <a:lstStyle>
            <a:lvl1pPr marL="0" indent="0" algn="ctr">
              <a:buFont typeface="Wingdings" charset="0"/>
              <a:buNone/>
              <a:defRPr>
                <a:solidFill>
                  <a:srgbClr val="0033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A6806-13C1-4D43-9499-BF149D65F1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73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88900"/>
            <a:ext cx="2092325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88900"/>
            <a:ext cx="6124575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405DE-B0E2-3744-A5B3-BEADABF0BF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301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5BAA8-65AC-384F-952D-6E0344433E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336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F1FF74-9275-C643-8D78-D130BB0E1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2525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44600"/>
            <a:ext cx="4108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244600"/>
            <a:ext cx="4108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0C6D93-A61B-5042-8D98-242811DF9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432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EBEAF-3613-854E-9A71-B4CB91226E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7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1DCEB-9CAF-ED43-B696-00C7FADE01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8871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575046-885E-D343-8C0C-9E0A85AC41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8217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0F866-74C4-7640-B848-2A415EF26D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612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EE8E7-3486-9E43-8C56-415E1C1D82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233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88900"/>
            <a:ext cx="5372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244600"/>
            <a:ext cx="8369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372225"/>
            <a:ext cx="1104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</a:defRPr>
            </a:lvl1pPr>
          </a:lstStyle>
          <a:p>
            <a:fld id="{600501FD-6FA6-AC4D-92AB-0A2F632DB4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28700" y="1143000"/>
            <a:ext cx="7772400" cy="0"/>
          </a:xfrm>
          <a:prstGeom prst="line">
            <a:avLst/>
          </a:prstGeom>
          <a:noFill/>
          <a:ln w="57150" cmpd="thickThin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31925" y="6132513"/>
            <a:ext cx="2217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Theme Message (List 3 strengths ?)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52913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988"/>
            <a:ext cx="1092200" cy="823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731000" y="739775"/>
            <a:ext cx="568325" cy="1873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flipV="1">
            <a:off x="6743700" y="358775"/>
            <a:ext cx="568325" cy="1873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197725" y="717550"/>
            <a:ext cx="666750" cy="2159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flipV="1">
            <a:off x="7167563" y="225425"/>
            <a:ext cx="666750" cy="21431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9" name="Picture 13" descr="NuStar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19574" t="11627" r="24155" b="65120"/>
          <a:stretch>
            <a:fillRect/>
          </a:stretch>
        </p:blipFill>
        <p:spPr bwMode="auto">
          <a:xfrm>
            <a:off x="6697663" y="263525"/>
            <a:ext cx="2446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</a:defRPr>
            </a:lvl1pPr>
          </a:lstStyle>
          <a:p>
            <a:r>
              <a:rPr lang="en-US"/>
              <a:t>FP&amp;E CDR</a:t>
            </a:r>
          </a:p>
          <a:p>
            <a:r>
              <a:rPr lang="en-US"/>
              <a:t>July 14/15,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df"/><Relationship Id="rId7" Type="http://schemas.openxmlformats.org/officeDocument/2006/relationships/image" Target="../media/image39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df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8900"/>
            <a:ext cx="5867400" cy="990600"/>
          </a:xfrm>
        </p:spPr>
        <p:txBody>
          <a:bodyPr/>
          <a:lstStyle/>
          <a:p>
            <a:r>
              <a:rPr lang="en-US" sz="2400" dirty="0" err="1" smtClean="0"/>
              <a:t>NuSTAR</a:t>
            </a:r>
            <a:r>
              <a:rPr lang="en-US" sz="2400" dirty="0" smtClean="0"/>
              <a:t>  View of the Galactic Center:</a:t>
            </a:r>
            <a:br>
              <a:rPr lang="en-US" sz="2400" dirty="0" smtClean="0"/>
            </a:br>
            <a:r>
              <a:rPr lang="en-US" sz="2400" dirty="0" smtClean="0"/>
              <a:t>Chuck Hailey, Columbia University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nustar_artistconcept_2.jpg"/>
          <p:cNvPicPr>
            <a:picLocks noChangeAspect="1"/>
          </p:cNvPicPr>
          <p:nvPr/>
        </p:nvPicPr>
        <p:blipFill>
          <a:blip r:embed="rId3"/>
          <a:srcRect t="6288" b="11790"/>
          <a:stretch>
            <a:fillRect/>
          </a:stretch>
        </p:blipFill>
        <p:spPr>
          <a:xfrm>
            <a:off x="1" y="1237099"/>
            <a:ext cx="9168014" cy="5638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08-13 at 10.08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48200"/>
            <a:ext cx="3057661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Sgr</a:t>
            </a:r>
            <a:r>
              <a:rPr lang="en-US" dirty="0" smtClean="0"/>
              <a:t> A-E source nature – </a:t>
            </a:r>
            <a:br>
              <a:rPr lang="en-US" dirty="0" smtClean="0"/>
            </a:br>
            <a:r>
              <a:rPr lang="en-US" dirty="0" smtClean="0"/>
              <a:t>SNR-MC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362200"/>
            <a:ext cx="4254500" cy="190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pic>
        <p:nvPicPr>
          <p:cNvPr id="6" name="Picture 5" descr="Screen shot 2013-06-25 at 3.17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767827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438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SNR G359.92-0.09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81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Sgr</a:t>
            </a:r>
            <a:r>
              <a:rPr lang="en-US" sz="1400" dirty="0" smtClean="0">
                <a:solidFill>
                  <a:srgbClr val="FFFFFF"/>
                </a:solidFill>
              </a:rPr>
              <a:t> A-E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895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Sgr</a:t>
            </a:r>
            <a:r>
              <a:rPr lang="en-US" sz="1400" dirty="0" smtClean="0">
                <a:solidFill>
                  <a:srgbClr val="FFFFFF"/>
                </a:solidFill>
              </a:rPr>
              <a:t> A-F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219200"/>
            <a:ext cx="434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Scenario 2</a:t>
            </a:r>
            <a:r>
              <a:rPr lang="en-US" sz="1600" dirty="0" smtClean="0"/>
              <a:t>: SNR G359.92-0.09 shell interacting with the 20 km/</a:t>
            </a:r>
            <a:r>
              <a:rPr lang="en-US" sz="1600" dirty="0" err="1" smtClean="0"/>
              <a:t>s</a:t>
            </a:r>
            <a:r>
              <a:rPr lang="en-US" sz="1600" dirty="0" smtClean="0"/>
              <a:t> cloud (Ho et al. 1985, </a:t>
            </a:r>
            <a:r>
              <a:rPr lang="en-US" sz="1600" dirty="0" err="1" smtClean="0"/>
              <a:t>Yusef-Zadeh</a:t>
            </a:r>
            <a:r>
              <a:rPr lang="en-US" sz="1600" dirty="0" smtClean="0"/>
              <a:t> et al. 2005).</a:t>
            </a:r>
          </a:p>
          <a:p>
            <a:endParaRPr lang="en-US" sz="1600" dirty="0" smtClean="0"/>
          </a:p>
          <a:p>
            <a:r>
              <a:rPr lang="en-US" sz="1600" dirty="0" smtClean="0"/>
              <a:t>Challenges: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No applicable SNR-MC interaction theories can explain the X-ray emission (photon index ~2.3) up to 50 keV (e.g. </a:t>
            </a:r>
            <a:r>
              <a:rPr lang="en-US" sz="1600" dirty="0" err="1" smtClean="0"/>
              <a:t>Bykov</a:t>
            </a:r>
            <a:r>
              <a:rPr lang="en-US" sz="1600" dirty="0" smtClean="0"/>
              <a:t> et al. 2000, Tang et al. 2011) .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No sharp filaments at one spot of the shell observed in confirmed SNR-MC interaction cases such as W28, W44, W51C and IC443.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    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1430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VLA 20-cm continuum map</a:t>
            </a:r>
            <a:endParaRPr lang="en-US" sz="1600" dirty="0"/>
          </a:p>
        </p:txBody>
      </p:sp>
      <p:pic>
        <p:nvPicPr>
          <p:cNvPr id="14" name="Picture 13" descr="Screen shot 2013-08-13 at 10.24.2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648200"/>
            <a:ext cx="3200400" cy="20574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rot="5400000">
            <a:off x="4191794" y="5561806"/>
            <a:ext cx="152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4420394" y="5561806"/>
            <a:ext cx="152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1334294" y="5599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1105694" y="5599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953000" y="54102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905000" y="54102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7338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Tang model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65810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Bykov</a:t>
            </a:r>
            <a:r>
              <a:rPr lang="en-US" sz="1200" dirty="0" smtClean="0"/>
              <a:t> model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4876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Also, no </a:t>
            </a:r>
            <a:r>
              <a:rPr lang="en-US" i="1" u="sng" dirty="0" err="1" smtClean="0"/>
              <a:t>GeV</a:t>
            </a:r>
            <a:r>
              <a:rPr lang="en-US" i="1" u="sng" dirty="0" smtClean="0"/>
              <a:t> point source reported consistent with this position 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651500" cy="990600"/>
          </a:xfrm>
        </p:spPr>
        <p:txBody>
          <a:bodyPr/>
          <a:lstStyle/>
          <a:p>
            <a:r>
              <a:rPr lang="en-US" dirty="0" err="1" smtClean="0"/>
              <a:t>Sgr</a:t>
            </a:r>
            <a:r>
              <a:rPr lang="en-US" dirty="0" smtClean="0"/>
              <a:t> A-E  – A Magnetic Flux Tube?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4750" y="6527800"/>
            <a:ext cx="2349500" cy="66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8153400" cy="66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Scenario 3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Magnetic Flux Tube: Relativistic electrons trapped in locally enhanced magnetic fields (e.g. </a:t>
            </a:r>
            <a:r>
              <a:rPr lang="en-US" dirty="0" err="1" smtClean="0"/>
              <a:t>Yusef-Zadeh</a:t>
            </a:r>
            <a:r>
              <a:rPr lang="en-US" dirty="0" smtClean="0"/>
              <a:t> et al. 1984, </a:t>
            </a:r>
            <a:r>
              <a:rPr lang="en-US" dirty="0" err="1" smtClean="0"/>
              <a:t>Tsuboi</a:t>
            </a:r>
            <a:r>
              <a:rPr lang="en-US" dirty="0" smtClean="0"/>
              <a:t> et al. 1986).</a:t>
            </a:r>
          </a:p>
          <a:p>
            <a:endParaRPr lang="en-US" sz="1800" dirty="0" smtClean="0"/>
          </a:p>
          <a:p>
            <a:r>
              <a:rPr lang="en-US" sz="1800" i="1" u="sng" dirty="0" smtClean="0"/>
              <a:t>Possible </a:t>
            </a:r>
            <a:r>
              <a:rPr lang="en-US" sz="1800" i="1" u="sng" dirty="0" err="1" smtClean="0"/>
              <a:t>TeV</a:t>
            </a:r>
            <a:r>
              <a:rPr lang="en-US" sz="1800" i="1" u="sng" dirty="0" smtClean="0"/>
              <a:t> electrons source 1: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 Old </a:t>
            </a:r>
            <a:r>
              <a:rPr lang="en-US" sz="1800" dirty="0" err="1" smtClean="0"/>
              <a:t>PWNe</a:t>
            </a:r>
            <a:r>
              <a:rPr lang="en-US" sz="1800" dirty="0" smtClean="0"/>
              <a:t> with ages up to ~100 </a:t>
            </a:r>
            <a:r>
              <a:rPr lang="en-US" sz="1800" dirty="0" err="1" smtClean="0"/>
              <a:t>kyr</a:t>
            </a:r>
            <a:r>
              <a:rPr lang="en-US" sz="1800" dirty="0" smtClean="0"/>
              <a:t> extending up to ~10 pc observed by </a:t>
            </a:r>
            <a:r>
              <a:rPr lang="en-US" sz="1800" dirty="0" err="1" smtClean="0"/>
              <a:t>Suzaku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 PWN magnetic field must decease with time.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 Electrons accelerated up to ~80 </a:t>
            </a:r>
            <a:r>
              <a:rPr lang="en-US" sz="1800" dirty="0" err="1" smtClean="0"/>
              <a:t>TeV</a:t>
            </a:r>
            <a:r>
              <a:rPr lang="en-US" sz="1800" dirty="0" smtClean="0"/>
              <a:t> can survive and extend up to 20-30 pc without losing most energies if magnetic filed decays to a few </a:t>
            </a:r>
            <a:r>
              <a:rPr lang="en-US" sz="1800" dirty="0" err="1" smtClean="0"/>
              <a:t>microGauss(Bamba</a:t>
            </a:r>
            <a:r>
              <a:rPr lang="en-US" sz="1800" dirty="0" smtClean="0"/>
              <a:t> et al. 2010).  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r>
              <a:rPr lang="en-US" sz="1800" i="1" u="sng" dirty="0" smtClean="0"/>
              <a:t>Possible </a:t>
            </a:r>
            <a:r>
              <a:rPr lang="en-US" sz="1800" i="1" u="sng" dirty="0" err="1" smtClean="0"/>
              <a:t>TeV</a:t>
            </a:r>
            <a:r>
              <a:rPr lang="en-US" sz="1800" i="1" u="sng" dirty="0" smtClean="0"/>
              <a:t> electron source 2: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Cosmic-ray protons diffuse from SMBH or </a:t>
            </a:r>
            <a:r>
              <a:rPr lang="en-US" sz="1800" dirty="0" err="1" smtClean="0"/>
              <a:t>SNe</a:t>
            </a:r>
            <a:r>
              <a:rPr lang="en-US" sz="1800" dirty="0" smtClean="0"/>
              <a:t> in GC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Secondary electrons produced by cosmic-ray-molecular cloud interaction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For energies &lt;~ 100 </a:t>
            </a:r>
            <a:r>
              <a:rPr lang="en-US" sz="1800" dirty="0" err="1" smtClean="0"/>
              <a:t>TeV</a:t>
            </a:r>
            <a:r>
              <a:rPr lang="en-US" sz="1800" dirty="0" smtClean="0"/>
              <a:t>, electrons can escape typical size molecular cloud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Predicts positional correlation between bright, hard X-ray filaments and molecular clouds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filaments and clouds overlaid with HESS residual map </a:t>
            </a:r>
            <a:endParaRPr lang="en-US" dirty="0"/>
          </a:p>
        </p:txBody>
      </p:sp>
      <p:pic>
        <p:nvPicPr>
          <p:cNvPr id="6" name="Content Placeholder 5" descr="HESS_residualMap_wFilametns_CLoud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00" y="1369766"/>
            <a:ext cx="8369300" cy="46264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7400" y="5943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Aharonian</a:t>
            </a:r>
            <a:r>
              <a:rPr lang="en-US" dirty="0" smtClean="0"/>
              <a:t> et al. 2006 (diffuse, ridge)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45789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Filaments are associated with molecular clouds.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8900"/>
            <a:ext cx="6096000" cy="990600"/>
          </a:xfrm>
        </p:spPr>
        <p:txBody>
          <a:bodyPr/>
          <a:lstStyle/>
          <a:p>
            <a:r>
              <a:rPr lang="en-US" dirty="0" smtClean="0"/>
              <a:t>Hard X-ray filaments are adjacent to 50 km/s molecular cloud (CS map)</a:t>
            </a:r>
            <a:endParaRPr lang="en-US" dirty="0"/>
          </a:p>
        </p:txBody>
      </p:sp>
      <p:pic>
        <p:nvPicPr>
          <p:cNvPr id="4" name="Picture 3" descr="CSJ_50kms_1-0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46" y="1417637"/>
            <a:ext cx="7016221" cy="5265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659639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Tsuboi</a:t>
            </a:r>
            <a:r>
              <a:rPr lang="en-US" sz="1400" dirty="0" smtClean="0"/>
              <a:t> 1999 CS map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727700" cy="990600"/>
          </a:xfrm>
        </p:spPr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detected hard X-ray emission from </a:t>
            </a:r>
            <a:r>
              <a:rPr lang="en-US" dirty="0" err="1" smtClean="0"/>
              <a:t>Sgr</a:t>
            </a:r>
            <a:r>
              <a:rPr lang="en-US" dirty="0" smtClean="0"/>
              <a:t> A and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44600"/>
            <a:ext cx="8369300" cy="1651000"/>
          </a:xfrm>
        </p:spPr>
        <p:txBody>
          <a:bodyPr/>
          <a:lstStyle/>
          <a:p>
            <a:r>
              <a:rPr lang="en-US" sz="2000" dirty="0" err="1" smtClean="0"/>
              <a:t>NuSTAR</a:t>
            </a:r>
            <a:r>
              <a:rPr lang="en-US" sz="2000" dirty="0" smtClean="0"/>
              <a:t> detected </a:t>
            </a:r>
            <a:r>
              <a:rPr lang="en-US" sz="2000" dirty="0" err="1" smtClean="0"/>
              <a:t>Sgr</a:t>
            </a:r>
            <a:r>
              <a:rPr lang="en-US" sz="2000" dirty="0" smtClean="0"/>
              <a:t> A clouds above 10 </a:t>
            </a:r>
            <a:r>
              <a:rPr lang="en-US" sz="2000" dirty="0" err="1" smtClean="0"/>
              <a:t>keV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Arches cluster (</a:t>
            </a:r>
            <a:r>
              <a:rPr lang="en-US" sz="2000" dirty="0" err="1" smtClean="0"/>
              <a:t>Krivonos</a:t>
            </a:r>
            <a:r>
              <a:rPr lang="en-US" sz="2000" dirty="0" smtClean="0"/>
              <a:t> et al. </a:t>
            </a:r>
            <a:r>
              <a:rPr lang="en-US" sz="2000" dirty="0" err="1" smtClean="0"/>
              <a:t>ApJ</a:t>
            </a:r>
            <a:r>
              <a:rPr lang="en-US" sz="2000" dirty="0" smtClean="0"/>
              <a:t>, 2013) </a:t>
            </a:r>
          </a:p>
          <a:p>
            <a:r>
              <a:rPr lang="en-US" sz="2000" dirty="0" smtClean="0"/>
              <a:t>Analysis of </a:t>
            </a:r>
            <a:r>
              <a:rPr lang="en-US" sz="2000" dirty="0" err="1" smtClean="0"/>
              <a:t>Sgr</a:t>
            </a:r>
            <a:r>
              <a:rPr lang="en-US" sz="2000" dirty="0" smtClean="0"/>
              <a:t> A clouds in progress</a:t>
            </a:r>
          </a:p>
          <a:p>
            <a:r>
              <a:rPr lang="en-US" sz="2000" dirty="0" err="1" smtClean="0"/>
              <a:t>Sgr</a:t>
            </a:r>
            <a:r>
              <a:rPr lang="en-US" sz="2000" dirty="0" smtClean="0"/>
              <a:t> B2 rapidly fading but was detected above 10 </a:t>
            </a:r>
            <a:r>
              <a:rPr lang="en-US" sz="2000" dirty="0" err="1" smtClean="0"/>
              <a:t>keV</a:t>
            </a:r>
            <a:r>
              <a:rPr lang="en-US" sz="2000" dirty="0" smtClean="0"/>
              <a:t> by </a:t>
            </a:r>
            <a:r>
              <a:rPr lang="en-US" sz="2000" dirty="0" err="1" smtClean="0"/>
              <a:t>NuSTAR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pic>
        <p:nvPicPr>
          <p:cNvPr id="6" name="Picture 5" descr="Screen shot 2014-01-08 at 11.3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0" y="3200400"/>
            <a:ext cx="5638800" cy="3499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819400"/>
            <a:ext cx="6298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NuSTAR</a:t>
            </a:r>
            <a:r>
              <a:rPr lang="en-US" sz="1400" dirty="0" smtClean="0"/>
              <a:t> 10-40 </a:t>
            </a:r>
            <a:r>
              <a:rPr lang="en-US" sz="1400" dirty="0" err="1" smtClean="0"/>
              <a:t>keV</a:t>
            </a:r>
            <a:r>
              <a:rPr lang="en-US" sz="1400" dirty="0" smtClean="0"/>
              <a:t> image showing </a:t>
            </a:r>
            <a:r>
              <a:rPr lang="en-US" sz="1400" dirty="0" err="1" smtClean="0"/>
              <a:t>Sgr</a:t>
            </a:r>
            <a:r>
              <a:rPr lang="en-US" sz="1400" dirty="0" smtClean="0"/>
              <a:t> A clouds (naming follows </a:t>
            </a:r>
            <a:r>
              <a:rPr lang="en-US" sz="1400" dirty="0" err="1" smtClean="0"/>
              <a:t>Ponti</a:t>
            </a:r>
            <a:r>
              <a:rPr lang="en-US" sz="1400" dirty="0" smtClean="0"/>
              <a:t> et al.)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155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sources of interest overlaid on HESS GC map with HESS GC source subtracted</a:t>
            </a:r>
            <a:endParaRPr lang="en-US" dirty="0"/>
          </a:p>
        </p:txBody>
      </p:sp>
      <p:pic>
        <p:nvPicPr>
          <p:cNvPr id="6" name="Content Placeholder 5" descr="Screen shot 2014-05-06 at 3.20.54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8077200" cy="43540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19200" y="6324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GC Molecular clouds are hard X-ray and </a:t>
            </a:r>
            <a:r>
              <a:rPr lang="en-US" dirty="0" err="1" smtClean="0"/>
              <a:t>TeV</a:t>
            </a:r>
            <a:r>
              <a:rPr lang="en-US" dirty="0" smtClean="0"/>
              <a:t> emitters.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715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Aharonian</a:t>
            </a:r>
            <a:r>
              <a:rPr lang="en-US" dirty="0" smtClean="0"/>
              <a:t> et al. 2006 (diffuse, ridge)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of Extended Hard X-ray Emission in the Galactic Center </a:t>
            </a:r>
          </a:p>
          <a:p>
            <a:endParaRPr lang="en-US" dirty="0" smtClean="0"/>
          </a:p>
          <a:p>
            <a:r>
              <a:rPr lang="en-US" dirty="0" smtClean="0"/>
              <a:t>K. Perez et. al. </a:t>
            </a:r>
          </a:p>
          <a:p>
            <a:pPr>
              <a:buNone/>
            </a:pPr>
            <a:r>
              <a:rPr lang="en-US" dirty="0" smtClean="0"/>
              <a:t>(submitted today)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3-09-27 at 4.07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19" y="1689070"/>
            <a:ext cx="4085048" cy="40850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NuSTAR’s</a:t>
            </a:r>
            <a:r>
              <a:rPr lang="en-US" dirty="0" smtClean="0"/>
              <a:t> View of the</a:t>
            </a:r>
            <a:br>
              <a:rPr lang="en-US" dirty="0" smtClean="0"/>
            </a:br>
            <a:r>
              <a:rPr lang="en-US" dirty="0" smtClean="0"/>
              <a:t>Galactic Center</a:t>
            </a:r>
            <a:endParaRPr lang="en-US" dirty="0"/>
          </a:p>
        </p:txBody>
      </p:sp>
      <p:pic>
        <p:nvPicPr>
          <p:cNvPr id="6" name="Picture 5" descr="Screen Shot 2013-09-27 at 2.13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8" y="1689070"/>
            <a:ext cx="4072183" cy="407218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6216" y="1306873"/>
            <a:ext cx="2080687" cy="38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NuSTAR</a:t>
            </a:r>
            <a:r>
              <a:rPr lang="en-US" b="1" dirty="0" smtClean="0"/>
              <a:t> 3-79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71108" y="1306873"/>
            <a:ext cx="270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CHANDRA</a:t>
            </a:r>
            <a:r>
              <a:rPr lang="en-US" b="1" dirty="0" smtClean="0"/>
              <a:t> 2-10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 flipV="1">
            <a:off x="2971454" y="5400097"/>
            <a:ext cx="443869" cy="123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378327" y="5227491"/>
            <a:ext cx="34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602859" y="3613296"/>
            <a:ext cx="678132" cy="442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903089" y="4056237"/>
            <a:ext cx="1118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Sgr</a:t>
            </a:r>
            <a:r>
              <a:rPr lang="en-US" sz="1400" dirty="0" smtClean="0">
                <a:solidFill>
                  <a:schemeClr val="bg1"/>
                </a:solidFill>
              </a:rPr>
              <a:t> A East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343936" y="2786351"/>
            <a:ext cx="678132" cy="180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44166" y="2966964"/>
            <a:ext cx="137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Sgr</a:t>
            </a:r>
            <a:r>
              <a:rPr lang="en-US" sz="1400" dirty="0" smtClean="0">
                <a:solidFill>
                  <a:schemeClr val="bg1"/>
                </a:solidFill>
              </a:rPr>
              <a:t> A Plume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0800000" flipV="1">
            <a:off x="2774179" y="2786351"/>
            <a:ext cx="863867" cy="826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3324747" y="2478574"/>
            <a:ext cx="79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Sgr</a:t>
            </a:r>
            <a:r>
              <a:rPr lang="en-US" sz="1400" dirty="0" smtClean="0">
                <a:solidFill>
                  <a:schemeClr val="bg1"/>
                </a:solidFill>
              </a:rPr>
              <a:t> A*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3089" y="6053533"/>
            <a:ext cx="75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sources of emission observed by </a:t>
            </a:r>
            <a:r>
              <a:rPr lang="en-US" i="1" dirty="0" smtClean="0"/>
              <a:t>CHANDRA </a:t>
            </a:r>
            <a:r>
              <a:rPr lang="en-US" dirty="0" smtClean="0"/>
              <a:t>dominate the </a:t>
            </a:r>
            <a:r>
              <a:rPr lang="en-US" dirty="0" err="1" smtClean="0"/>
              <a:t>NuSTAR</a:t>
            </a:r>
            <a:r>
              <a:rPr lang="en-US" dirty="0" smtClean="0"/>
              <a:t> 3-79 </a:t>
            </a:r>
            <a:r>
              <a:rPr lang="en-US" dirty="0" err="1" smtClean="0"/>
              <a:t>keV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3480" y="1352551"/>
            <a:ext cx="5235587" cy="53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625199" y="1707444"/>
            <a:ext cx="3465366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sz="1800" dirty="0" smtClean="0"/>
              <a:t> The brightest emission (white) comes from the hot plasma surrounding </a:t>
            </a:r>
            <a:r>
              <a:rPr lang="en-US" sz="1800" dirty="0" err="1" smtClean="0"/>
              <a:t>Sgr</a:t>
            </a:r>
            <a:r>
              <a:rPr lang="en-US" sz="1800" dirty="0" smtClean="0"/>
              <a:t> A* and the PWN G359.95-0.04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The surrounding emission (</a:t>
            </a:r>
            <a:r>
              <a:rPr lang="en-US" sz="1800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FF00"/>
                </a:solidFill>
              </a:rPr>
              <a:t>yellow</a:t>
            </a:r>
            <a:r>
              <a:rPr lang="en-US" sz="1800" dirty="0" smtClean="0"/>
              <a:t>) fills the shell of supernova remnant </a:t>
            </a:r>
            <a:r>
              <a:rPr lang="en-US" sz="1800" dirty="0" err="1" smtClean="0"/>
              <a:t>Sgr</a:t>
            </a:r>
            <a:r>
              <a:rPr lang="en-US" sz="1800" dirty="0" smtClean="0"/>
              <a:t> A East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To the north-east lies the extended emission of the </a:t>
            </a:r>
            <a:r>
              <a:rPr lang="en-US" sz="1800" dirty="0" err="1" smtClean="0"/>
              <a:t>Sgr</a:t>
            </a:r>
            <a:r>
              <a:rPr lang="en-US" sz="1800" dirty="0" smtClean="0"/>
              <a:t> A-East “plume” (</a:t>
            </a:r>
            <a:r>
              <a:rPr lang="en-US" sz="1800" dirty="0" smtClean="0">
                <a:solidFill>
                  <a:srgbClr val="3366FF"/>
                </a:solidFill>
              </a:rPr>
              <a:t>bright blue</a:t>
            </a:r>
            <a:r>
              <a:rPr lang="en-US" sz="1800" dirty="0" smtClean="0"/>
              <a:t>)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The entire region sits in a field of diffuse and unresolved point source emission (</a:t>
            </a:r>
            <a:r>
              <a:rPr lang="en-US" sz="1800" dirty="0" smtClean="0">
                <a:solidFill>
                  <a:srgbClr val="000090"/>
                </a:solidFill>
              </a:rPr>
              <a:t>dark blue</a:t>
            </a:r>
            <a:r>
              <a:rPr lang="en-US" sz="1800" dirty="0" smtClean="0"/>
              <a:t>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372100" cy="990600"/>
          </a:xfrm>
        </p:spPr>
        <p:txBody>
          <a:bodyPr/>
          <a:lstStyle/>
          <a:p>
            <a:r>
              <a:rPr lang="en-US" dirty="0" smtClean="0"/>
              <a:t>Inner 5’ </a:t>
            </a:r>
            <a:r>
              <a:rPr lang="en-US" dirty="0" err="1" smtClean="0"/>
              <a:t>x</a:t>
            </a:r>
            <a:r>
              <a:rPr lang="en-US" dirty="0" smtClean="0"/>
              <a:t> 5’: </a:t>
            </a:r>
            <a:r>
              <a:rPr lang="en-US" b="1" dirty="0" smtClean="0"/>
              <a:t>3-10 </a:t>
            </a:r>
            <a:r>
              <a:rPr lang="en-US" b="1" dirty="0" err="1" smtClean="0"/>
              <a:t>keV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 rot="1754331">
            <a:off x="1562766" y="2989292"/>
            <a:ext cx="2197901" cy="1528448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7" y="1352550"/>
            <a:ext cx="5168347" cy="538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5’ </a:t>
            </a:r>
            <a:r>
              <a:rPr lang="en-US" dirty="0" err="1" smtClean="0"/>
              <a:t>x</a:t>
            </a:r>
            <a:r>
              <a:rPr lang="en-US" dirty="0" smtClean="0"/>
              <a:t> 5’: </a:t>
            </a:r>
            <a:r>
              <a:rPr lang="en-US" b="1" dirty="0" smtClean="0"/>
              <a:t>10-20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93201" y="1707444"/>
            <a:ext cx="319839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sz="1800" dirty="0" smtClean="0"/>
              <a:t> Emission from near </a:t>
            </a:r>
            <a:r>
              <a:rPr lang="en-US" sz="1800" dirty="0" err="1" smtClean="0"/>
              <a:t>Sgr</a:t>
            </a:r>
            <a:r>
              <a:rPr lang="en-US" sz="1800" dirty="0" smtClean="0"/>
              <a:t> A* and G359.95-0.04 still dominates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Dimmer, but persistent emission inside the </a:t>
            </a:r>
            <a:r>
              <a:rPr lang="en-US" sz="1800" dirty="0" err="1" smtClean="0"/>
              <a:t>Sgr</a:t>
            </a:r>
            <a:r>
              <a:rPr lang="en-US" sz="1800" dirty="0" smtClean="0"/>
              <a:t> A-East shell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The “Cannonball” neutron star (</a:t>
            </a:r>
            <a:r>
              <a:rPr lang="en-US" sz="1800" dirty="0" err="1" smtClean="0"/>
              <a:t>Nynka</a:t>
            </a:r>
            <a:r>
              <a:rPr lang="en-US" sz="1800" dirty="0" smtClean="0"/>
              <a:t> 2013) and the non-thermal filaments G359.954-0.052 and G359.97-0.038 (</a:t>
            </a:r>
            <a:r>
              <a:rPr lang="en-US" sz="1800" dirty="0" err="1" smtClean="0"/>
              <a:t>Nynka</a:t>
            </a:r>
            <a:r>
              <a:rPr lang="en-US" sz="1800" dirty="0" smtClean="0"/>
              <a:t> 2014) </a:t>
            </a:r>
          </a:p>
        </p:txBody>
      </p:sp>
      <p:sp>
        <p:nvSpPr>
          <p:cNvPr id="10" name="Oval 9"/>
          <p:cNvSpPr/>
          <p:nvPr/>
        </p:nvSpPr>
        <p:spPr bwMode="auto">
          <a:xfrm rot="1754331">
            <a:off x="1562766" y="2989292"/>
            <a:ext cx="2197901" cy="1528448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167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Non-thermal filaments in the Galactic Center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2400" dirty="0" err="1" smtClean="0">
                <a:latin typeface="Lucida Grande"/>
                <a:cs typeface="Lucida Grande"/>
              </a:rPr>
              <a:t>NuSTAR</a:t>
            </a:r>
            <a:r>
              <a:rPr lang="en-US" sz="2400" dirty="0" smtClean="0">
                <a:latin typeface="Lucida Grande"/>
                <a:cs typeface="Lucida Grande"/>
              </a:rPr>
              <a:t> – Nuclear Spectroscopic Telescope Array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</a:t>
            </a:r>
            <a:r>
              <a:rPr lang="en-US" sz="2400" dirty="0" err="1" smtClean="0">
                <a:latin typeface="Lucida Grande"/>
                <a:cs typeface="Lucida Grande"/>
              </a:rPr>
              <a:t>NuSTAR’s</a:t>
            </a:r>
            <a:r>
              <a:rPr lang="en-US" sz="2400" dirty="0" smtClean="0">
                <a:latin typeface="Lucida Grande"/>
                <a:cs typeface="Lucida Grande"/>
              </a:rPr>
              <a:t> view of the Galactic Center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The Galactic Center at &gt; 20 </a:t>
            </a:r>
            <a:r>
              <a:rPr lang="en-US" sz="2400" dirty="0" err="1" smtClean="0">
                <a:latin typeface="Lucida Grande"/>
                <a:cs typeface="Lucida Grande"/>
              </a:rPr>
              <a:t>keV</a:t>
            </a:r>
            <a:r>
              <a:rPr lang="en-US" sz="2400" dirty="0" smtClean="0">
                <a:latin typeface="Lucida Grande"/>
                <a:cs typeface="Lucida Grande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Discovery of diffuse hard X-ray emission (DHXE) </a:t>
            </a:r>
          </a:p>
          <a:p>
            <a:pPr lvl="1"/>
            <a:r>
              <a:rPr lang="en-US" sz="2400" dirty="0" smtClean="0">
                <a:latin typeface="Lucida Grande"/>
                <a:cs typeface="Lucida Grande"/>
              </a:rPr>
              <a:t>  in the inner ~10 pc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The Galactic Center at &gt; 40 </a:t>
            </a:r>
            <a:r>
              <a:rPr lang="en-US" sz="2400" dirty="0" err="1" smtClean="0">
                <a:latin typeface="Lucida Grande"/>
                <a:cs typeface="Lucida Grande"/>
              </a:rPr>
              <a:t>keV</a:t>
            </a:r>
            <a:r>
              <a:rPr lang="en-US" sz="2400" dirty="0" smtClean="0">
                <a:latin typeface="Lucida Grande"/>
                <a:cs typeface="Lucida Grande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“Cusp” of hard X-ray emission in the inner ~1 pc</a:t>
            </a:r>
          </a:p>
          <a:p>
            <a:pPr lvl="1">
              <a:buFont typeface="Arial"/>
              <a:buChar char="•"/>
            </a:pPr>
            <a:endParaRPr lang="en-US" sz="24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Lucida Grande"/>
                <a:cs typeface="Lucida Grande"/>
              </a:rPr>
              <a:t> Non-thermal filaments in the Galactic Center</a:t>
            </a:r>
          </a:p>
          <a:p>
            <a:endParaRPr lang="en-US" sz="2400" dirty="0" smtClean="0"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Galactic Center </a:t>
            </a:r>
            <a:br>
              <a:rPr lang="en-US" dirty="0" smtClean="0"/>
            </a:br>
            <a:r>
              <a:rPr lang="en-US" dirty="0" smtClean="0"/>
              <a:t>at 20-40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EB4C-6D5C-1A46-80C0-7ED58A9066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27154" y="2277452"/>
            <a:ext cx="391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There is a pervasive, diffuse</a:t>
            </a:r>
          </a:p>
          <a:p>
            <a:pPr algn="ctr"/>
            <a:r>
              <a:rPr lang="en-US" b="1" dirty="0" smtClean="0"/>
              <a:t> &gt;20 </a:t>
            </a:r>
            <a:r>
              <a:rPr lang="en-US" b="1" dirty="0" err="1" smtClean="0"/>
              <a:t>keV</a:t>
            </a:r>
            <a:r>
              <a:rPr lang="en-US" b="1" dirty="0" smtClean="0"/>
              <a:t> X-ray emission from the Galactic Center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9778" y="3329413"/>
            <a:ext cx="325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Thermal emission from </a:t>
            </a:r>
            <a:r>
              <a:rPr lang="en-US" dirty="0" err="1" smtClean="0"/>
              <a:t>Sgr</a:t>
            </a:r>
            <a:r>
              <a:rPr lang="en-US" dirty="0" smtClean="0"/>
              <a:t> A East is no longer present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Only non-thermal filament, Cannonball, and bright central emission remain</a:t>
            </a: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5" y="1495677"/>
            <a:ext cx="4938889" cy="523792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 rot="1754331">
            <a:off x="1463802" y="3137747"/>
            <a:ext cx="2197901" cy="1528448"/>
          </a:xfrm>
          <a:prstGeom prst="ellipse">
            <a:avLst/>
          </a:prstGeom>
          <a:noFill/>
          <a:ln w="158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217347"/>
            <a:ext cx="9144000" cy="3102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Model of 20-40 </a:t>
            </a:r>
            <a:r>
              <a:rPr lang="en-US" dirty="0" err="1" smtClean="0"/>
              <a:t>keV</a:t>
            </a:r>
            <a:r>
              <a:rPr lang="en-US" dirty="0" smtClean="0"/>
              <a:t> Emission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551933" y="3319046"/>
            <a:ext cx="1590867" cy="830997"/>
            <a:chOff x="959736" y="1849459"/>
            <a:chExt cx="1590867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959736" y="1849459"/>
              <a:ext cx="1590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20-40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keV</a:t>
              </a:r>
              <a:r>
                <a:rPr lang="en-US" sz="1200" dirty="0" smtClean="0">
                  <a:solidFill>
                    <a:srgbClr val="FF0000"/>
                  </a:solidFill>
                </a:rPr>
                <a:t> data</a:t>
              </a:r>
            </a:p>
            <a:p>
              <a:r>
                <a:rPr lang="en-US" sz="1200" dirty="0" smtClean="0"/>
                <a:t>Extended </a:t>
              </a:r>
            </a:p>
            <a:p>
              <a:r>
                <a:rPr lang="en-US" sz="1200" dirty="0" smtClean="0"/>
                <a:t>Pt-source</a:t>
              </a:r>
            </a:p>
            <a:p>
              <a:r>
                <a:rPr lang="en-US" sz="1200" dirty="0" smtClean="0"/>
                <a:t>Background </a:t>
              </a:r>
              <a:endParaRPr lang="en-US" sz="1200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939743" y="2191211"/>
              <a:ext cx="39073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924683" y="2399439"/>
              <a:ext cx="39073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23578" y="2579753"/>
              <a:ext cx="39073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/>
          <p:nvPr/>
        </p:nvSpPr>
        <p:spPr>
          <a:xfrm>
            <a:off x="338850" y="1248822"/>
            <a:ext cx="86085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Fit 20-40 </a:t>
            </a:r>
            <a:r>
              <a:rPr lang="en-US" dirty="0" err="1" smtClean="0">
                <a:latin typeface="Lucida Grande"/>
                <a:cs typeface="Lucida Grande"/>
              </a:rPr>
              <a:t>keV</a:t>
            </a:r>
            <a:r>
              <a:rPr lang="en-US" dirty="0" smtClean="0">
                <a:latin typeface="Lucida Grande"/>
                <a:cs typeface="Lucida Grande"/>
              </a:rPr>
              <a:t> image [</a:t>
            </a:r>
            <a:r>
              <a:rPr lang="en-US" dirty="0" err="1" smtClean="0">
                <a:latin typeface="Lucida Grande"/>
                <a:cs typeface="Lucida Grande"/>
              </a:rPr>
              <a:t>cts/s</a:t>
            </a:r>
            <a:r>
              <a:rPr lang="en-US" dirty="0" smtClean="0">
                <a:latin typeface="Lucida Grande"/>
                <a:cs typeface="Lucida Grande"/>
              </a:rPr>
              <a:t>] to:</a:t>
            </a:r>
          </a:p>
          <a:p>
            <a:r>
              <a:rPr lang="en-US" b="1" dirty="0" smtClean="0">
                <a:latin typeface="Lucida Grande"/>
                <a:cs typeface="Lucida Grande"/>
              </a:rPr>
              <a:t> (Symmetric Gaussian + Asymmetric Gaussian) </a:t>
            </a:r>
            <a:r>
              <a:rPr lang="en-US" b="1" dirty="0" smtClean="0">
                <a:latin typeface="Lucida Grande"/>
                <a:ea typeface="Zapf Dingbats"/>
                <a:cs typeface="Lucida Grande"/>
              </a:rPr>
              <a:t>✕ PSF + detector </a:t>
            </a:r>
            <a:r>
              <a:rPr lang="en-US" b="1" dirty="0" err="1" smtClean="0">
                <a:latin typeface="Lucida Grande"/>
                <a:ea typeface="Zapf Dingbats"/>
                <a:cs typeface="Lucida Grande"/>
              </a:rPr>
              <a:t>bkgd</a:t>
            </a:r>
            <a:endParaRPr lang="en-US" b="1" dirty="0" smtClean="0">
              <a:latin typeface="Lucida Grande"/>
              <a:ea typeface="Zapf Dingbats"/>
              <a:cs typeface="Lucida Grande"/>
            </a:endParaRPr>
          </a:p>
          <a:p>
            <a:endParaRPr lang="en-US" sz="800" dirty="0" smtClean="0">
              <a:latin typeface="Lucida Grande"/>
              <a:ea typeface="Zapf Dingbats"/>
              <a:cs typeface="Lucida Grande"/>
            </a:endParaRPr>
          </a:p>
          <a:p>
            <a:pPr>
              <a:buFont typeface="Wingdings" pitchFamily="-84" charset="2"/>
              <a:buChar char="à"/>
            </a:pPr>
            <a:r>
              <a:rPr lang="en-US" dirty="0" smtClean="0">
                <a:latin typeface="Lucida Grande"/>
                <a:ea typeface="Zapf Dingbats"/>
                <a:cs typeface="Lucida Grande"/>
              </a:rPr>
              <a:t> a “point-like” source, spatially consistent with both </a:t>
            </a:r>
            <a:r>
              <a:rPr lang="en-US" dirty="0" err="1" smtClean="0">
                <a:latin typeface="Lucida Grande"/>
                <a:ea typeface="Zapf Dingbats"/>
                <a:cs typeface="Lucida Grande"/>
              </a:rPr>
              <a:t>Sgr</a:t>
            </a:r>
            <a:r>
              <a:rPr lang="en-US" dirty="0" smtClean="0">
                <a:latin typeface="Lucida Grande"/>
                <a:ea typeface="Zapf Dingbats"/>
                <a:cs typeface="Lucida Grande"/>
              </a:rPr>
              <a:t> A* and the PWN G359.95-0.04</a:t>
            </a:r>
          </a:p>
          <a:p>
            <a:pPr>
              <a:buFont typeface="Wingdings" pitchFamily="-84" charset="2"/>
              <a:buChar char="à"/>
            </a:pPr>
            <a:endParaRPr lang="en-US" sz="800" dirty="0" smtClean="0">
              <a:latin typeface="Lucida Grande"/>
              <a:ea typeface="Zapf Dingbats"/>
              <a:cs typeface="Lucida Grande"/>
            </a:endParaRPr>
          </a:p>
          <a:p>
            <a:pPr>
              <a:buFont typeface="Wingdings" pitchFamily="-84" charset="2"/>
              <a:buChar char="à"/>
            </a:pPr>
            <a:r>
              <a:rPr lang="en-US" dirty="0" smtClean="0">
                <a:latin typeface="Lucida Grande"/>
                <a:cs typeface="Lucida Grande"/>
              </a:rPr>
              <a:t> an extended source, with FWHM = 8 pc </a:t>
            </a:r>
            <a:r>
              <a:rPr lang="en-US" dirty="0" err="1" smtClean="0">
                <a:latin typeface="Lucida Grande"/>
                <a:cs typeface="Lucida Grande"/>
              </a:rPr>
              <a:t>x</a:t>
            </a:r>
            <a:r>
              <a:rPr lang="en-US" dirty="0" smtClean="0">
                <a:latin typeface="Lucida Grande"/>
                <a:cs typeface="Lucida Grande"/>
              </a:rPr>
              <a:t> 4 pc</a:t>
            </a:r>
            <a:endParaRPr lang="en-US" dirty="0"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_SW_p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433793"/>
            <a:ext cx="4667762" cy="3533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“Southwest” region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91207" y="3324498"/>
            <a:ext cx="2983782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48311" y="3016721"/>
            <a:ext cx="2917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low-energy unresolved emission</a:t>
            </a:r>
            <a:endParaRPr lang="en-US" sz="1400" dirty="0">
              <a:solidFill>
                <a:srgbClr val="008000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79343" y="4989382"/>
            <a:ext cx="3657441" cy="1868617"/>
            <a:chOff x="611636" y="1256962"/>
            <a:chExt cx="4004859" cy="2046116"/>
          </a:xfrm>
        </p:grpSpPr>
        <p:pic>
          <p:nvPicPr>
            <p:cNvPr id="9" name="Picture 8" descr="Fig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588591" y="1271084"/>
              <a:ext cx="1949514" cy="2031994"/>
            </a:xfrm>
            <a:prstGeom prst="rect">
              <a:avLst/>
            </a:prstGeom>
          </p:spPr>
        </p:pic>
        <p:pic>
          <p:nvPicPr>
            <p:cNvPr id="10" name="Picture 9" descr="test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11636" y="1256962"/>
              <a:ext cx="1912174" cy="203215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72389" y="2793180"/>
              <a:ext cx="1151424" cy="32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>
                  <a:solidFill>
                    <a:schemeClr val="bg1"/>
                  </a:solidFill>
                </a:rPr>
                <a:t>3- 10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keV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4702" y="2823051"/>
              <a:ext cx="1151424" cy="32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>
                  <a:solidFill>
                    <a:schemeClr val="bg1"/>
                  </a:solidFill>
                </a:rPr>
                <a:t>20-40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keV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4593" y="2299895"/>
              <a:ext cx="564137" cy="32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SW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52358" y="2299895"/>
              <a:ext cx="564137" cy="32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SW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3752" y="1709913"/>
            <a:ext cx="4340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Below 20 </a:t>
            </a:r>
            <a:r>
              <a:rPr lang="en-US" dirty="0" err="1" smtClean="0"/>
              <a:t>keV</a:t>
            </a:r>
            <a:r>
              <a:rPr lang="en-US" dirty="0" smtClean="0"/>
              <a:t> dominated by:</a:t>
            </a:r>
          </a:p>
          <a:p>
            <a:r>
              <a:rPr lang="en-US" dirty="0" smtClean="0"/>
              <a:t>  	k</a:t>
            </a:r>
            <a:r>
              <a:rPr lang="en-US" baseline="-25000" dirty="0" smtClean="0"/>
              <a:t>T,1</a:t>
            </a:r>
            <a:r>
              <a:rPr lang="en-US" dirty="0" smtClean="0"/>
              <a:t> = 1.0 </a:t>
            </a:r>
            <a:r>
              <a:rPr lang="en-US" baseline="30000" dirty="0" smtClean="0"/>
              <a:t>+0.3</a:t>
            </a:r>
            <a:r>
              <a:rPr lang="en-US" baseline="-25000" dirty="0" smtClean="0"/>
              <a:t>-0.4</a:t>
            </a:r>
            <a:r>
              <a:rPr lang="en-US" dirty="0" smtClean="0"/>
              <a:t>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	Z</a:t>
            </a:r>
            <a:r>
              <a:rPr lang="en-US" baseline="-25000" dirty="0" smtClean="0"/>
              <a:t>1</a:t>
            </a:r>
            <a:r>
              <a:rPr lang="en-US" dirty="0" smtClean="0"/>
              <a:t>   = 5.0 </a:t>
            </a:r>
          </a:p>
          <a:p>
            <a:r>
              <a:rPr lang="en-US" dirty="0" smtClean="0"/>
              <a:t>  	k</a:t>
            </a:r>
            <a:r>
              <a:rPr lang="en-US" baseline="-25000" dirty="0" smtClean="0"/>
              <a:t>T,2</a:t>
            </a:r>
            <a:r>
              <a:rPr lang="en-US" dirty="0" smtClean="0"/>
              <a:t> = 7.5 </a:t>
            </a:r>
            <a:r>
              <a:rPr lang="en-US" baseline="30000" dirty="0" smtClean="0"/>
              <a:t>+1.6</a:t>
            </a:r>
            <a:r>
              <a:rPr lang="en-US" baseline="-25000" dirty="0" smtClean="0"/>
              <a:t>-1.3</a:t>
            </a:r>
            <a:r>
              <a:rPr lang="en-US" dirty="0" smtClean="0"/>
              <a:t>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	Z</a:t>
            </a:r>
            <a:r>
              <a:rPr lang="en-US" baseline="-25000" dirty="0" smtClean="0"/>
              <a:t>2</a:t>
            </a:r>
            <a:r>
              <a:rPr lang="en-US" dirty="0" smtClean="0"/>
              <a:t>  = 1.7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L</a:t>
            </a:r>
            <a:r>
              <a:rPr lang="en-US" baseline="-25000" dirty="0" smtClean="0"/>
              <a:t>2-10</a:t>
            </a:r>
            <a:r>
              <a:rPr lang="en-US" dirty="0" smtClean="0"/>
              <a:t>/M  of low-energy thermal component in this region (|</a:t>
            </a:r>
            <a:r>
              <a:rPr lang="en-US" dirty="0" err="1" smtClean="0"/>
              <a:t>r</a:t>
            </a:r>
            <a:r>
              <a:rPr lang="en-US" dirty="0" smtClean="0"/>
              <a:t>| ~ 3 pc) consistent with that measured by XMM-Newton at |R| ~ 4 pc (</a:t>
            </a:r>
            <a:r>
              <a:rPr lang="en-US" i="1" dirty="0" smtClean="0"/>
              <a:t>Heard and Warwick 2012; </a:t>
            </a:r>
            <a:r>
              <a:rPr lang="en-US" i="1" dirty="0" err="1" smtClean="0"/>
              <a:t>Launhardt</a:t>
            </a:r>
            <a:r>
              <a:rPr lang="en-US" i="1" dirty="0" smtClean="0"/>
              <a:t> 2002</a:t>
            </a:r>
            <a:r>
              <a:rPr lang="en-US" dirty="0" smtClean="0"/>
              <a:t>)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Above 20 </a:t>
            </a:r>
            <a:r>
              <a:rPr lang="en-US" b="1" dirty="0" err="1" smtClean="0"/>
              <a:t>keV</a:t>
            </a:r>
            <a:r>
              <a:rPr lang="en-US" b="1" dirty="0" smtClean="0"/>
              <a:t> dominated by:</a:t>
            </a:r>
          </a:p>
          <a:p>
            <a:pPr lvl="1"/>
            <a:r>
              <a:rPr lang="en-US" b="1" dirty="0" err="1" smtClean="0"/>
              <a:t>Γ</a:t>
            </a:r>
            <a:r>
              <a:rPr lang="en-US" b="1" dirty="0" smtClean="0"/>
              <a:t> = 1.5</a:t>
            </a:r>
            <a:r>
              <a:rPr lang="en-US" b="1" baseline="30000" dirty="0" smtClean="0"/>
              <a:t>+0.3</a:t>
            </a:r>
            <a:r>
              <a:rPr lang="en-US" b="1" baseline="-25000" dirty="0" smtClean="0"/>
              <a:t>-0.2</a:t>
            </a:r>
          </a:p>
          <a:p>
            <a:pPr lvl="1"/>
            <a:r>
              <a:rPr lang="en-US" b="1" dirty="0" smtClean="0"/>
              <a:t>F(20-40 </a:t>
            </a:r>
            <a:r>
              <a:rPr lang="en-US" b="1" dirty="0" err="1" smtClean="0"/>
              <a:t>keV</a:t>
            </a:r>
            <a:r>
              <a:rPr lang="en-US" b="1" dirty="0" smtClean="0"/>
              <a:t>) = 6.7e-13 erg s</a:t>
            </a:r>
            <a:r>
              <a:rPr lang="en-US" b="1" baseline="30000" dirty="0" smtClean="0"/>
              <a:t>-1</a:t>
            </a:r>
            <a:r>
              <a:rPr lang="en-US" b="1" dirty="0" smtClean="0"/>
              <a:t> cm</a:t>
            </a:r>
            <a:r>
              <a:rPr lang="en-US" b="1" baseline="30000" dirty="0" smtClean="0"/>
              <a:t>-2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Diffuse Hard X-ray Emission (DHXE)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096" y="1440871"/>
            <a:ext cx="869850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20-40 </a:t>
            </a:r>
            <a:r>
              <a:rPr lang="en-US" dirty="0" err="1" smtClean="0"/>
              <a:t>keV</a:t>
            </a:r>
            <a:r>
              <a:rPr lang="en-US" dirty="0" smtClean="0"/>
              <a:t> spectral and flux values in both regions indicates that the DHXE is:</a:t>
            </a:r>
          </a:p>
          <a:p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symmetric along the Galactic plane around </a:t>
            </a:r>
            <a:r>
              <a:rPr lang="en-US" dirty="0" err="1" smtClean="0"/>
              <a:t>Sgr</a:t>
            </a:r>
            <a:r>
              <a:rPr lang="en-US" dirty="0" smtClean="0"/>
              <a:t> A*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non-thermal with </a:t>
            </a:r>
            <a:r>
              <a:rPr lang="en-US" dirty="0" err="1" smtClean="0"/>
              <a:t>Γ</a:t>
            </a:r>
            <a:r>
              <a:rPr lang="en-US" dirty="0" smtClean="0"/>
              <a:t> ≈ 1.6 or thermal with </a:t>
            </a:r>
            <a:r>
              <a:rPr lang="en-US" dirty="0" err="1" smtClean="0"/>
              <a:t>kT</a:t>
            </a:r>
            <a:r>
              <a:rPr lang="en-US" dirty="0" smtClean="0"/>
              <a:t> ≈ 60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L(20-40 </a:t>
            </a:r>
            <a:r>
              <a:rPr lang="en-US" dirty="0" err="1" smtClean="0"/>
              <a:t>keV</a:t>
            </a:r>
            <a:r>
              <a:rPr lang="en-US" dirty="0" smtClean="0"/>
              <a:t>) ≈ 2.4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ergs/</a:t>
            </a:r>
            <a:r>
              <a:rPr lang="en-US" dirty="0" err="1" smtClean="0"/>
              <a:t>s</a:t>
            </a:r>
            <a:r>
              <a:rPr lang="en-US" dirty="0" smtClean="0"/>
              <a:t> within the 8 pc × 4 pc FWHM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Any possible explanation of the DHXE must account for: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observed spatial distribution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constraints from previous X-ray observations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spectral characteristics	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Leading candidates are stellar populations whose densities are expected to trace the near-infrared light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Intermediate </a:t>
            </a:r>
            <a:r>
              <a:rPr lang="en-US" dirty="0" err="1" smtClean="0"/>
              <a:t>Polars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317" y="1270166"/>
            <a:ext cx="8762283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Scenario 1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Anomalously hot Intermediate </a:t>
            </a:r>
            <a:r>
              <a:rPr lang="en-US" sz="1800" dirty="0" err="1" smtClean="0"/>
              <a:t>Polars</a:t>
            </a:r>
            <a:r>
              <a:rPr lang="en-US" sz="1800" dirty="0" smtClean="0"/>
              <a:t> (</a:t>
            </a:r>
            <a:r>
              <a:rPr lang="en-US" sz="1800" dirty="0" err="1" smtClean="0"/>
              <a:t>IPs</a:t>
            </a:r>
            <a:r>
              <a:rPr lang="en-US" sz="1800" dirty="0" smtClean="0"/>
              <a:t>) with </a:t>
            </a:r>
            <a:r>
              <a:rPr lang="en-US" sz="1800" dirty="0" err="1" smtClean="0"/>
              <a:t>kT</a:t>
            </a:r>
            <a:r>
              <a:rPr lang="en-US" sz="1800" dirty="0" smtClean="0"/>
              <a:t> ≈ 60 </a:t>
            </a:r>
            <a:r>
              <a:rPr lang="en-US" sz="1800" dirty="0" err="1" smtClean="0"/>
              <a:t>keV</a:t>
            </a:r>
            <a:endParaRPr lang="en-US" sz="1800" dirty="0" smtClean="0"/>
          </a:p>
          <a:p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much hotter than the </a:t>
            </a:r>
            <a:r>
              <a:rPr lang="en-US" sz="1800" dirty="0" err="1" smtClean="0"/>
              <a:t>kT</a:t>
            </a:r>
            <a:r>
              <a:rPr lang="en-US" sz="1800" dirty="0" smtClean="0"/>
              <a:t> ≈ 8 </a:t>
            </a:r>
            <a:r>
              <a:rPr lang="en-US" sz="1800" dirty="0" err="1" smtClean="0"/>
              <a:t>keV</a:t>
            </a:r>
            <a:r>
              <a:rPr lang="en-US" sz="1800" dirty="0" smtClean="0"/>
              <a:t> in the inner </a:t>
            </a:r>
            <a:r>
              <a:rPr lang="en-US" sz="1800" dirty="0" err="1" smtClean="0"/>
              <a:t>arcminutes</a:t>
            </a:r>
            <a:r>
              <a:rPr lang="en-US" sz="1800" dirty="0" smtClean="0"/>
              <a:t> (</a:t>
            </a:r>
            <a:r>
              <a:rPr lang="en-US" sz="1800" dirty="0" err="1" smtClean="0"/>
              <a:t>Muno</a:t>
            </a:r>
            <a:r>
              <a:rPr lang="en-US" sz="1800" dirty="0" smtClean="0"/>
              <a:t> 2004; Heard and Warwick 2012) or </a:t>
            </a:r>
            <a:r>
              <a:rPr lang="en-US" sz="1800" dirty="0" err="1" smtClean="0"/>
              <a:t>kT</a:t>
            </a:r>
            <a:r>
              <a:rPr lang="en-US" sz="1800" dirty="0" smtClean="0"/>
              <a:t> ≈15 </a:t>
            </a:r>
            <a:r>
              <a:rPr lang="en-US" sz="1800" dirty="0" err="1" smtClean="0"/>
              <a:t>keV</a:t>
            </a:r>
            <a:r>
              <a:rPr lang="en-US" sz="1800" dirty="0" smtClean="0"/>
              <a:t> observed in the inner Galactic bulge (Yuasa 2012)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Swift, INTEGRAL, </a:t>
            </a:r>
            <a:r>
              <a:rPr lang="en-US" sz="1800" dirty="0" err="1" smtClean="0"/>
              <a:t>Suzaku</a:t>
            </a:r>
            <a:r>
              <a:rPr lang="en-US" sz="1800" dirty="0" smtClean="0"/>
              <a:t>, and XMM-Newton measurements of individual </a:t>
            </a:r>
            <a:r>
              <a:rPr lang="en-US" sz="1800" dirty="0" err="1" smtClean="0"/>
              <a:t>IPs</a:t>
            </a:r>
            <a:r>
              <a:rPr lang="en-US" sz="1800" dirty="0" smtClean="0"/>
              <a:t> show an average temperature of </a:t>
            </a:r>
            <a:r>
              <a:rPr lang="en-US" sz="1800" dirty="0" err="1" smtClean="0"/>
              <a:t>kT</a:t>
            </a:r>
            <a:r>
              <a:rPr lang="en-US" sz="1800" dirty="0" smtClean="0"/>
              <a:t> ≈  20 </a:t>
            </a:r>
            <a:r>
              <a:rPr lang="en-US" sz="1800" dirty="0" err="1" smtClean="0"/>
              <a:t>keV</a:t>
            </a:r>
            <a:r>
              <a:rPr lang="en-US" sz="1800" dirty="0" smtClean="0"/>
              <a:t>, but exhibit a range in temperature from </a:t>
            </a:r>
            <a:r>
              <a:rPr lang="en-US" sz="1800" dirty="0" err="1" smtClean="0"/>
              <a:t>kT</a:t>
            </a:r>
            <a:r>
              <a:rPr lang="en-US" sz="1800" dirty="0" smtClean="0"/>
              <a:t>  ≈ 10 </a:t>
            </a:r>
            <a:r>
              <a:rPr lang="en-US" sz="1800" dirty="0" err="1" smtClean="0"/>
              <a:t>keV</a:t>
            </a:r>
            <a:r>
              <a:rPr lang="en-US" sz="1800" dirty="0" smtClean="0"/>
              <a:t> to </a:t>
            </a:r>
            <a:r>
              <a:rPr lang="en-US" sz="1800" dirty="0" err="1" smtClean="0"/>
              <a:t>kT</a:t>
            </a:r>
            <a:r>
              <a:rPr lang="en-US" sz="1800" dirty="0" smtClean="0"/>
              <a:t>  ≈  90 </a:t>
            </a:r>
            <a:r>
              <a:rPr lang="en-US" sz="1800" dirty="0" err="1" smtClean="0"/>
              <a:t>keV</a:t>
            </a: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Assume L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(2-10 </a:t>
            </a:r>
            <a:r>
              <a:rPr lang="en-US" sz="1800" dirty="0" err="1" smtClean="0"/>
              <a:t>keV</a:t>
            </a:r>
            <a:r>
              <a:rPr lang="en-US" sz="1800" dirty="0" smtClean="0"/>
              <a:t>) ≈ 10</a:t>
            </a:r>
            <a:r>
              <a:rPr lang="en-US" sz="1800" baseline="30000" dirty="0" smtClean="0"/>
              <a:t>30</a:t>
            </a:r>
            <a:r>
              <a:rPr lang="en-US" sz="1800" dirty="0" smtClean="0"/>
              <a:t> – 10</a:t>
            </a:r>
            <a:r>
              <a:rPr lang="en-US" sz="1800" baseline="30000" dirty="0" smtClean="0"/>
              <a:t>31</a:t>
            </a:r>
            <a:r>
              <a:rPr lang="en-US" sz="1800" dirty="0" smtClean="0"/>
              <a:t> erg/</a:t>
            </a:r>
            <a:r>
              <a:rPr lang="en-US" sz="1800" dirty="0" err="1" smtClean="0"/>
              <a:t>s</a:t>
            </a:r>
            <a:r>
              <a:rPr lang="en-US" sz="1800" dirty="0" smtClean="0"/>
              <a:t> 		</a:t>
            </a:r>
          </a:p>
          <a:p>
            <a:pPr lvl="2"/>
            <a:r>
              <a:rPr lang="en-US" sz="1800" dirty="0" smtClean="0"/>
              <a:t>  L</a:t>
            </a:r>
            <a:r>
              <a:rPr lang="en-US" sz="1800" baseline="-25000" dirty="0" smtClean="0"/>
              <a:t>max</a:t>
            </a:r>
            <a:r>
              <a:rPr lang="en-US" sz="1800" dirty="0" smtClean="0"/>
              <a:t>(2-10 </a:t>
            </a:r>
            <a:r>
              <a:rPr lang="en-US" sz="1800" dirty="0" err="1" smtClean="0"/>
              <a:t>keV</a:t>
            </a:r>
            <a:r>
              <a:rPr lang="en-US" sz="1800" dirty="0" smtClean="0"/>
              <a:t>) ≈ 10</a:t>
            </a:r>
            <a:r>
              <a:rPr lang="en-US" sz="1800" baseline="30000" dirty="0" smtClean="0"/>
              <a:t>33</a:t>
            </a:r>
            <a:r>
              <a:rPr lang="en-US" sz="1800" dirty="0" smtClean="0"/>
              <a:t> erg/</a:t>
            </a:r>
            <a:r>
              <a:rPr lang="en-US" sz="1800" dirty="0" err="1" smtClean="0"/>
              <a:t>s</a:t>
            </a:r>
            <a:r>
              <a:rPr lang="en-US" sz="1800" dirty="0" smtClean="0"/>
              <a:t>			</a:t>
            </a:r>
          </a:p>
          <a:p>
            <a:pPr lvl="2"/>
            <a:r>
              <a:rPr lang="en-US" sz="1800" dirty="0" smtClean="0"/>
              <a:t>  </a:t>
            </a:r>
            <a:r>
              <a:rPr lang="en-US" sz="1800" dirty="0" err="1" smtClean="0"/>
              <a:t>α</a:t>
            </a:r>
            <a:r>
              <a:rPr lang="en-US" sz="1800" dirty="0" smtClean="0"/>
              <a:t> ≈ 1.0-1.5</a:t>
            </a:r>
          </a:p>
          <a:p>
            <a:pPr lvl="2">
              <a:buFont typeface="Wingdings" pitchFamily="-84" charset="2"/>
              <a:buChar char="à"/>
            </a:pPr>
            <a:r>
              <a:rPr lang="en-US" sz="1800" b="1" dirty="0" smtClean="0">
                <a:sym typeface="Wingdings"/>
              </a:rPr>
              <a:t>800 – 8000 </a:t>
            </a:r>
            <a:r>
              <a:rPr lang="en-US" sz="1800" b="1" dirty="0" err="1" smtClean="0">
                <a:sym typeface="Wingdings"/>
              </a:rPr>
              <a:t>IPs</a:t>
            </a:r>
            <a:r>
              <a:rPr lang="en-US" sz="1800" b="1" dirty="0" smtClean="0">
                <a:sym typeface="Wingdings"/>
              </a:rPr>
              <a:t> in 8 pc × 4 pc</a:t>
            </a:r>
          </a:p>
          <a:p>
            <a:pPr lvl="2">
              <a:buFont typeface="Wingdings" pitchFamily="-84" charset="2"/>
              <a:buChar char="à"/>
            </a:pPr>
            <a:r>
              <a:rPr lang="en-US" sz="1800" b="1" dirty="0" smtClean="0">
                <a:sym typeface="Wingdings"/>
              </a:rPr>
              <a:t>6-60 </a:t>
            </a:r>
            <a:r>
              <a:rPr lang="en-US" sz="1800" b="1" dirty="0" err="1" smtClean="0">
                <a:sym typeface="Wingdings"/>
              </a:rPr>
              <a:t>IPs</a:t>
            </a:r>
            <a:r>
              <a:rPr lang="en-US" sz="1800" b="1" dirty="0" smtClean="0">
                <a:sym typeface="Wingdings"/>
              </a:rPr>
              <a:t> pc</a:t>
            </a:r>
            <a:r>
              <a:rPr lang="en-US" sz="1800" b="1" baseline="30000" dirty="0" smtClean="0">
                <a:sym typeface="Wingdings"/>
              </a:rPr>
              <a:t>-3</a:t>
            </a:r>
          </a:p>
          <a:p>
            <a:pPr lvl="2">
              <a:buFont typeface="Wingdings" pitchFamily="-84" charset="2"/>
              <a:buChar char="à"/>
            </a:pPr>
            <a:endParaRPr lang="en-US" sz="1800" b="1" baseline="300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b="1" baseline="300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Observed spectrum implies white dwarf mass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M</a:t>
            </a:r>
            <a:r>
              <a:rPr lang="en-US" sz="1800" b="1" baseline="-25000" dirty="0" smtClean="0">
                <a:solidFill>
                  <a:srgbClr val="FF0000"/>
                </a:solidFill>
                <a:sym typeface="Wingdings"/>
              </a:rPr>
              <a:t>WD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 &gt; 1.0 M</a:t>
            </a:r>
            <a:endParaRPr lang="en-US" sz="1800" b="1" baseline="-250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endParaRPr lang="en-US" sz="1800" b="1" baseline="-250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b="1" baseline="-250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E</a:t>
            </a:r>
            <a:r>
              <a:rPr lang="en-US" sz="1800" dirty="0" smtClean="0"/>
              <a:t>nsemble mass is significantly higher than that measured for </a:t>
            </a:r>
            <a:r>
              <a:rPr lang="en-US" sz="1800" dirty="0" err="1" smtClean="0"/>
              <a:t>mCVs</a:t>
            </a:r>
            <a:r>
              <a:rPr lang="en-US" sz="1800" dirty="0" smtClean="0"/>
              <a:t> in either the Galactic Center or bulge, though individual </a:t>
            </a:r>
            <a:r>
              <a:rPr lang="en-US" sz="1800" dirty="0" err="1" smtClean="0"/>
              <a:t>IPs</a:t>
            </a:r>
            <a:r>
              <a:rPr lang="en-US" sz="1800" dirty="0" smtClean="0"/>
              <a:t> with similar masses have been observed in the local solar neighborhood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low-mass X-ray binaries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317" y="1270166"/>
            <a:ext cx="876228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Scenario 2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Quiescent black hole low-mass X-ray binaries (</a:t>
            </a:r>
            <a:r>
              <a:rPr lang="en-US" sz="1800" dirty="0" err="1" smtClean="0"/>
              <a:t>qBH</a:t>
            </a:r>
            <a:r>
              <a:rPr lang="en-US" sz="1800" dirty="0" smtClean="0"/>
              <a:t>-LMXB)</a:t>
            </a:r>
          </a:p>
          <a:p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Knowledge of the luminosity of </a:t>
            </a:r>
            <a:r>
              <a:rPr lang="en-US" sz="1800" dirty="0" err="1" smtClean="0"/>
              <a:t>qBH-LMXBs</a:t>
            </a:r>
            <a:r>
              <a:rPr lang="en-US" sz="1800" dirty="0" smtClean="0"/>
              <a:t> is limited to 10 known systems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For L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(2-10 </a:t>
            </a:r>
            <a:r>
              <a:rPr lang="en-US" sz="1800" dirty="0" err="1" smtClean="0"/>
              <a:t>keV</a:t>
            </a:r>
            <a:r>
              <a:rPr lang="en-US" sz="1800" dirty="0" smtClean="0"/>
              <a:t>) ≈ 2-4 × 10</a:t>
            </a:r>
            <a:r>
              <a:rPr lang="en-US" sz="1800" baseline="30000" dirty="0" smtClean="0"/>
              <a:t>31 </a:t>
            </a:r>
            <a:r>
              <a:rPr lang="en-US" sz="1800" dirty="0" smtClean="0"/>
              <a:t>erg/</a:t>
            </a:r>
            <a:r>
              <a:rPr lang="en-US" sz="1800" dirty="0" err="1" smtClean="0"/>
              <a:t>s</a:t>
            </a:r>
            <a:r>
              <a:rPr lang="en-US" sz="1800" dirty="0" smtClean="0"/>
              <a:t> 	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600-1200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qBH-LMXBs</a:t>
            </a: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ym typeface="Wingdings"/>
              </a:rPr>
              <a:t> In the last </a:t>
            </a:r>
            <a:r>
              <a:rPr lang="en-US" sz="1800" dirty="0" smtClean="0"/>
              <a:t>decade, X-ray monitoring surveys uncovered virtually all transient systems within the inner 50 pc of the Galaxy with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 recurrence times of &lt; 5-10 years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 outburst durations longer than a few days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 outburst L(2-10 </a:t>
            </a:r>
            <a:r>
              <a:rPr lang="en-US" sz="1800" dirty="0" err="1" smtClean="0"/>
              <a:t>keV</a:t>
            </a:r>
            <a:r>
              <a:rPr lang="en-US" sz="1800" dirty="0" smtClean="0"/>
              <a:t>) &gt; 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erg/</a:t>
            </a:r>
            <a:r>
              <a:rPr lang="en-US" sz="1800" dirty="0" err="1" smtClean="0"/>
              <a:t>s</a:t>
            </a: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Wingdings" pitchFamily="-84" charset="2"/>
              <a:buChar char="à"/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Typical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qBH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-LMXB with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/>
              </a:rPr>
              <a:t>r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~ 50-100 years could make up at most 10% of DHXE</a:t>
            </a:r>
          </a:p>
          <a:p>
            <a:pPr>
              <a:buFont typeface="Wingdings" pitchFamily="-84" charset="2"/>
              <a:buChar char="à"/>
            </a:pP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 Long </a:t>
            </a:r>
            <a:r>
              <a:rPr lang="en-US" sz="1800" dirty="0" err="1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sym typeface="Wingdings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, long outburst BH-LMXB such as GRS 1915+105 also cannot dominate</a:t>
            </a: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Fainter, non-transient BH-LMXB have been proposed (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Menou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1999)(Casares 2014)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: </a:t>
            </a:r>
            <a:r>
              <a:rPr lang="en-US" sz="1800" dirty="0" smtClean="0"/>
              <a:t>the transition radius between the advection dominated accretion flow and the normal thin accretion disk is at large enough radius that the outer disk is always 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Millisecond pulsars?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317" y="1270166"/>
            <a:ext cx="8762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Scenario 3</a:t>
            </a:r>
            <a:r>
              <a:rPr lang="en-US" sz="1800" dirty="0" smtClean="0">
                <a:solidFill>
                  <a:srgbClr val="FF0000"/>
                </a:solidFill>
              </a:rPr>
              <a:t>:  </a:t>
            </a:r>
            <a:r>
              <a:rPr lang="en-US" sz="1800" dirty="0" smtClean="0"/>
              <a:t>millisecond pulsars; old rotation-powered neutron stars spun up in period to ~ 10 </a:t>
            </a:r>
            <a:r>
              <a:rPr lang="en-US" sz="1800" dirty="0" err="1" smtClean="0"/>
              <a:t>msec</a:t>
            </a:r>
            <a:endParaRPr lang="en-US" sz="1800" dirty="0" smtClean="0"/>
          </a:p>
          <a:p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typical photon index of 1-2 in the hard X-ray band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For L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(2-10 </a:t>
            </a:r>
            <a:r>
              <a:rPr lang="en-US" sz="1800" dirty="0" err="1" smtClean="0"/>
              <a:t>keV</a:t>
            </a:r>
            <a:r>
              <a:rPr lang="en-US" sz="1800" dirty="0" smtClean="0"/>
              <a:t>) ≈ 10^30-10^33 erg/s;  black body emission ~ 0.1-0.3 </a:t>
            </a:r>
            <a:r>
              <a:rPr lang="en-US" sz="1800" dirty="0" err="1" smtClean="0"/>
              <a:t>keV</a:t>
            </a:r>
            <a:r>
              <a:rPr lang="en-US" sz="1800" dirty="0" smtClean="0"/>
              <a:t> too soft to be observed at Galactic Center</a:t>
            </a: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ym typeface="Wingdings"/>
              </a:rPr>
              <a:t>  spin down powers range from ~4x10^32 – 2x10^36 erg/s and with L(2-10 </a:t>
            </a:r>
            <a:r>
              <a:rPr lang="en-US" sz="1800" dirty="0" err="1" smtClean="0">
                <a:sym typeface="Wingdings"/>
              </a:rPr>
              <a:t>keV</a:t>
            </a:r>
            <a:r>
              <a:rPr lang="en-US" sz="1800" dirty="0" smtClean="0">
                <a:sym typeface="Wingdings"/>
              </a:rPr>
              <a:t>) ~ 10^-4 * spin down power   &gt;&gt; L(2-10 </a:t>
            </a:r>
            <a:r>
              <a:rPr lang="en-US" sz="1800" dirty="0" err="1" smtClean="0">
                <a:sym typeface="Wingdings"/>
              </a:rPr>
              <a:t>keV</a:t>
            </a:r>
            <a:r>
              <a:rPr lang="en-US" sz="1800" dirty="0" smtClean="0">
                <a:sym typeface="Wingdings"/>
              </a:rPr>
              <a:t>) ~ 6x10^30 erg/s</a:t>
            </a:r>
          </a:p>
          <a:p>
            <a:pPr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accent4"/>
                </a:solidFill>
                <a:sym typeface="Wingdings"/>
              </a:rPr>
              <a:t>Require ~ 3000 MSP to explain entire emission</a:t>
            </a:r>
          </a:p>
          <a:p>
            <a:pPr>
              <a:buFont typeface="Arial"/>
              <a:buChar char="•"/>
            </a:pPr>
            <a:endParaRPr lang="en-US" sz="1800" dirty="0" smtClean="0">
              <a:solidFill>
                <a:schemeClr val="accent4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accent4"/>
                </a:solidFill>
                <a:sym typeface="Wingdings"/>
              </a:rPr>
              <a:t>~ 96% of these MSP would be below Chandra detection limit and the remaining &lt; 4% are a very small fraction of the resolved Chandra sources in the hard X-ray observed regions</a:t>
            </a:r>
          </a:p>
          <a:p>
            <a:endParaRPr lang="en-US" sz="1800" dirty="0" smtClean="0">
              <a:solidFill>
                <a:srgbClr val="FF0000"/>
              </a:solidFill>
              <a:sym typeface="Wingdings"/>
            </a:endParaRPr>
          </a:p>
          <a:p>
            <a:pPr lvl="7">
              <a:buFont typeface="Wingdings" pitchFamily="-84" charset="2"/>
              <a:buChar char="à"/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3504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Although explanations in terms of hot </a:t>
            </a:r>
            <a:r>
              <a:rPr lang="en-US" b="1" dirty="0" err="1" smtClean="0">
                <a:solidFill>
                  <a:srgbClr val="FF0000"/>
                </a:solidFill>
              </a:rPr>
              <a:t>IPs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qBH-LMXBs</a:t>
            </a:r>
            <a:r>
              <a:rPr lang="en-US" b="1" dirty="0" smtClean="0">
                <a:solidFill>
                  <a:srgbClr val="FF0000"/>
                </a:solidFill>
              </a:rPr>
              <a:t>, or </a:t>
            </a:r>
            <a:r>
              <a:rPr lang="en-US" b="1" dirty="0" err="1" smtClean="0">
                <a:solidFill>
                  <a:srgbClr val="FF0000"/>
                </a:solidFill>
              </a:rPr>
              <a:t>MSPs</a:t>
            </a:r>
            <a:r>
              <a:rPr lang="en-US" b="1" dirty="0" smtClean="0">
                <a:solidFill>
                  <a:srgbClr val="FF0000"/>
                </a:solidFill>
              </a:rPr>
              <a:t> present challenges, other possible populations have been ruled out as majority contributors to the DHXE.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475" y="2419058"/>
            <a:ext cx="87622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Neutron star </a:t>
            </a:r>
            <a:r>
              <a:rPr lang="en-US" sz="1800" b="1" dirty="0" err="1" smtClean="0"/>
              <a:t>LMXBs</a:t>
            </a:r>
            <a:r>
              <a:rPr lang="en-US" sz="1800" dirty="0" smtClean="0"/>
              <a:t> have typical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r</a:t>
            </a:r>
            <a:r>
              <a:rPr lang="en-US" sz="1800" dirty="0" smtClean="0"/>
              <a:t> ~ 5-10 years, would have been detected by Swift monitoring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b="1" dirty="0" err="1" smtClean="0"/>
              <a:t>Magnetars</a:t>
            </a:r>
            <a:r>
              <a:rPr lang="en-US" sz="1800" dirty="0" smtClean="0"/>
              <a:t> with consistent spectra (soft gamma repeaters) have typical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r</a:t>
            </a:r>
            <a:r>
              <a:rPr lang="en-US" sz="1800" dirty="0" smtClean="0"/>
              <a:t> ~ 10 years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A large enough population of </a:t>
            </a:r>
            <a:r>
              <a:rPr lang="en-US" sz="1800" b="1" dirty="0" smtClean="0"/>
              <a:t>non-thermal filaments</a:t>
            </a:r>
            <a:r>
              <a:rPr lang="en-US" sz="1800" dirty="0" smtClean="0"/>
              <a:t> is not supported by Chandra or radio mapping of the Galactic center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Low surface brightness </a:t>
            </a:r>
            <a:r>
              <a:rPr lang="en-US" sz="1800" b="1" dirty="0" smtClean="0"/>
              <a:t>PWN</a:t>
            </a:r>
            <a:r>
              <a:rPr lang="en-US" sz="1800" dirty="0" smtClean="0"/>
              <a:t> would require at least x10 higher PWN birth rate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Inverse Compton </a:t>
            </a:r>
            <a:r>
              <a:rPr lang="en-US" sz="1800" dirty="0" smtClean="0"/>
              <a:t>from electrons injected from PWN, </a:t>
            </a:r>
            <a:r>
              <a:rPr lang="en-US" sz="1800" dirty="0" err="1" smtClean="0"/>
              <a:t>Sgr</a:t>
            </a:r>
            <a:r>
              <a:rPr lang="en-US" sz="1800" dirty="0" smtClean="0"/>
              <a:t> A*, colliding winds etc. scattering in the high radiation density of the center has a luminosity too low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Dark matter </a:t>
            </a:r>
            <a:r>
              <a:rPr lang="en-US" sz="1800" dirty="0" smtClean="0"/>
              <a:t>does not reproduce spatial extent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Galactic Center at &gt;40 </a:t>
            </a:r>
            <a:r>
              <a:rPr lang="en-US" sz="2800" dirty="0" err="1" smtClean="0"/>
              <a:t>keV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00090" y="2009625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Grande"/>
                <a:cs typeface="Lucida Grande"/>
              </a:rPr>
              <a:t> </a:t>
            </a:r>
            <a:endParaRPr lang="en-US" sz="16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1600" b="1" dirty="0" smtClean="0">
                <a:latin typeface="Lucida Grande"/>
                <a:cs typeface="Lucida Grande"/>
              </a:rPr>
              <a:t> One strong source dominates</a:t>
            </a:r>
            <a:r>
              <a:rPr lang="en-US" sz="1600" dirty="0" smtClean="0">
                <a:latin typeface="Lucida Grande"/>
                <a:cs typeface="Lucida Grande"/>
              </a:rPr>
              <a:t>, consistent with both the Chandra Pulsar Wind Nebula G359.95-0.04 and the HESS </a:t>
            </a:r>
            <a:r>
              <a:rPr lang="en-US" sz="1600" dirty="0" err="1" smtClean="0">
                <a:latin typeface="Lucida Grande"/>
                <a:cs typeface="Lucida Grande"/>
              </a:rPr>
              <a:t>TeV</a:t>
            </a:r>
            <a:r>
              <a:rPr lang="en-US" sz="1600" dirty="0" smtClean="0">
                <a:latin typeface="Lucida Grande"/>
                <a:cs typeface="Lucida Grande"/>
              </a:rPr>
              <a:t> source J1745-290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Lucida Grande"/>
                <a:cs typeface="Lucida Grande"/>
              </a:rPr>
              <a:t> The INTEGRAL &gt;20 </a:t>
            </a:r>
            <a:r>
              <a:rPr lang="en-US" sz="1600" dirty="0" err="1" smtClean="0">
                <a:latin typeface="Lucida Grande"/>
                <a:cs typeface="Lucida Grande"/>
              </a:rPr>
              <a:t>keV</a:t>
            </a:r>
            <a:r>
              <a:rPr lang="en-US" sz="1600" dirty="0" smtClean="0">
                <a:latin typeface="Lucida Grande"/>
                <a:cs typeface="Lucida Grande"/>
              </a:rPr>
              <a:t> source IGR J17456-2901 is not visible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Lucida Grande"/>
                <a:cs typeface="Lucida Grande"/>
              </a:rPr>
              <a:t> A marginal-significance “protrusion” to the south-west extends beyond the </a:t>
            </a:r>
            <a:r>
              <a:rPr lang="en-US" sz="1600" dirty="0" err="1" smtClean="0">
                <a:latin typeface="Lucida Grande"/>
                <a:cs typeface="Lucida Grande"/>
              </a:rPr>
              <a:t>circumnuclear</a:t>
            </a:r>
            <a:r>
              <a:rPr lang="en-US" sz="1600" dirty="0" smtClean="0">
                <a:latin typeface="Lucida Grande"/>
                <a:cs typeface="Lucida Grande"/>
              </a:rPr>
              <a:t> disk but not associated with obvious radio features</a:t>
            </a:r>
            <a:endParaRPr lang="en-US" sz="1600" dirty="0">
              <a:latin typeface="Lucida Grande"/>
              <a:cs typeface="Lucida Grande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6648823" y="44823"/>
            <a:ext cx="2495177" cy="723900"/>
            <a:chOff x="6648823" y="44823"/>
            <a:chExt cx="2495177" cy="723900"/>
          </a:xfrm>
        </p:grpSpPr>
        <p:sp>
          <p:nvSpPr>
            <p:cNvPr id="6" name="Rectangle 5"/>
            <p:cNvSpPr/>
            <p:nvPr/>
          </p:nvSpPr>
          <p:spPr>
            <a:xfrm>
              <a:off x="8098118" y="44823"/>
              <a:ext cx="1045882" cy="72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3" descr="NuStar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 l="19574" t="11627" r="24155" b="65120"/>
            <a:stretch>
              <a:fillRect/>
            </a:stretch>
          </p:blipFill>
          <p:spPr bwMode="auto">
            <a:xfrm>
              <a:off x="6648823" y="163659"/>
              <a:ext cx="2495177" cy="56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Screen Shot 2013-11-24 at 9.11.4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5" y="1287523"/>
            <a:ext cx="5126239" cy="5410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NuSTAR is revealing a (more) complicated story concerning the nature of the Chandra X-ray emitting non-thermal filaments, </a:t>
            </a:r>
            <a:r>
              <a:rPr lang="en-US" sz="2000" b="1" u="sng" dirty="0" smtClean="0"/>
              <a:t>import to combine with </a:t>
            </a:r>
            <a:r>
              <a:rPr lang="en-US" sz="2000" b="1" u="sng" dirty="0" err="1" smtClean="0"/>
              <a:t>GeV</a:t>
            </a:r>
            <a:r>
              <a:rPr lang="en-US" sz="2000" b="1" u="sng" dirty="0" smtClean="0"/>
              <a:t> and </a:t>
            </a:r>
            <a:r>
              <a:rPr lang="en-US" sz="2000" b="1" u="sng" dirty="0" err="1" smtClean="0"/>
              <a:t>TeV</a:t>
            </a:r>
            <a:r>
              <a:rPr lang="en-US" sz="2000" b="1" u="sng" dirty="0" smtClean="0"/>
              <a:t> observations to identify their nature. </a:t>
            </a:r>
          </a:p>
          <a:p>
            <a:r>
              <a:rPr lang="en-US" sz="2000" dirty="0" err="1" smtClean="0"/>
              <a:t>NuSTAR</a:t>
            </a:r>
            <a:r>
              <a:rPr lang="en-US" sz="2000" dirty="0" smtClean="0"/>
              <a:t> has </a:t>
            </a:r>
            <a:r>
              <a:rPr lang="en-US" sz="2000" b="1" u="sng" dirty="0" smtClean="0"/>
              <a:t>clarified the nature of the INTEGRAL soft gamma-ray sources in the Galactic Center</a:t>
            </a:r>
            <a:r>
              <a:rPr lang="en-US" sz="2000" b="1" dirty="0" smtClean="0"/>
              <a:t>,</a:t>
            </a:r>
            <a:r>
              <a:rPr lang="en-US" sz="2000" dirty="0" smtClean="0"/>
              <a:t> and detected the pulsar wind nebula closest to the </a:t>
            </a:r>
            <a:r>
              <a:rPr lang="en-US" sz="2000" dirty="0" err="1" smtClean="0"/>
              <a:t>supermassive</a:t>
            </a:r>
            <a:r>
              <a:rPr lang="en-US" sz="2000" dirty="0" smtClean="0"/>
              <a:t> black hole</a:t>
            </a:r>
          </a:p>
          <a:p>
            <a:r>
              <a:rPr lang="en-US" sz="2000" dirty="0" smtClean="0"/>
              <a:t>Emission from </a:t>
            </a:r>
            <a:r>
              <a:rPr lang="en-US" sz="2000" dirty="0" err="1" smtClean="0"/>
              <a:t>Sgr</a:t>
            </a:r>
            <a:r>
              <a:rPr lang="en-US" sz="2000" dirty="0" smtClean="0"/>
              <a:t> A-East at hard X-rays is entirely thermal</a:t>
            </a:r>
          </a:p>
          <a:p>
            <a:r>
              <a:rPr lang="en-US" sz="2000" dirty="0"/>
              <a:t>NuSTAR Galactic </a:t>
            </a:r>
            <a:r>
              <a:rPr lang="en-US" sz="2000" dirty="0" smtClean="0"/>
              <a:t>Plane survey has discovered many point sources and detected many molecular clouds in hard X-rays, such as the rapidly fading </a:t>
            </a:r>
            <a:r>
              <a:rPr lang="en-US" sz="2000" dirty="0" err="1" smtClean="0"/>
              <a:t>Sgr</a:t>
            </a:r>
            <a:r>
              <a:rPr lang="en-US" sz="2000" dirty="0" smtClean="0"/>
              <a:t> B2</a:t>
            </a:r>
            <a:r>
              <a:rPr lang="en-US" sz="2000" b="1" dirty="0" smtClean="0"/>
              <a:t>. </a:t>
            </a:r>
            <a:r>
              <a:rPr lang="en-US" sz="2000" b="1" u="sng" dirty="0" err="1" smtClean="0"/>
              <a:t>TeV</a:t>
            </a:r>
            <a:r>
              <a:rPr lang="en-US" sz="2000" b="1" u="sng" dirty="0" smtClean="0"/>
              <a:t> observations are useful to the molecular clouds study.</a:t>
            </a:r>
          </a:p>
          <a:p>
            <a:r>
              <a:rPr lang="en-US" sz="2000" dirty="0" smtClean="0"/>
              <a:t> A hitherto unknown and pervasive diffuse hard X-ray emission has been detected by </a:t>
            </a:r>
            <a:r>
              <a:rPr lang="en-US" sz="2000" dirty="0" err="1" smtClean="0"/>
              <a:t>NuSTAR</a:t>
            </a:r>
            <a:r>
              <a:rPr lang="en-US" sz="2000" dirty="0" smtClean="0"/>
              <a:t>. Its origin is probably due to undetected point sources such as LMXB, </a:t>
            </a:r>
            <a:r>
              <a:rPr lang="en-US" sz="2000" dirty="0" err="1" smtClean="0"/>
              <a:t>mCVs</a:t>
            </a:r>
            <a:r>
              <a:rPr lang="en-US" sz="2000" dirty="0" smtClean="0"/>
              <a:t> or </a:t>
            </a:r>
            <a:r>
              <a:rPr lang="en-US" sz="2000" dirty="0" err="1" smtClean="0"/>
              <a:t>MSPs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b="1" i="1" u="sng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014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high-energy X-ray focusing telescope in orbit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81B-EFC2-F14F-A0F9-867FCFAC2D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nustar_artistconcept_2.jpg"/>
          <p:cNvPicPr>
            <a:picLocks noChangeAspect="1"/>
          </p:cNvPicPr>
          <p:nvPr/>
        </p:nvPicPr>
        <p:blipFill>
          <a:blip r:embed="rId3"/>
          <a:srcRect t="6288" b="11790"/>
          <a:stretch>
            <a:fillRect/>
          </a:stretch>
        </p:blipFill>
        <p:spPr>
          <a:xfrm>
            <a:off x="1" y="1237099"/>
            <a:ext cx="9168014" cy="5638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8955" y="1345224"/>
            <a:ext cx="276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1. Two </a:t>
            </a:r>
            <a:r>
              <a:rPr lang="en-US" sz="2000" dirty="0">
                <a:solidFill>
                  <a:schemeClr val="bg1"/>
                </a:solidFill>
                <a:latin typeface="Lucida Grande"/>
                <a:cs typeface="Lucida Grande"/>
              </a:rPr>
              <a:t>co-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aligned, </a:t>
            </a:r>
          </a:p>
          <a:p>
            <a:r>
              <a:rPr lang="en-US" sz="2000" dirty="0">
                <a:solidFill>
                  <a:schemeClr val="bg1"/>
                </a:solidFill>
                <a:latin typeface="Lucida Grande"/>
                <a:cs typeface="Lucida Grande"/>
              </a:rPr>
              <a:t>multilayer 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coated, </a:t>
            </a:r>
            <a:r>
              <a:rPr lang="en-US" sz="2000" dirty="0">
                <a:solidFill>
                  <a:schemeClr val="bg1"/>
                </a:solidFill>
                <a:latin typeface="Lucida Grande"/>
                <a:cs typeface="Lucida Grande"/>
              </a:rPr>
              <a:t>grazing 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incidence focusing </a:t>
            </a:r>
            <a:r>
              <a:rPr lang="en-US" sz="2000" dirty="0">
                <a:solidFill>
                  <a:schemeClr val="bg1"/>
                </a:solidFill>
                <a:latin typeface="Lucida Grande"/>
                <a:cs typeface="Lucida Grande"/>
              </a:rPr>
              <a:t>optics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 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rot="16200000" flipH="1">
            <a:off x="7105635" y="3084168"/>
            <a:ext cx="1196570" cy="3655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01525" y="2461662"/>
            <a:ext cx="354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2. Deployable 10 </a:t>
            </a:r>
            <a:r>
              <a:rPr lang="en-US" sz="2000" dirty="0" err="1" smtClean="0">
                <a:solidFill>
                  <a:schemeClr val="bg1"/>
                </a:solidFill>
                <a:latin typeface="Lucida Grande"/>
                <a:cs typeface="Lucida Grande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 mast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311857" y="3295167"/>
            <a:ext cx="1103881" cy="3110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011" y="5783942"/>
            <a:ext cx="309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ucida Grande"/>
                <a:cs typeface="Lucida Grande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Lucida Grande"/>
                <a:cs typeface="Lucida Grande"/>
              </a:rPr>
              <a:t>CdZnTe</a:t>
            </a:r>
            <a:r>
              <a:rPr lang="en-US" sz="2000" dirty="0">
                <a:solidFill>
                  <a:schemeClr val="bg1"/>
                </a:solidFill>
                <a:latin typeface="Lucida Grande"/>
                <a:cs typeface="Lucida Grande"/>
              </a:rPr>
              <a:t> pixel</a:t>
            </a:r>
            <a:r>
              <a:rPr lang="en-US" sz="2000" dirty="0" smtClean="0">
                <a:solidFill>
                  <a:schemeClr val="bg1"/>
                </a:solidFill>
                <a:latin typeface="Lucida Grande"/>
                <a:cs typeface="Lucida Grande"/>
              </a:rPr>
              <a:t> detector spectrometers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99433" y="4942646"/>
            <a:ext cx="986617" cy="68472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49785" y="5093002"/>
            <a:ext cx="986619" cy="3840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956300" cy="990600"/>
          </a:xfrm>
        </p:spPr>
        <p:txBody>
          <a:bodyPr/>
          <a:lstStyle/>
          <a:p>
            <a:r>
              <a:rPr lang="en-US" sz="2400" dirty="0" smtClean="0"/>
              <a:t>THE END: thanks to the </a:t>
            </a:r>
            <a:r>
              <a:rPr lang="en-US" sz="2400" dirty="0" err="1" smtClean="0"/>
              <a:t>NuSTAR</a:t>
            </a:r>
            <a:r>
              <a:rPr lang="en-US" sz="2400" dirty="0" smtClean="0"/>
              <a:t> Galactic Survey Team and collaborators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2000" dirty="0" smtClean="0"/>
              <a:t>Nicolas </a:t>
            </a:r>
            <a:r>
              <a:rPr lang="en-US" sz="2000" dirty="0" err="1" smtClean="0"/>
              <a:t>Barriere</a:t>
            </a:r>
            <a:r>
              <a:rPr lang="en-US" sz="2000" dirty="0" smtClean="0"/>
              <a:t>, Steve Boggs, Bill Craig, Roman </a:t>
            </a:r>
            <a:r>
              <a:rPr lang="en-US" sz="2000" dirty="0" err="1" smtClean="0"/>
              <a:t>Krivonos</a:t>
            </a:r>
            <a:r>
              <a:rPr lang="en-US" sz="2000" dirty="0" smtClean="0"/>
              <a:t>, John </a:t>
            </a:r>
            <a:r>
              <a:rPr lang="en-US" sz="2000" dirty="0" err="1" smtClean="0"/>
              <a:t>Tomsick</a:t>
            </a:r>
            <a:r>
              <a:rPr lang="en-US" sz="2000" dirty="0" smtClean="0"/>
              <a:t> (UC Berkeley)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Fiona Harrison (PI), </a:t>
            </a:r>
            <a:r>
              <a:rPr lang="en-US" sz="2000" dirty="0" smtClean="0"/>
              <a:t>Kristin Madsen, Brian </a:t>
            </a:r>
            <a:r>
              <a:rPr lang="en-US" sz="2000" dirty="0" err="1" smtClean="0"/>
              <a:t>Grefenstette</a:t>
            </a:r>
            <a:r>
              <a:rPr lang="en-US" sz="2000" dirty="0" smtClean="0"/>
              <a:t>  (Caltech)</a:t>
            </a:r>
          </a:p>
          <a:p>
            <a:r>
              <a:rPr lang="en-US" sz="2000" dirty="0" smtClean="0"/>
              <a:t>Eric </a:t>
            </a:r>
            <a:r>
              <a:rPr lang="en-US" sz="2000" dirty="0" err="1" smtClean="0"/>
              <a:t>Gotthelf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chemeClr val="accent4"/>
                </a:solidFill>
              </a:rPr>
              <a:t>Kaya</a:t>
            </a:r>
            <a:r>
              <a:rPr lang="en-US" sz="2000" dirty="0" smtClean="0">
                <a:solidFill>
                  <a:schemeClr val="accent4"/>
                </a:solidFill>
              </a:rPr>
              <a:t> Mori, </a:t>
            </a:r>
            <a:r>
              <a:rPr lang="en-US" sz="2000" dirty="0" smtClean="0"/>
              <a:t>Melanie </a:t>
            </a:r>
            <a:r>
              <a:rPr lang="en-US" sz="2000" dirty="0" err="1" smtClean="0"/>
              <a:t>Nynka</a:t>
            </a:r>
            <a:r>
              <a:rPr lang="en-US" sz="2000" dirty="0" smtClean="0"/>
              <a:t>, Kerstin Perez, </a:t>
            </a:r>
            <a:r>
              <a:rPr lang="en-US" sz="2000" dirty="0" err="1" smtClean="0"/>
              <a:t>Shuo</a:t>
            </a:r>
            <a:r>
              <a:rPr lang="en-US" sz="2000" dirty="0" smtClean="0"/>
              <a:t> Zhang (Columbia University)</a:t>
            </a:r>
          </a:p>
          <a:p>
            <a:r>
              <a:rPr lang="en-US" sz="2000" dirty="0" smtClean="0"/>
              <a:t>Finn Christensen (Danish Technical University)</a:t>
            </a:r>
          </a:p>
          <a:p>
            <a:r>
              <a:rPr lang="en-US" sz="2000" dirty="0" smtClean="0"/>
              <a:t>Josh </a:t>
            </a:r>
            <a:r>
              <a:rPr lang="en-US" sz="2000" dirty="0" err="1" smtClean="0"/>
              <a:t>Grindlay</a:t>
            </a:r>
            <a:r>
              <a:rPr lang="en-US" sz="2000" dirty="0" smtClean="0"/>
              <a:t>, </a:t>
            </a:r>
            <a:r>
              <a:rPr lang="en-US" sz="2000" dirty="0" err="1" smtClean="0"/>
              <a:t>Jaesub</a:t>
            </a:r>
            <a:r>
              <a:rPr lang="en-US" sz="2000" dirty="0" smtClean="0"/>
              <a:t> Hong (Harvard-SAO)</a:t>
            </a:r>
          </a:p>
          <a:p>
            <a:r>
              <a:rPr lang="en-US" sz="2000" dirty="0" smtClean="0"/>
              <a:t>Fred </a:t>
            </a:r>
            <a:r>
              <a:rPr lang="en-US" sz="2000" dirty="0" err="1" smtClean="0"/>
              <a:t>Baganoff</a:t>
            </a:r>
            <a:r>
              <a:rPr lang="en-US" sz="2000" dirty="0" smtClean="0"/>
              <a:t> (MIT)</a:t>
            </a:r>
          </a:p>
          <a:p>
            <a:r>
              <a:rPr lang="en-US" sz="2000" dirty="0" smtClean="0"/>
              <a:t>Daniel Stern (NASA JPL); Daniel </a:t>
            </a:r>
            <a:r>
              <a:rPr lang="en-US" sz="2000" dirty="0" err="1" smtClean="0"/>
              <a:t>Wik</a:t>
            </a:r>
            <a:r>
              <a:rPr lang="en-US" sz="2000" dirty="0" smtClean="0"/>
              <a:t>, Will Zhang (NASA GSFC)</a:t>
            </a:r>
          </a:p>
          <a:p>
            <a:r>
              <a:rPr lang="en-US" sz="2000" dirty="0" smtClean="0"/>
              <a:t>Franz Bauer (Universidad </a:t>
            </a:r>
            <a:r>
              <a:rPr lang="en-US" sz="2000" dirty="0" err="1" smtClean="0"/>
              <a:t>Catolica</a:t>
            </a:r>
            <a:r>
              <a:rPr lang="en-US" sz="2000" dirty="0" smtClean="0"/>
              <a:t>); </a:t>
            </a:r>
          </a:p>
          <a:p>
            <a:r>
              <a:rPr lang="en-US" sz="2000" dirty="0" smtClean="0"/>
              <a:t>J. Zhao (Harvard-SAO), M. Morris (UCLA) and W. Goss (NRAO)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telescope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Screen Shot 2014-04-08 at 9.40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039"/>
            <a:ext cx="5285559" cy="3738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8159" y="1880615"/>
            <a:ext cx="396480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smtClean="0">
                <a:latin typeface="Lucida Grande"/>
                <a:cs typeface="Lucida Grande"/>
              </a:rPr>
              <a:t>Energy Band: </a:t>
            </a:r>
            <a:r>
              <a:rPr lang="en-US" dirty="0" smtClean="0">
                <a:latin typeface="Lucida Grande"/>
                <a:cs typeface="Lucida Grande"/>
              </a:rPr>
              <a:t>3-79 </a:t>
            </a:r>
            <a:r>
              <a:rPr lang="en-US" dirty="0" err="1" smtClean="0">
                <a:latin typeface="Lucida Grande"/>
                <a:cs typeface="Lucida Grande"/>
              </a:rPr>
              <a:t>keV</a:t>
            </a:r>
            <a:endParaRPr lang="en-US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endParaRPr lang="en-US" sz="8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smtClean="0">
                <a:latin typeface="Lucida Grande"/>
                <a:cs typeface="Lucida Grande"/>
              </a:rPr>
              <a:t>Angular Resolution:</a:t>
            </a:r>
          </a:p>
          <a:p>
            <a:r>
              <a:rPr lang="en-US" b="1" dirty="0" smtClean="0">
                <a:latin typeface="Lucida Grande"/>
                <a:cs typeface="Lucida Grande"/>
              </a:rPr>
              <a:t>	</a:t>
            </a:r>
            <a:r>
              <a:rPr lang="en-US" dirty="0" smtClean="0">
                <a:latin typeface="Lucida Grande"/>
                <a:cs typeface="Lucida Grande"/>
              </a:rPr>
              <a:t>58” (HPD), 18” (PSF)</a:t>
            </a:r>
          </a:p>
          <a:p>
            <a:endParaRPr lang="en-US" sz="8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smtClean="0">
                <a:latin typeface="Lucida Grande"/>
                <a:cs typeface="Lucida Grande"/>
              </a:rPr>
              <a:t>Field-of-view: </a:t>
            </a:r>
            <a:r>
              <a:rPr lang="en-US" dirty="0" smtClean="0">
                <a:latin typeface="Lucida Grande"/>
                <a:cs typeface="Lucida Grande"/>
              </a:rPr>
              <a:t>12’ </a:t>
            </a:r>
            <a:r>
              <a:rPr lang="en-US" dirty="0" err="1" smtClean="0">
                <a:latin typeface="Lucida Grande"/>
                <a:cs typeface="Lucida Grande"/>
              </a:rPr>
              <a:t>x</a:t>
            </a:r>
            <a:r>
              <a:rPr lang="en-US" dirty="0" smtClean="0">
                <a:latin typeface="Lucida Grande"/>
                <a:cs typeface="Lucida Grande"/>
              </a:rPr>
              <a:t> 12’</a:t>
            </a:r>
          </a:p>
          <a:p>
            <a:pPr>
              <a:buFont typeface="Arial"/>
              <a:buChar char="•"/>
            </a:pPr>
            <a:endParaRPr lang="en-US" sz="8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smtClean="0">
                <a:latin typeface="Lucida Grande"/>
                <a:cs typeface="Lucida Grande"/>
              </a:rPr>
              <a:t>Energy resolution (FWHM): </a:t>
            </a:r>
          </a:p>
          <a:p>
            <a:r>
              <a:rPr lang="en-US" dirty="0" smtClean="0">
                <a:latin typeface="Lucida Grande"/>
                <a:cs typeface="Lucida Grande"/>
              </a:rPr>
              <a:t>	0.4 </a:t>
            </a:r>
            <a:r>
              <a:rPr lang="en-US" dirty="0" err="1" smtClean="0">
                <a:latin typeface="Lucida Grande"/>
                <a:cs typeface="Lucida Grande"/>
              </a:rPr>
              <a:t>keV</a:t>
            </a:r>
            <a:r>
              <a:rPr lang="en-US" dirty="0" smtClean="0">
                <a:latin typeface="Lucida Grande"/>
                <a:cs typeface="Lucida Grande"/>
              </a:rPr>
              <a:t> at 6 </a:t>
            </a:r>
            <a:r>
              <a:rPr lang="en-US" dirty="0" err="1" smtClean="0">
                <a:latin typeface="Lucida Grande"/>
                <a:cs typeface="Lucida Grande"/>
              </a:rPr>
              <a:t>keV</a:t>
            </a:r>
            <a:r>
              <a:rPr lang="en-US" dirty="0" smtClean="0">
                <a:latin typeface="Lucida Grande"/>
                <a:cs typeface="Lucida Grande"/>
              </a:rPr>
              <a:t>, </a:t>
            </a:r>
          </a:p>
          <a:p>
            <a:r>
              <a:rPr lang="en-US" dirty="0" smtClean="0">
                <a:latin typeface="Lucida Grande"/>
                <a:cs typeface="Lucida Grande"/>
              </a:rPr>
              <a:t>	0.9 </a:t>
            </a:r>
            <a:r>
              <a:rPr lang="en-US" dirty="0" err="1" smtClean="0">
                <a:latin typeface="Lucida Grande"/>
                <a:cs typeface="Lucida Grande"/>
              </a:rPr>
              <a:t>keV</a:t>
            </a:r>
            <a:r>
              <a:rPr lang="en-US" dirty="0" smtClean="0">
                <a:latin typeface="Lucida Grande"/>
                <a:cs typeface="Lucida Grande"/>
              </a:rPr>
              <a:t> at 60 </a:t>
            </a:r>
            <a:r>
              <a:rPr lang="en-US" dirty="0" err="1" smtClean="0">
                <a:latin typeface="Lucida Grande"/>
                <a:cs typeface="Lucida Grande"/>
              </a:rPr>
              <a:t>keV</a:t>
            </a:r>
            <a:endParaRPr lang="en-US" dirty="0" smtClean="0">
              <a:latin typeface="Lucida Grande"/>
              <a:cs typeface="Lucida Grande"/>
            </a:endParaRPr>
          </a:p>
          <a:p>
            <a:endParaRPr lang="en-US" sz="8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smtClean="0">
                <a:latin typeface="Lucida Grande"/>
                <a:cs typeface="Lucida Grande"/>
              </a:rPr>
              <a:t>Temporal resolution</a:t>
            </a:r>
            <a:r>
              <a:rPr lang="en-US" dirty="0" smtClean="0">
                <a:latin typeface="Lucida Grande"/>
                <a:cs typeface="Lucida Grande"/>
              </a:rPr>
              <a:t>: 0.1 ms</a:t>
            </a:r>
          </a:p>
          <a:p>
            <a:pPr>
              <a:buFont typeface="Arial"/>
              <a:buChar char="•"/>
            </a:pPr>
            <a:endParaRPr lang="en-US" sz="8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smtClean="0">
                <a:latin typeface="Lucida Grande"/>
                <a:cs typeface="Lucida Grande"/>
              </a:rPr>
              <a:t>Maximum Flux Rate: </a:t>
            </a:r>
            <a:r>
              <a:rPr lang="en-US" dirty="0" smtClean="0">
                <a:latin typeface="Lucida Grande"/>
                <a:cs typeface="Lucida Grande"/>
              </a:rPr>
              <a:t>10k </a:t>
            </a:r>
            <a:r>
              <a:rPr lang="en-US" dirty="0" err="1" smtClean="0">
                <a:latin typeface="Lucida Grande"/>
                <a:cs typeface="Lucida Grande"/>
              </a:rPr>
              <a:t>cts/s</a:t>
            </a:r>
            <a:endParaRPr lang="en-US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endParaRPr lang="en-US" sz="800" dirty="0" smtClean="0">
              <a:latin typeface="Lucida Grande"/>
              <a:cs typeface="Lucida Grande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ToO</a:t>
            </a:r>
            <a:r>
              <a:rPr lang="en-US" b="1" dirty="0" smtClean="0">
                <a:latin typeface="Lucida Grande"/>
                <a:cs typeface="Lucida Grande"/>
              </a:rPr>
              <a:t> response: </a:t>
            </a:r>
            <a:r>
              <a:rPr lang="en-US" dirty="0" smtClean="0">
                <a:latin typeface="Lucida Grande"/>
                <a:cs typeface="Lucida Grande"/>
              </a:rPr>
              <a:t>&lt;24 hours</a:t>
            </a:r>
          </a:p>
          <a:p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679" y="1883353"/>
            <a:ext cx="2853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Harrison et al. (2013)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988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NuSTAR’s</a:t>
            </a:r>
            <a:r>
              <a:rPr lang="en-US" dirty="0" smtClean="0"/>
              <a:t> View of the </a:t>
            </a:r>
            <a:br>
              <a:rPr lang="en-US" dirty="0" smtClean="0"/>
            </a:br>
            <a:r>
              <a:rPr lang="en-US" dirty="0" smtClean="0"/>
              <a:t>Galactic Center</a:t>
            </a:r>
            <a:endParaRPr lang="en-US" dirty="0"/>
          </a:p>
        </p:txBody>
      </p:sp>
      <p:pic>
        <p:nvPicPr>
          <p:cNvPr id="4" name="Content Placeholder 10" descr="Screen shot 2012-12-13 at 11.37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-9714" r="-9714"/>
          <a:stretch>
            <a:fillRect/>
          </a:stretch>
        </p:blipFill>
        <p:spPr bwMode="auto">
          <a:xfrm>
            <a:off x="-382220" y="2495522"/>
            <a:ext cx="5880688" cy="292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9-23 at 5.01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3399" y="2495522"/>
            <a:ext cx="3989955" cy="2955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620" y="5013226"/>
            <a:ext cx="244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Lucida Grande"/>
                <a:cs typeface="Lucida Grande"/>
              </a:rPr>
              <a:t>INTEGRAL: 20-40 </a:t>
            </a:r>
            <a:r>
              <a:rPr lang="en-US" sz="1400" dirty="0" err="1" smtClean="0">
                <a:solidFill>
                  <a:srgbClr val="FFFFFF"/>
                </a:solidFill>
                <a:latin typeface="Lucida Grande"/>
                <a:cs typeface="Lucida Grande"/>
              </a:rPr>
              <a:t>keV</a:t>
            </a:r>
            <a:endParaRPr lang="en-US" sz="1400" dirty="0" smtClean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3400" y="5013226"/>
            <a:ext cx="244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Lucida Grande"/>
                <a:cs typeface="Lucida Grande"/>
              </a:rPr>
              <a:t>NuSTAR: 10-40 </a:t>
            </a:r>
            <a:r>
              <a:rPr lang="en-US" sz="1400" dirty="0" err="1" smtClean="0">
                <a:solidFill>
                  <a:srgbClr val="FFFFFF"/>
                </a:solidFill>
                <a:latin typeface="Lucida Grande"/>
                <a:cs typeface="Lucida Grande"/>
              </a:rPr>
              <a:t>keV</a:t>
            </a:r>
            <a:endParaRPr lang="en-US" sz="1400" dirty="0" smtClean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62" y="5414789"/>
            <a:ext cx="2441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Lucida Grande"/>
                <a:cs typeface="Lucida Grande"/>
              </a:rPr>
              <a:t>Belanger et al. 2006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7668" y="3038168"/>
            <a:ext cx="1004862" cy="406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712530" y="3241597"/>
            <a:ext cx="2637982" cy="6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23400" y="2495521"/>
            <a:ext cx="3989954" cy="2955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9368" y="1385621"/>
            <a:ext cx="837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Observed the central ~0.5° of the Galaxy for ~700 </a:t>
            </a:r>
            <a:r>
              <a:rPr lang="en-US" dirty="0" err="1" smtClean="0">
                <a:latin typeface="Lucida Grande"/>
                <a:cs typeface="Lucida Grande"/>
              </a:rPr>
              <a:t>ks</a:t>
            </a:r>
            <a:r>
              <a:rPr lang="en-US" dirty="0" smtClean="0">
                <a:latin typeface="Lucida Grande"/>
                <a:cs typeface="Lucida Grande"/>
              </a:rPr>
              <a:t> in July through October 2012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Part of larger, ~2 Ms survey of the Galactic Center 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6061" y="2495522"/>
            <a:ext cx="244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Lucida Grande"/>
                <a:cs typeface="Lucida Grande"/>
              </a:rPr>
              <a:t>700 </a:t>
            </a:r>
            <a:r>
              <a:rPr lang="en-US" sz="1400" dirty="0" err="1" smtClean="0">
                <a:solidFill>
                  <a:srgbClr val="FFFFFF"/>
                </a:solidFill>
                <a:latin typeface="Lucida Grande"/>
                <a:cs typeface="Lucida Grande"/>
              </a:rPr>
              <a:t>ks</a:t>
            </a:r>
            <a:r>
              <a:rPr lang="en-US" sz="1400" dirty="0" smtClean="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9368" y="5905387"/>
            <a:ext cx="837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cs typeface="Lucida Grande"/>
              </a:rPr>
              <a:t> Will focus in this talk on the ~300 </a:t>
            </a:r>
            <a:r>
              <a:rPr lang="en-US" dirty="0" err="1" smtClean="0">
                <a:latin typeface="Lucida Grande"/>
                <a:cs typeface="Lucida Grande"/>
              </a:rPr>
              <a:t>ks</a:t>
            </a:r>
            <a:r>
              <a:rPr lang="en-US" dirty="0" smtClean="0">
                <a:latin typeface="Lucida Grande"/>
                <a:cs typeface="Lucida Grande"/>
              </a:rPr>
              <a:t> effective exposure time covering the central 5’ </a:t>
            </a:r>
            <a:r>
              <a:rPr lang="en-US" dirty="0" err="1" smtClean="0">
                <a:latin typeface="Lucida Grande"/>
                <a:cs typeface="Lucida Grande"/>
              </a:rPr>
              <a:t>x</a:t>
            </a:r>
            <a:r>
              <a:rPr lang="en-US" dirty="0" smtClean="0">
                <a:latin typeface="Lucida Grande"/>
                <a:cs typeface="Lucida Grande"/>
              </a:rPr>
              <a:t> 5’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1371600"/>
            <a:ext cx="7607300" cy="1143000"/>
          </a:xfrm>
        </p:spPr>
        <p:txBody>
          <a:bodyPr/>
          <a:lstStyle/>
          <a:p>
            <a:r>
              <a:rPr lang="en-US" sz="3200" dirty="0" smtClean="0"/>
              <a:t>Non-thermal X-ray filaments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52400" y="2590800"/>
            <a:ext cx="8839200" cy="4114800"/>
          </a:xfrm>
        </p:spPr>
        <p:txBody>
          <a:bodyPr/>
          <a:lstStyle/>
          <a:p>
            <a:r>
              <a:rPr lang="en-US" sz="2000" dirty="0" smtClean="0"/>
              <a:t>High-energy X-ray detection of G359.88-0.08 (</a:t>
            </a:r>
            <a:r>
              <a:rPr lang="en-US" sz="2000" dirty="0" err="1" smtClean="0"/>
              <a:t>Sgr</a:t>
            </a:r>
            <a:r>
              <a:rPr lang="en-US" sz="2000" dirty="0" smtClean="0"/>
              <a:t> A-E): </a:t>
            </a:r>
          </a:p>
          <a:p>
            <a:r>
              <a:rPr lang="en-US" sz="2000" dirty="0" smtClean="0"/>
              <a:t>Magnetic flux tube emission powered by cosmic-rays?</a:t>
            </a:r>
          </a:p>
          <a:p>
            <a:endParaRPr lang="en-US" sz="1800" dirty="0" smtClean="0"/>
          </a:p>
          <a:p>
            <a:r>
              <a:rPr lang="en-US" sz="1800" dirty="0" smtClean="0"/>
              <a:t>S. Zhang et.al., Astrophysical Journal, 784</a:t>
            </a:r>
            <a:r>
              <a:rPr lang="en-US" sz="1800" smtClean="0"/>
              <a:t>, </a:t>
            </a:r>
            <a:r>
              <a:rPr lang="en-US" sz="1800" smtClean="0"/>
              <a:t>6 </a:t>
            </a:r>
            <a:r>
              <a:rPr lang="en-US" sz="1800" dirty="0" smtClean="0"/>
              <a:t>(2014)</a:t>
            </a:r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</a:p>
          <a:p>
            <a:r>
              <a:rPr lang="en-US" sz="2000" dirty="0" smtClean="0"/>
              <a:t>High-Energy X-ray detection of G359.97-0.038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 smtClean="0"/>
              <a:t>M., </a:t>
            </a:r>
            <a:r>
              <a:rPr lang="en-US" sz="1800" dirty="0" err="1" smtClean="0"/>
              <a:t>Nynka</a:t>
            </a:r>
            <a:r>
              <a:rPr lang="en-US" sz="1800" dirty="0" smtClean="0"/>
              <a:t> et al. (to be submitted)  </a:t>
            </a:r>
          </a:p>
          <a:p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,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9100" y="6372225"/>
            <a:ext cx="1104900" cy="314325"/>
          </a:xfrm>
        </p:spPr>
        <p:txBody>
          <a:bodyPr/>
          <a:lstStyle/>
          <a:p>
            <a:fld id="{B4F1FF74-9275-C643-8D78-D130BB0E1B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123950" cy="323850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740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Non-thermal X-ray Filaments (NTF) observed by Chandra</a:t>
            </a:r>
            <a:endParaRPr lang="en-US" dirty="0"/>
          </a:p>
        </p:txBody>
      </p:sp>
      <p:pic>
        <p:nvPicPr>
          <p:cNvPr id="6" name="Content Placeholder 5" descr="Screen shot 2013-10-02 at 6.40.1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273" r="-24273"/>
          <a:stretch>
            <a:fillRect/>
          </a:stretch>
        </p:blipFill>
        <p:spPr>
          <a:xfrm>
            <a:off x="-990600" y="2438400"/>
            <a:ext cx="7323137" cy="41148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pic>
        <p:nvPicPr>
          <p:cNvPr id="7" name="Picture 6" descr="Screen shot 2013-10-02 at 6.40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597400"/>
            <a:ext cx="3004595" cy="2260600"/>
          </a:xfrm>
          <a:prstGeom prst="rect">
            <a:avLst/>
          </a:prstGeom>
        </p:spPr>
      </p:pic>
      <p:pic>
        <p:nvPicPr>
          <p:cNvPr id="8" name="Picture 7" descr="Screen shot 2013-10-02 at 6.41.4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057400"/>
            <a:ext cx="3052220" cy="2324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524000" y="3200400"/>
            <a:ext cx="5181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0" y="5410200"/>
            <a:ext cx="3657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57200" y="1219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Dozens of filamentary structure with power-law spectra in X-ray were observed near Galactic Center, most, if not all, believed to be </a:t>
            </a:r>
            <a:r>
              <a:rPr lang="en-US" dirty="0" err="1" smtClean="0"/>
              <a:t>PWNe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4578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Chandra NTF Survey (Johnson et al.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Sgr</a:t>
            </a:r>
            <a:r>
              <a:rPr lang="en-US" sz="2400" dirty="0" smtClean="0"/>
              <a:t> A-E (G 359.88-0.08) is the brightest hard X-ray sources detected in the GC by </a:t>
            </a:r>
            <a:r>
              <a:rPr lang="en-US" sz="2400" dirty="0" err="1" smtClean="0"/>
              <a:t>NuSTAR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pic>
        <p:nvPicPr>
          <p:cNvPr id="7" name="Picture 6" descr="Screen shot 2013-09-19 at 4.53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00400"/>
            <a:ext cx="3276599" cy="3200400"/>
          </a:xfrm>
          <a:prstGeom prst="rect">
            <a:avLst/>
          </a:prstGeom>
        </p:spPr>
      </p:pic>
      <p:pic>
        <p:nvPicPr>
          <p:cNvPr id="9" name="Content Placeholder 8" descr="Screen shot 2013-09-19 at 5.15.06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8001" y="3200400"/>
            <a:ext cx="4905999" cy="3098800"/>
          </a:xfrm>
        </p:spPr>
      </p:pic>
      <p:sp>
        <p:nvSpPr>
          <p:cNvPr id="10" name="TextBox 9"/>
          <p:cNvSpPr txBox="1"/>
          <p:nvPr/>
        </p:nvSpPr>
        <p:spPr>
          <a:xfrm>
            <a:off x="381000" y="64770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NuSTAR 10-50 keV image overlaid with Chandra 2-8 keV contour.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477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</a:t>
            </a:r>
            <a:r>
              <a:rPr lang="en-US" sz="1200" dirty="0" err="1" smtClean="0"/>
              <a:t>NuSTAR+XMM</a:t>
            </a:r>
            <a:r>
              <a:rPr lang="en-US" sz="1200" dirty="0" smtClean="0"/>
              <a:t>-Newton spectra.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295400"/>
            <a:ext cx="853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  Brightest GC non-thermal filament (NTF) detected by NuSTAR up to ~ 50 keV.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Spectra best fitted with a simple absorbed power-law with photon index of ~2.3 +/- 0.2 (previous measurements range from 1.1 to 3.1).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Detected by NuSTAR as an extended source in 3-10 keV and a point-like source 10-50 keV bands.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The high energy (&gt;10keV) centroid sits closer to the south-eastern end.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Sgr</a:t>
            </a:r>
            <a:r>
              <a:rPr lang="en-US" dirty="0" smtClean="0"/>
              <a:t> A-E source nature - PWN?</a:t>
            </a:r>
            <a:endParaRPr lang="en-US" dirty="0"/>
          </a:p>
        </p:txBody>
      </p:sp>
      <p:pic>
        <p:nvPicPr>
          <p:cNvPr id="6" name="Content Placeholder 5" descr="Screen shot 2013-09-19 at 4.46.0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514600"/>
            <a:ext cx="4267200" cy="40046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BAA8-65AC-384F-952D-6E0344433E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6581001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Chandra 2-8 keV image overlaid with VLA 20-cm contour.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    </a:t>
            </a:r>
            <a:r>
              <a:rPr lang="en-US" sz="1600" b="1" i="1" u="sng" dirty="0" smtClean="0"/>
              <a:t>Scenario 1</a:t>
            </a:r>
            <a:r>
              <a:rPr lang="en-US" sz="1600" dirty="0" smtClean="0"/>
              <a:t>: PWN (Lu et al. 2003, Johnson et al. 2009).</a:t>
            </a:r>
          </a:p>
          <a:p>
            <a:r>
              <a:rPr lang="en-US" sz="1600" dirty="0" smtClean="0"/>
              <a:t>    Challenges:</a:t>
            </a:r>
          </a:p>
          <a:p>
            <a:pPr marL="457200" indent="-457200"/>
            <a:r>
              <a:rPr lang="en-US" sz="1600" dirty="0" smtClean="0"/>
              <a:t>    X-ray:   Hard to explain the 10” offset between X-ray and radio emission. </a:t>
            </a:r>
          </a:p>
          <a:p>
            <a:pPr marL="457200" indent="-457200"/>
            <a:r>
              <a:rPr lang="en-US" sz="1600" dirty="0" smtClean="0"/>
              <a:t>    Radio:  High resolution radio morphology does not support the PWN picture.  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~10” offset between X-ray and radio emission.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4" name="Picture 13" descr="Screen shot 2013-09-23 at 3.56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4252291" cy="3886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0" y="4800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Sgr</a:t>
            </a:r>
            <a:r>
              <a:rPr lang="en-US" sz="1600" dirty="0" smtClean="0">
                <a:solidFill>
                  <a:srgbClr val="FFFFFF"/>
                </a:solidFill>
              </a:rPr>
              <a:t> A-E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743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Sgr</a:t>
            </a:r>
            <a:r>
              <a:rPr lang="en-US" sz="1600" dirty="0" smtClean="0">
                <a:solidFill>
                  <a:srgbClr val="FFFFFF"/>
                </a:solidFill>
              </a:rPr>
              <a:t> A-F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4724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Sgr</a:t>
            </a:r>
            <a:r>
              <a:rPr lang="en-US" sz="1400" dirty="0" smtClean="0">
                <a:solidFill>
                  <a:srgbClr val="FFFFFF"/>
                </a:solidFill>
              </a:rPr>
              <a:t> A-E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27432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Sgr</a:t>
            </a:r>
            <a:r>
              <a:rPr lang="en-US" sz="1400" dirty="0" smtClean="0">
                <a:solidFill>
                  <a:srgbClr val="FFFFFF"/>
                </a:solidFill>
              </a:rPr>
              <a:t> A-F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(Not detected by NuSTAR)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6581001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JVLA (B and C arrays) 6-cm continuum map (Morris et al.).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TARkkmtemplate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NuSTARkkmtemplate.potx</Template>
  <TotalTime>206193</TotalTime>
  <Words>2745</Words>
  <Application>Microsoft Office PowerPoint</Application>
  <PresentationFormat>On-screen Show (4:3)</PresentationFormat>
  <Paragraphs>393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NuSTARkkmtemplate</vt:lpstr>
      <vt:lpstr>NuSTAR  View of the Galactic Center: Chuck Hailey, Columbia University</vt:lpstr>
      <vt:lpstr>Outline</vt:lpstr>
      <vt:lpstr>First high-energy X-ray focusing telescope in orbit</vt:lpstr>
      <vt:lpstr>NuSTAR telescope performance</vt:lpstr>
      <vt:lpstr>NuSTAR’s View of the  Galactic Center</vt:lpstr>
      <vt:lpstr>Non-thermal X-ray filaments</vt:lpstr>
      <vt:lpstr>Non-thermal X-ray Filaments (NTF) observed by Chandra</vt:lpstr>
      <vt:lpstr>Sgr A-E (G 359.88-0.08) is the brightest hard X-ray sources detected in the GC by NuSTAR</vt:lpstr>
      <vt:lpstr>Sgr A-E source nature - PWN?</vt:lpstr>
      <vt:lpstr>Sgr A-E source nature –  SNR-MC Interaction?</vt:lpstr>
      <vt:lpstr>Sgr A-E  – A Magnetic Flux Tube?</vt:lpstr>
      <vt:lpstr>GC filaments and clouds overlaid with HESS residual map </vt:lpstr>
      <vt:lpstr>Hard X-ray filaments are adjacent to 50 km/s molecular cloud (CS map)</vt:lpstr>
      <vt:lpstr>NuSTAR detected hard X-ray emission from Sgr A and B2</vt:lpstr>
      <vt:lpstr>Our sources of interest overlaid on HESS GC map with HESS GC source subtracted</vt:lpstr>
      <vt:lpstr>Slide 16</vt:lpstr>
      <vt:lpstr>NuSTAR’s View of the Galactic Center</vt:lpstr>
      <vt:lpstr>Inner 5’ x 5’: 3-10 keV</vt:lpstr>
      <vt:lpstr>Inner 5’ x 5’: 10-20 keV</vt:lpstr>
      <vt:lpstr>The Galactic Center  at 20-40 keV</vt:lpstr>
      <vt:lpstr>Spatial Model of 20-40 keV Emission</vt:lpstr>
      <vt:lpstr>Spectrum of “Southwest” region</vt:lpstr>
      <vt:lpstr>Origins of Diffuse Hard X-ray Emission (DHXE)</vt:lpstr>
      <vt:lpstr>Hot Intermediate Polars ? </vt:lpstr>
      <vt:lpstr>Black hole low-mass X-ray binaries ?</vt:lpstr>
      <vt:lpstr>Millisecond pulsars?</vt:lpstr>
      <vt:lpstr>Alternate populations</vt:lpstr>
      <vt:lpstr>The Galactic Center at &gt;40 keV</vt:lpstr>
      <vt:lpstr>Summary</vt:lpstr>
      <vt:lpstr>THE END: thanks to the NuSTAR Galactic Survey Team and collaborators</vt:lpstr>
    </vt:vector>
  </TitlesOfParts>
  <Company>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Willis</dc:creator>
  <cp:lastModifiedBy>Administratr</cp:lastModifiedBy>
  <cp:revision>1748</cp:revision>
  <cp:lastPrinted>2008-07-17T23:55:02Z</cp:lastPrinted>
  <dcterms:created xsi:type="dcterms:W3CDTF">2014-05-05T22:29:26Z</dcterms:created>
  <dcterms:modified xsi:type="dcterms:W3CDTF">2014-05-08T11:00:37Z</dcterms:modified>
</cp:coreProperties>
</file>