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79" r:id="rId5"/>
    <p:sldId id="278" r:id="rId6"/>
    <p:sldId id="284" r:id="rId7"/>
    <p:sldId id="270" r:id="rId8"/>
    <p:sldId id="271" r:id="rId9"/>
    <p:sldId id="272" r:id="rId10"/>
    <p:sldId id="273" r:id="rId11"/>
    <p:sldId id="274" r:id="rId12"/>
    <p:sldId id="280" r:id="rId13"/>
    <p:sldId id="311" r:id="rId14"/>
    <p:sldId id="286" r:id="rId15"/>
    <p:sldId id="306" r:id="rId16"/>
    <p:sldId id="287" r:id="rId17"/>
    <p:sldId id="290" r:id="rId18"/>
    <p:sldId id="291" r:id="rId19"/>
    <p:sldId id="308" r:id="rId20"/>
    <p:sldId id="293" r:id="rId21"/>
    <p:sldId id="294" r:id="rId22"/>
    <p:sldId id="295" r:id="rId23"/>
    <p:sldId id="309" r:id="rId24"/>
    <p:sldId id="304" r:id="rId25"/>
    <p:sldId id="305" r:id="rId26"/>
    <p:sldId id="303" r:id="rId27"/>
    <p:sldId id="301" r:id="rId28"/>
    <p:sldId id="310" r:id="rId29"/>
    <p:sldId id="257" r:id="rId30"/>
    <p:sldId id="258" r:id="rId31"/>
    <p:sldId id="259" r:id="rId32"/>
    <p:sldId id="313" r:id="rId3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75649D6-EC1E-4E3D-B542-0B7BAB182098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166FCA1-F2BC-48F5-96A7-5C40C8164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59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52400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625600" y="6172201"/>
            <a:ext cx="6096000" cy="365125"/>
          </a:xfrm>
        </p:spPr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76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70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457200"/>
            <a:ext cx="100584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4400" y="6477000"/>
            <a:ext cx="6096000" cy="228600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A7B789">
                  <a:lumMod val="40000"/>
                  <a:lumOff val="60000"/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0" y="6400800"/>
            <a:ext cx="711200" cy="304800"/>
          </a:xfrm>
        </p:spPr>
        <p:txBody>
          <a:bodyPr/>
          <a:lstStyle>
            <a:lvl1pPr>
              <a:defRPr sz="1100"/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26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29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1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60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70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77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45D9A-4A23-4043-BFB2-127044A1A7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AF29-220F-48E9-915B-F7669B140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34D1-12BF-4F65-BEB7-EBB5BCC79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5F2CE-B64E-4E0B-A3C3-7BE0DC84A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5F91-C070-4113-AB2B-37BE386D85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84B30-2943-4E6B-9EB8-1B846366F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7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1AD2-1696-40C1-9338-9B47578364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8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5CB80-C331-4BCE-B35E-BC245CF4EA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6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3051F-A1FF-4ACF-8D7F-6E016157C4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1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3578-ECE7-4E04-89F3-06C7EBCC4D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202A-5FDE-4CFC-AC6F-D514C4963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EEA2-5761-45CE-9FD8-AFEFF60F64C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C921-0C90-417F-8E5F-30326F08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rot="17656910">
            <a:off x="557464" y="1492337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dirty="0" smtClean="0">
                <a:solidFill>
                  <a:srgbClr val="FFFFFF">
                    <a:alpha val="60000"/>
                  </a:srgbClr>
                </a:solidFill>
              </a:rPr>
              <a:t>3/10/2014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6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Director Review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09A91-815D-4F7B-931D-2599B6C44C0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Building </a:t>
            </a:r>
            <a:r>
              <a:rPr lang="en-US" b="1" dirty="0">
                <a:solidFill>
                  <a:srgbClr val="002060"/>
                </a:solidFill>
              </a:rPr>
              <a:t>Electronics for High Energy Nuclear and </a:t>
            </a:r>
            <a:r>
              <a:rPr lang="en-US" b="1" dirty="0" smtClean="0">
                <a:solidFill>
                  <a:srgbClr val="002060"/>
                </a:solidFill>
              </a:rPr>
              <a:t>Particle </a:t>
            </a:r>
            <a:r>
              <a:rPr lang="en-US" b="1" dirty="0">
                <a:solidFill>
                  <a:srgbClr val="002060"/>
                </a:solidFill>
              </a:rPr>
              <a:t>Physics 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79853"/>
            <a:ext cx="10515600" cy="3743152"/>
          </a:xfrm>
        </p:spPr>
        <p:txBody>
          <a:bodyPr/>
          <a:lstStyle/>
          <a:p>
            <a:r>
              <a:rPr lang="en-US" dirty="0" smtClean="0"/>
              <a:t>Discuss several systems I have built in the past </a:t>
            </a:r>
          </a:p>
          <a:p>
            <a:pPr lvl="1"/>
            <a:r>
              <a:rPr lang="en-US" dirty="0" smtClean="0"/>
              <a:t>PHENIX experiment Hadron Blind detector digitizer readout system</a:t>
            </a:r>
          </a:p>
          <a:p>
            <a:pPr lvl="1"/>
            <a:r>
              <a:rPr lang="en-US" dirty="0" smtClean="0"/>
              <a:t>Data Collection Module upgrade for the PHENIX experiment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Neutrino TPC Front End Board</a:t>
            </a:r>
          </a:p>
          <a:p>
            <a:r>
              <a:rPr lang="en-US" dirty="0" smtClean="0"/>
              <a:t>Some discussions on </a:t>
            </a:r>
          </a:p>
          <a:p>
            <a:pPr lvl="1"/>
            <a:r>
              <a:rPr lang="en-US" dirty="0" smtClean="0"/>
              <a:t>Future </a:t>
            </a:r>
            <a:r>
              <a:rPr lang="en-US" dirty="0" err="1" smtClean="0"/>
              <a:t>sPHENIX</a:t>
            </a:r>
            <a:r>
              <a:rPr lang="en-US" dirty="0" smtClean="0"/>
              <a:t> experiment calorimeter electronics</a:t>
            </a:r>
          </a:p>
          <a:p>
            <a:r>
              <a:rPr lang="en-US" dirty="0" smtClean="0"/>
              <a:t>Lessons learn in building electronics project.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destalVs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96" y="1459779"/>
            <a:ext cx="5305021" cy="40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1010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04" y="876517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4348" y="939114"/>
            <a:ext cx="179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Pedestal Run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Data Collection Module II (DCM 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Receive all the upgrade detectors frontend modules’ data</a:t>
            </a:r>
          </a:p>
          <a:p>
            <a:r>
              <a:rPr lang="en-US" dirty="0" smtClean="0"/>
              <a:t>Provide 5 event buffers for the FEMs.</a:t>
            </a:r>
          </a:p>
          <a:p>
            <a:pPr lvl="1"/>
            <a:r>
              <a:rPr lang="en-US" dirty="0" smtClean="0"/>
              <a:t>Data transmission time is based on average trigger rate.</a:t>
            </a:r>
          </a:p>
          <a:p>
            <a:pPr lvl="1"/>
            <a:r>
              <a:rPr lang="en-US" dirty="0" smtClean="0"/>
              <a:t>to achieve minimum trigger </a:t>
            </a:r>
            <a:r>
              <a:rPr lang="en-US" dirty="0" err="1" smtClean="0"/>
              <a:t>deadtime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FEM’s data are not compressed, DCM II will compressed the raw data and format the data for the Event builder.</a:t>
            </a:r>
          </a:p>
          <a:p>
            <a:r>
              <a:rPr lang="en-US" dirty="0" smtClean="0"/>
              <a:t>Collect the compressed FEM data to the event builder</a:t>
            </a:r>
          </a:p>
          <a:p>
            <a:r>
              <a:rPr lang="en-US" dirty="0" smtClean="0"/>
              <a:t>Error monitoring.</a:t>
            </a:r>
          </a:p>
          <a:p>
            <a:r>
              <a:rPr lang="en-US" dirty="0" smtClean="0"/>
              <a:t>Provide slow </a:t>
            </a:r>
            <a:r>
              <a:rPr lang="en-US" dirty="0" err="1" smtClean="0"/>
              <a:t>readback</a:t>
            </a:r>
            <a:r>
              <a:rPr lang="en-US" dirty="0" smtClean="0"/>
              <a:t> path for detector readout without the event builder.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473" y="701962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2577" y="701959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1579" y="701959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7695" y="480286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7694" y="112221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62528" y="923631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1480128" y="923634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4" idx="1"/>
          </p:cNvCxnSpPr>
          <p:nvPr/>
        </p:nvCxnSpPr>
        <p:spPr>
          <a:xfrm>
            <a:off x="2431472" y="923632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9146" y="701958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>
            <a:off x="3665683" y="701958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3665683" y="1343882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V="1">
            <a:off x="3532909" y="923631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69212" y="923631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4717471" y="1122210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703619" y="701957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</p:cNvCxnSpPr>
          <p:nvPr/>
        </p:nvCxnSpPr>
        <p:spPr>
          <a:xfrm flipV="1">
            <a:off x="4484256" y="701957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</p:cNvCxnSpPr>
          <p:nvPr/>
        </p:nvCxnSpPr>
        <p:spPr>
          <a:xfrm flipV="1">
            <a:off x="4484255" y="1343882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5" idx="2"/>
          </p:cNvCxnSpPr>
          <p:nvPr/>
        </p:nvCxnSpPr>
        <p:spPr>
          <a:xfrm flipV="1">
            <a:off x="4145975" y="923631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59709" y="1417773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" idx="2"/>
          </p:cNvCxnSpPr>
          <p:nvPr/>
        </p:nvCxnSpPr>
        <p:spPr>
          <a:xfrm flipH="1">
            <a:off x="2077024" y="1145304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59709" y="1143039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7507452" y="2051314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28029" y="2061455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015567" y="2590532"/>
            <a:ext cx="855522" cy="551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64KX32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015567" y="3334047"/>
            <a:ext cx="855522" cy="540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256X60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59" name="Straight Arrow Connector 58"/>
          <p:cNvCxnSpPr>
            <a:stCxn id="51" idx="0"/>
            <a:endCxn id="50" idx="2"/>
          </p:cNvCxnSpPr>
          <p:nvPr/>
        </p:nvCxnSpPr>
        <p:spPr>
          <a:xfrm flipV="1">
            <a:off x="9443328" y="3142389"/>
            <a:ext cx="0" cy="19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07473" y="1911913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2577" y="1911910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11579" y="1911910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4621" y="232974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16956" y="1692658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40" name="Straight Arrow Connector 39"/>
          <p:cNvCxnSpPr>
            <a:endCxn id="32" idx="1"/>
          </p:cNvCxnSpPr>
          <p:nvPr/>
        </p:nvCxnSpPr>
        <p:spPr>
          <a:xfrm>
            <a:off x="362528" y="2133582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3"/>
          </p:cNvCxnSpPr>
          <p:nvPr/>
        </p:nvCxnSpPr>
        <p:spPr>
          <a:xfrm flipV="1">
            <a:off x="1480128" y="2133585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3"/>
            <a:endCxn id="35" idx="1"/>
          </p:cNvCxnSpPr>
          <p:nvPr/>
        </p:nvCxnSpPr>
        <p:spPr>
          <a:xfrm>
            <a:off x="2431472" y="2133583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7874" y="1900222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>
            <a:off x="3672609" y="255141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1"/>
          </p:cNvCxnSpPr>
          <p:nvPr/>
        </p:nvCxnSpPr>
        <p:spPr>
          <a:xfrm flipV="1">
            <a:off x="3667136" y="1914331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5" idx="3"/>
          </p:cNvCxnSpPr>
          <p:nvPr/>
        </p:nvCxnSpPr>
        <p:spPr>
          <a:xfrm flipV="1">
            <a:off x="3532909" y="2133582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703619" y="1911907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</p:cNvCxnSpPr>
          <p:nvPr/>
        </p:nvCxnSpPr>
        <p:spPr>
          <a:xfrm flipV="1">
            <a:off x="4491182" y="255141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</p:cNvCxnSpPr>
          <p:nvPr/>
        </p:nvCxnSpPr>
        <p:spPr>
          <a:xfrm flipV="1">
            <a:off x="4493517" y="1914330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077024" y="1636662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077024" y="1636662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9709" y="162322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3" idx="3"/>
          </p:cNvCxnSpPr>
          <p:nvPr/>
        </p:nvCxnSpPr>
        <p:spPr>
          <a:xfrm flipV="1">
            <a:off x="4721093" y="2143665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447968" y="134622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591" y="691323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899" y="1897624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573484" y="271072"/>
            <a:ext cx="707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</a:t>
            </a:r>
            <a:endParaRPr lang="en-US" sz="1100" u="sng" dirty="0"/>
          </a:p>
        </p:txBody>
      </p:sp>
      <p:sp>
        <p:nvSpPr>
          <p:cNvPr id="115" name="TextBox 114"/>
          <p:cNvSpPr txBox="1"/>
          <p:nvPr/>
        </p:nvSpPr>
        <p:spPr>
          <a:xfrm>
            <a:off x="2660650" y="1251694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121" name="Straight Connector 120"/>
          <p:cNvCxnSpPr>
            <a:stCxn id="38" idx="2"/>
            <a:endCxn id="36" idx="0"/>
          </p:cNvCxnSpPr>
          <p:nvPr/>
        </p:nvCxnSpPr>
        <p:spPr>
          <a:xfrm flipH="1">
            <a:off x="4152902" y="2136003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8468612" y="2432388"/>
            <a:ext cx="272473" cy="169616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3" idx="6"/>
            <a:endCxn id="47" idx="1"/>
          </p:cNvCxnSpPr>
          <p:nvPr/>
        </p:nvCxnSpPr>
        <p:spPr>
          <a:xfrm>
            <a:off x="5241685" y="1638311"/>
            <a:ext cx="1386344" cy="64481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933838" y="369455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921195" y="314945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139" name="Rectangle 138"/>
          <p:cNvSpPr/>
          <p:nvPr/>
        </p:nvSpPr>
        <p:spPr>
          <a:xfrm>
            <a:off x="1609723" y="271072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372216" y="1383146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111922" y="1212271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155" name="Straight Arrow Connector 154"/>
          <p:cNvCxnSpPr>
            <a:stCxn id="43" idx="3"/>
            <a:endCxn id="130" idx="1"/>
          </p:cNvCxnSpPr>
          <p:nvPr/>
        </p:nvCxnSpPr>
        <p:spPr>
          <a:xfrm>
            <a:off x="8177088" y="2272987"/>
            <a:ext cx="331427" cy="4077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47" idx="3"/>
            <a:endCxn id="43" idx="1"/>
          </p:cNvCxnSpPr>
          <p:nvPr/>
        </p:nvCxnSpPr>
        <p:spPr>
          <a:xfrm flipV="1">
            <a:off x="7297665" y="2272987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0087848" y="2590532"/>
            <a:ext cx="526473" cy="1312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port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1" name="Right Arrow 160"/>
          <p:cNvSpPr/>
          <p:nvPr/>
        </p:nvSpPr>
        <p:spPr>
          <a:xfrm>
            <a:off x="8741085" y="3172003"/>
            <a:ext cx="274482" cy="958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9866048" y="2866460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9887105" y="3604216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614321" y="3062834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 flipV="1">
            <a:off x="10614321" y="2669714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626215" y="261986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Data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10595954" y="3720332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 flipV="1">
            <a:off x="10595954" y="3327212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0676564" y="329745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Token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sp>
        <p:nvSpPr>
          <p:cNvPr id="187" name="Rectangle 186"/>
          <p:cNvSpPr/>
          <p:nvPr/>
        </p:nvSpPr>
        <p:spPr>
          <a:xfrm>
            <a:off x="7508697" y="271038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629274" y="272052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89" name="Straight Arrow Connector 188"/>
          <p:cNvCxnSpPr>
            <a:stCxn id="188" idx="3"/>
            <a:endCxn id="187" idx="1"/>
          </p:cNvCxnSpPr>
          <p:nvPr/>
        </p:nvCxnSpPr>
        <p:spPr>
          <a:xfrm flipV="1">
            <a:off x="7298910" y="293206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507452" y="342120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628029" y="343134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2" name="Straight Arrow Connector 191"/>
          <p:cNvCxnSpPr>
            <a:stCxn id="191" idx="3"/>
            <a:endCxn id="190" idx="1"/>
          </p:cNvCxnSpPr>
          <p:nvPr/>
        </p:nvCxnSpPr>
        <p:spPr>
          <a:xfrm flipV="1">
            <a:off x="7297665" y="364288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7507452" y="4118412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6628029" y="4128553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5" name="Straight Arrow Connector 194"/>
          <p:cNvCxnSpPr>
            <a:stCxn id="194" idx="3"/>
            <a:endCxn id="193" idx="1"/>
          </p:cNvCxnSpPr>
          <p:nvPr/>
        </p:nvCxnSpPr>
        <p:spPr>
          <a:xfrm flipV="1">
            <a:off x="7297665" y="4340085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3" idx="3"/>
            <a:endCxn id="130" idx="3"/>
          </p:cNvCxnSpPr>
          <p:nvPr/>
        </p:nvCxnSpPr>
        <p:spPr>
          <a:xfrm flipV="1">
            <a:off x="8177088" y="3880155"/>
            <a:ext cx="331427" cy="459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87" idx="3"/>
          </p:cNvCxnSpPr>
          <p:nvPr/>
        </p:nvCxnSpPr>
        <p:spPr>
          <a:xfrm>
            <a:off x="8178333" y="2932060"/>
            <a:ext cx="290279" cy="130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0" idx="3"/>
          </p:cNvCxnSpPr>
          <p:nvPr/>
        </p:nvCxnSpPr>
        <p:spPr>
          <a:xfrm flipV="1">
            <a:off x="8177088" y="3528291"/>
            <a:ext cx="291524" cy="1145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0478206" y="2096648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205" name="Rectangle 204"/>
          <p:cNvSpPr/>
          <p:nvPr/>
        </p:nvSpPr>
        <p:spPr>
          <a:xfrm>
            <a:off x="9379030" y="5632220"/>
            <a:ext cx="1214234" cy="612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/download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7" name="Straight Arrow Connector 206"/>
          <p:cNvCxnSpPr>
            <a:endCxn id="205" idx="3"/>
          </p:cNvCxnSpPr>
          <p:nvPr/>
        </p:nvCxnSpPr>
        <p:spPr>
          <a:xfrm flipH="1">
            <a:off x="10593264" y="5938231"/>
            <a:ext cx="379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9866048" y="4798967"/>
            <a:ext cx="0" cy="84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>
            <a:off x="8823550" y="5734703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8823550" y="585510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8823550" y="600321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8823550" y="6142087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10082807" y="5259319"/>
            <a:ext cx="0" cy="36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10082807" y="522395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48 V </a:t>
            </a:r>
          </a:p>
          <a:p>
            <a:pPr algn="ctr"/>
            <a:r>
              <a:rPr lang="en-US" sz="1100" b="1" dirty="0" smtClean="0"/>
              <a:t>on/off</a:t>
            </a:r>
            <a:endParaRPr lang="en-US" sz="11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8857269" y="4971781"/>
            <a:ext cx="7585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FPGA</a:t>
            </a:r>
          </a:p>
          <a:p>
            <a:pPr algn="ctr"/>
            <a:r>
              <a:rPr lang="en-US" sz="1050" b="1" dirty="0" smtClean="0"/>
              <a:t>Download</a:t>
            </a:r>
          </a:p>
          <a:p>
            <a:pPr algn="ctr"/>
            <a:r>
              <a:rPr lang="en-US" sz="1050" b="1" dirty="0" smtClean="0"/>
              <a:t>control/</a:t>
            </a:r>
          </a:p>
          <a:p>
            <a:pPr algn="ctr"/>
            <a:r>
              <a:rPr lang="en-US" sz="1050" b="1" dirty="0" err="1" smtClean="0"/>
              <a:t>readback</a:t>
            </a:r>
            <a:endParaRPr lang="en-US" sz="1050" b="1" dirty="0"/>
          </a:p>
        </p:txBody>
      </p:sp>
      <p:sp>
        <p:nvSpPr>
          <p:cNvPr id="225" name="Rectangle 224"/>
          <p:cNvSpPr/>
          <p:nvPr/>
        </p:nvSpPr>
        <p:spPr>
          <a:xfrm>
            <a:off x="6502400" y="1805692"/>
            <a:ext cx="4162836" cy="285867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924500" y="4369926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1739604" y="4369923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2628606" y="4369923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824722" y="414825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3824721" y="479017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231" name="Straight Arrow Connector 230"/>
          <p:cNvCxnSpPr>
            <a:endCxn id="226" idx="1"/>
          </p:cNvCxnSpPr>
          <p:nvPr/>
        </p:nvCxnSpPr>
        <p:spPr>
          <a:xfrm>
            <a:off x="379555" y="4591595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26" idx="3"/>
          </p:cNvCxnSpPr>
          <p:nvPr/>
        </p:nvCxnSpPr>
        <p:spPr>
          <a:xfrm flipV="1">
            <a:off x="1497155" y="4591598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27" idx="3"/>
            <a:endCxn id="228" idx="1"/>
          </p:cNvCxnSpPr>
          <p:nvPr/>
        </p:nvCxnSpPr>
        <p:spPr>
          <a:xfrm>
            <a:off x="2448499" y="4591596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3686173" y="4369922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229" idx="1"/>
          </p:cNvCxnSpPr>
          <p:nvPr/>
        </p:nvCxnSpPr>
        <p:spPr>
          <a:xfrm>
            <a:off x="3682710" y="436992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230" idx="1"/>
          </p:cNvCxnSpPr>
          <p:nvPr/>
        </p:nvCxnSpPr>
        <p:spPr>
          <a:xfrm>
            <a:off x="3682710" y="5011846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28" idx="3"/>
          </p:cNvCxnSpPr>
          <p:nvPr/>
        </p:nvCxnSpPr>
        <p:spPr>
          <a:xfrm flipV="1">
            <a:off x="3549936" y="4591595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4986239" y="4591595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9" name="Straight Arrow Connector 238"/>
          <p:cNvCxnSpPr>
            <a:endCxn id="238" idx="1"/>
          </p:cNvCxnSpPr>
          <p:nvPr/>
        </p:nvCxnSpPr>
        <p:spPr>
          <a:xfrm>
            <a:off x="4734498" y="4790174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4720646" y="4369921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229" idx="3"/>
          </p:cNvCxnSpPr>
          <p:nvPr/>
        </p:nvCxnSpPr>
        <p:spPr>
          <a:xfrm flipV="1">
            <a:off x="4501283" y="436992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30" idx="3"/>
          </p:cNvCxnSpPr>
          <p:nvPr/>
        </p:nvCxnSpPr>
        <p:spPr>
          <a:xfrm flipV="1">
            <a:off x="4501282" y="5011846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30" idx="0"/>
            <a:endCxn id="229" idx="2"/>
          </p:cNvCxnSpPr>
          <p:nvPr/>
        </p:nvCxnSpPr>
        <p:spPr>
          <a:xfrm flipV="1">
            <a:off x="4163002" y="4591595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2076736" y="5085737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27" idx="2"/>
          </p:cNvCxnSpPr>
          <p:nvPr/>
        </p:nvCxnSpPr>
        <p:spPr>
          <a:xfrm flipH="1">
            <a:off x="2094051" y="4813268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2076736" y="481100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247" name="Rectangle 246"/>
          <p:cNvSpPr/>
          <p:nvPr/>
        </p:nvSpPr>
        <p:spPr>
          <a:xfrm>
            <a:off x="924500" y="5579877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1739604" y="5579874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2628606" y="5579874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3831648" y="599770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833983" y="5360622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252" name="Straight Arrow Connector 251"/>
          <p:cNvCxnSpPr>
            <a:endCxn id="247" idx="1"/>
          </p:cNvCxnSpPr>
          <p:nvPr/>
        </p:nvCxnSpPr>
        <p:spPr>
          <a:xfrm>
            <a:off x="379555" y="5801546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3"/>
          </p:cNvCxnSpPr>
          <p:nvPr/>
        </p:nvCxnSpPr>
        <p:spPr>
          <a:xfrm flipV="1">
            <a:off x="1497155" y="5801549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48" idx="3"/>
            <a:endCxn id="249" idx="1"/>
          </p:cNvCxnSpPr>
          <p:nvPr/>
        </p:nvCxnSpPr>
        <p:spPr>
          <a:xfrm>
            <a:off x="2448499" y="5801547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3674901" y="5568186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endCxn id="250" idx="1"/>
          </p:cNvCxnSpPr>
          <p:nvPr/>
        </p:nvCxnSpPr>
        <p:spPr>
          <a:xfrm>
            <a:off x="3689636" y="6219376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endCxn id="251" idx="1"/>
          </p:cNvCxnSpPr>
          <p:nvPr/>
        </p:nvCxnSpPr>
        <p:spPr>
          <a:xfrm flipV="1">
            <a:off x="3684163" y="5582295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49" idx="3"/>
          </p:cNvCxnSpPr>
          <p:nvPr/>
        </p:nvCxnSpPr>
        <p:spPr>
          <a:xfrm flipV="1">
            <a:off x="3549936" y="5801546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 flipV="1">
            <a:off x="4720646" y="5579871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50" idx="3"/>
          </p:cNvCxnSpPr>
          <p:nvPr/>
        </p:nvCxnSpPr>
        <p:spPr>
          <a:xfrm flipV="1">
            <a:off x="4508209" y="6219375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1" idx="3"/>
          </p:cNvCxnSpPr>
          <p:nvPr/>
        </p:nvCxnSpPr>
        <p:spPr>
          <a:xfrm flipV="1">
            <a:off x="4510544" y="5582294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V="1">
            <a:off x="2094051" y="5304626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2094051" y="5304626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2076736" y="5291187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265" name="Straight Arrow Connector 264"/>
          <p:cNvCxnSpPr>
            <a:endCxn id="238" idx="3"/>
          </p:cNvCxnSpPr>
          <p:nvPr/>
        </p:nvCxnSpPr>
        <p:spPr>
          <a:xfrm flipV="1">
            <a:off x="4738120" y="5811629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1464995" y="501418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93618" y="4359287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926" y="5565588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590511" y="3939036"/>
            <a:ext cx="707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</a:t>
            </a:r>
            <a:endParaRPr lang="en-US" sz="1100" u="sng" dirty="0"/>
          </a:p>
        </p:txBody>
      </p:sp>
      <p:sp>
        <p:nvSpPr>
          <p:cNvPr id="270" name="TextBox 269"/>
          <p:cNvSpPr txBox="1"/>
          <p:nvPr/>
        </p:nvSpPr>
        <p:spPr>
          <a:xfrm>
            <a:off x="2677677" y="4919658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271" name="Straight Connector 270"/>
          <p:cNvCxnSpPr>
            <a:stCxn id="251" idx="2"/>
            <a:endCxn id="250" idx="0"/>
          </p:cNvCxnSpPr>
          <p:nvPr/>
        </p:nvCxnSpPr>
        <p:spPr>
          <a:xfrm flipH="1">
            <a:off x="4169929" y="5803967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1950865" y="4037419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1938222" y="3982909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74" name="Rectangle 273"/>
          <p:cNvSpPr/>
          <p:nvPr/>
        </p:nvSpPr>
        <p:spPr>
          <a:xfrm>
            <a:off x="1626750" y="3939036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128949" y="4880235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277" name="Elbow Connector 276"/>
          <p:cNvCxnSpPr>
            <a:stCxn id="238" idx="6"/>
            <a:endCxn id="194" idx="1"/>
          </p:cNvCxnSpPr>
          <p:nvPr/>
        </p:nvCxnSpPr>
        <p:spPr>
          <a:xfrm flipV="1">
            <a:off x="5258712" y="4350226"/>
            <a:ext cx="1369317" cy="956049"/>
          </a:xfrm>
          <a:prstGeom prst="bentConnector3">
            <a:avLst>
              <a:gd name="adj1" fmla="val 5472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88" idx="1"/>
          </p:cNvCxnSpPr>
          <p:nvPr/>
        </p:nvCxnSpPr>
        <p:spPr>
          <a:xfrm>
            <a:off x="5957455" y="294220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5956210" y="365302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5416367" y="5027810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1924655" y="234219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5" name="TextBox 284"/>
          <p:cNvSpPr txBox="1"/>
          <p:nvPr/>
        </p:nvSpPr>
        <p:spPr>
          <a:xfrm>
            <a:off x="1928115" y="4369451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6" name="TextBox 285"/>
          <p:cNvSpPr txBox="1"/>
          <p:nvPr/>
        </p:nvSpPr>
        <p:spPr>
          <a:xfrm>
            <a:off x="1901388" y="602295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cxnSp>
        <p:nvCxnSpPr>
          <p:cNvPr id="288" name="Straight Arrow Connector 287"/>
          <p:cNvCxnSpPr/>
          <p:nvPr/>
        </p:nvCxnSpPr>
        <p:spPr>
          <a:xfrm flipV="1">
            <a:off x="1923043" y="2361441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1928115" y="6034907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/>
          <p:cNvSpPr/>
          <p:nvPr/>
        </p:nvSpPr>
        <p:spPr>
          <a:xfrm>
            <a:off x="7222836" y="214490"/>
            <a:ext cx="3890061" cy="5313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MODULE II</a:t>
            </a:r>
          </a:p>
          <a:p>
            <a:pPr algn="ctr"/>
            <a:r>
              <a:rPr lang="en-US" dirty="0" smtClean="0"/>
              <a:t>(DCM II)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6376933" y="947924"/>
            <a:ext cx="5165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to the frontend electronics </a:t>
            </a:r>
            <a:endParaRPr 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Compress/Merge/5 events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bufferError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checking data packet</a:t>
            </a: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VTX (strip and Pixel), FVTX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594700" y="3034833"/>
            <a:ext cx="406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8 1.6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Gbits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/sec optical ports per modules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ports can be enable or disable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80 MHz 16bits words in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80 MHz 32 bits word out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5634182" y="609600"/>
            <a:ext cx="100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Stratix</a:t>
            </a:r>
            <a:r>
              <a:rPr lang="en-US" dirty="0" smtClean="0"/>
              <a:t> III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5258713" y="1960720"/>
            <a:ext cx="1369317" cy="471669"/>
          </a:xfrm>
          <a:prstGeom prst="bentConnector3">
            <a:avLst>
              <a:gd name="adj1" fmla="val 62141"/>
            </a:avLst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258713" y="4198352"/>
            <a:ext cx="1369317" cy="751150"/>
          </a:xfrm>
          <a:prstGeom prst="bentConnector3">
            <a:avLst>
              <a:gd name="adj1" fmla="val 5742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38547" y="241185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5900151" y="393903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8537" y="3060978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5950473" y="3528290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27687" y="2701842"/>
            <a:ext cx="59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(LVDS)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35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881075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33835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33835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28861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28861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79669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88543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488543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89631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61841" y="113170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7588" y="1366882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617755" y="2438739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Token/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r>
              <a:rPr lang="en-US" sz="1200" b="1" dirty="0" smtClean="0">
                <a:solidFill>
                  <a:schemeClr val="tx1"/>
                </a:solidFill>
              </a:rPr>
              <a:t>/align/busy/hold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36127" y="3006775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22172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36127" y="496835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776888" y="4956806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36128" y="5699175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9036799" y="5359740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0086436" y="5337805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2" idx="2"/>
          </p:cNvCxnSpPr>
          <p:nvPr/>
        </p:nvCxnSpPr>
        <p:spPr>
          <a:xfrm flipV="1">
            <a:off x="7280541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9602960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522172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602960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9121140" y="5253466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2" idx="2"/>
            <a:endCxn id="83" idx="0"/>
          </p:cNvCxnSpPr>
          <p:nvPr/>
        </p:nvCxnSpPr>
        <p:spPr>
          <a:xfrm rot="5400000">
            <a:off x="9627488" y="5240225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4109" y="1939806"/>
            <a:ext cx="11323782" cy="55418"/>
          </a:xfrm>
          <a:prstGeom prst="straightConnector1">
            <a:avLst/>
          </a:prstGeom>
          <a:ln w="381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11587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764347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764347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59373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59373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10181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619055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619055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920143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>
          <a:xfrm flipV="1">
            <a:off x="5411053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60012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860012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5038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655038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015808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475978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017273" y="1942114"/>
            <a:ext cx="0" cy="489527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820970" y="1914236"/>
            <a:ext cx="0" cy="517405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1090660" y="313599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Timing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</a:rPr>
              <a:t>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125152" y="1969976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820970" y="198119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090660" y="402488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L1 System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45" idx="3"/>
            <a:endCxn id="101" idx="0"/>
          </p:cNvCxnSpPr>
          <p:nvPr/>
        </p:nvCxnSpPr>
        <p:spPr>
          <a:xfrm>
            <a:off x="10170211" y="2623466"/>
            <a:ext cx="1315892" cy="5125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1" idx="2"/>
            <a:endCxn id="104" idx="0"/>
          </p:cNvCxnSpPr>
          <p:nvPr/>
        </p:nvCxnSpPr>
        <p:spPr>
          <a:xfrm>
            <a:off x="11486103" y="3686705"/>
            <a:ext cx="0" cy="338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472246" y="2643926"/>
            <a:ext cx="53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busy</a:t>
            </a:r>
            <a:endParaRPr lang="en-US" sz="1400" b="1" dirty="0"/>
          </a:p>
        </p:txBody>
      </p:sp>
      <p:cxnSp>
        <p:nvCxnSpPr>
          <p:cNvPr id="111" name="Straight Arrow Connector 110"/>
          <p:cNvCxnSpPr>
            <a:stCxn id="45" idx="2"/>
            <a:endCxn id="54" idx="0"/>
          </p:cNvCxnSpPr>
          <p:nvPr/>
        </p:nvCxnSpPr>
        <p:spPr>
          <a:xfrm flipH="1">
            <a:off x="9386679" y="2808193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9078725" y="339304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9999174" y="338675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5" idx="2"/>
            <a:endCxn id="106" idx="0"/>
          </p:cNvCxnSpPr>
          <p:nvPr/>
        </p:nvCxnSpPr>
        <p:spPr>
          <a:xfrm>
            <a:off x="9005649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0086437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386619" y="2277753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106" idx="2"/>
            <a:endCxn id="81" idx="0"/>
          </p:cNvCxnSpPr>
          <p:nvPr/>
        </p:nvCxnSpPr>
        <p:spPr>
          <a:xfrm>
            <a:off x="9005649" y="4708574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8390161" y="4274294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0094295" y="4720119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891635" y="2443696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Mux/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10008" y="301173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10006" y="3605169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10007" y="4973309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050768" y="4961763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10008" y="5704132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310679" y="5364697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360316" y="5342762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796052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876840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6" name="Elbow Connector 135"/>
          <p:cNvCxnSpPr/>
          <p:nvPr/>
        </p:nvCxnSpPr>
        <p:spPr>
          <a:xfrm rot="16200000" flipH="1">
            <a:off x="1395020" y="5258423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29" idx="2"/>
            <a:endCxn id="130" idx="0"/>
          </p:cNvCxnSpPr>
          <p:nvPr/>
        </p:nvCxnSpPr>
        <p:spPr>
          <a:xfrm rot="5400000">
            <a:off x="1901368" y="5245182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1310679" y="3376229"/>
            <a:ext cx="3652" cy="20910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660499" y="2282710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stCxn id="134" idx="2"/>
            <a:endCxn id="128" idx="0"/>
          </p:cNvCxnSpPr>
          <p:nvPr/>
        </p:nvCxnSpPr>
        <p:spPr>
          <a:xfrm>
            <a:off x="1279529" y="4713531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64041" y="4279251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2368175" y="4725076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050768" y="2808193"/>
            <a:ext cx="0" cy="792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27" idx="2"/>
            <a:endCxn id="134" idx="0"/>
          </p:cNvCxnSpPr>
          <p:nvPr/>
        </p:nvCxnSpPr>
        <p:spPr>
          <a:xfrm rot="5400000">
            <a:off x="1285317" y="3968836"/>
            <a:ext cx="369454" cy="381029"/>
          </a:xfrm>
          <a:prstGeom prst="bentConnector3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1638247" y="2008161"/>
            <a:ext cx="0" cy="4223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614289" y="2935194"/>
            <a:ext cx="101758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controller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10332" y="5342762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032374" y="5292125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405074" y="2833205"/>
            <a:ext cx="1312347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Partitioner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III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38160" y="284125"/>
            <a:ext cx="2176129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 II DATA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DIAGRAM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0" name="Straight Arrow Connector 169"/>
          <p:cNvCxnSpPr>
            <a:stCxn id="126" idx="0"/>
          </p:cNvCxnSpPr>
          <p:nvPr/>
        </p:nvCxnSpPr>
        <p:spPr>
          <a:xfrm flipH="1" flipV="1">
            <a:off x="1279529" y="2808193"/>
            <a:ext cx="5755" cy="203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749964" y="2288975"/>
            <a:ext cx="3530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module output data with  2 3.125 </a:t>
            </a:r>
            <a:r>
              <a:rPr lang="en-US" dirty="0" err="1" smtClean="0"/>
              <a:t>Gbits</a:t>
            </a:r>
            <a:r>
              <a:rPr lang="en-US" dirty="0" smtClean="0"/>
              <a:t> optical link to JSEB module. The hold is return via optical lin. </a:t>
            </a:r>
          </a:p>
          <a:p>
            <a:endParaRPr lang="en-US" dirty="0"/>
          </a:p>
          <a:p>
            <a:r>
              <a:rPr lang="en-US" dirty="0" smtClean="0"/>
              <a:t>Controller enable us </a:t>
            </a:r>
          </a:p>
          <a:p>
            <a:pPr marL="342900" indent="-342900">
              <a:buAutoNum type="alphaLcParenR"/>
            </a:pPr>
            <a:r>
              <a:rPr lang="en-US" dirty="0" smtClean="0"/>
              <a:t>Download FPGA code and setup system parameters.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Readback</a:t>
            </a:r>
            <a:r>
              <a:rPr lang="en-US" dirty="0" smtClean="0"/>
              <a:t> system status and provide a data </a:t>
            </a:r>
            <a:r>
              <a:rPr lang="en-US" dirty="0" err="1" smtClean="0"/>
              <a:t>readback</a:t>
            </a:r>
            <a:r>
              <a:rPr lang="en-US" dirty="0" smtClean="0"/>
              <a:t> path during detector commissioning.</a:t>
            </a:r>
          </a:p>
          <a:p>
            <a:pPr marL="342900" indent="-342900">
              <a:buAutoNum type="alphaLcParenR"/>
            </a:pPr>
            <a:endParaRPr lang="en-US" dirty="0" smtClean="0"/>
          </a:p>
        </p:txBody>
      </p:sp>
      <p:sp>
        <p:nvSpPr>
          <p:cNvPr id="172" name="TextBox 171"/>
          <p:cNvSpPr txBox="1"/>
          <p:nvPr/>
        </p:nvSpPr>
        <p:spPr>
          <a:xfrm>
            <a:off x="712269" y="1464584"/>
            <a:ext cx="1277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40 MHz 8 bits data</a:t>
            </a:r>
          </a:p>
          <a:p>
            <a:pPr algn="ctr"/>
            <a:r>
              <a:rPr lang="en-US" sz="1100" b="1" dirty="0" smtClean="0"/>
              <a:t> + 2 bits control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8527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2680852"/>
            <a:ext cx="5227783" cy="392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233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9781" y="3472873"/>
            <a:ext cx="150874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DCM modules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8434" y="5678359"/>
            <a:ext cx="117237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DCM crate</a:t>
            </a:r>
          </a:p>
          <a:p>
            <a:pPr algn="ctr"/>
            <a:r>
              <a:rPr lang="en-US" dirty="0" smtClean="0"/>
              <a:t>In </a:t>
            </a:r>
          </a:p>
          <a:p>
            <a:pPr algn="ctr"/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9590" y="491318"/>
            <a:ext cx="4202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DCM II system first production is done for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</a:t>
            </a:r>
            <a:r>
              <a:rPr lang="en-US" b="1" dirty="0" err="1" smtClean="0">
                <a:solidFill>
                  <a:srgbClr val="002060"/>
                </a:solidFill>
              </a:rPr>
              <a:t>vextex</a:t>
            </a:r>
            <a:r>
              <a:rPr lang="en-US" b="1" dirty="0" smtClean="0">
                <a:solidFill>
                  <a:srgbClr val="002060"/>
                </a:solidFill>
              </a:rPr>
              <a:t> strip and pixel detector &amp;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forward vertex in 2010</a:t>
            </a:r>
          </a:p>
        </p:txBody>
      </p:sp>
      <p:pic>
        <p:nvPicPr>
          <p:cNvPr id="7" name="Picture 66" descr="P1010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8" y="4156361"/>
            <a:ext cx="3375890" cy="25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44800" y="4333493"/>
            <a:ext cx="14782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1" dirty="0" smtClean="0"/>
              <a:t>JSEB II Module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71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0200" cy="5334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Cryostat: </a:t>
            </a:r>
            <a:r>
              <a:rPr lang="en-US" sz="2000" b="1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Keeps Ar liquid &lt; 87.3</a:t>
            </a:r>
            <a:r>
              <a:rPr lang="en-US" sz="2000" b="1" baseline="3000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o</a:t>
            </a:r>
            <a:r>
              <a:rPr lang="en-US" sz="2000" b="1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 </a:t>
            </a:r>
          </a:p>
        </p:txBody>
      </p:sp>
      <p:pic>
        <p:nvPicPr>
          <p:cNvPr id="174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6" y="714097"/>
            <a:ext cx="41910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914400"/>
            <a:ext cx="863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43401" y="2133600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Drift</a:t>
            </a:r>
          </a:p>
        </p:txBody>
      </p: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rot="10800000" flipV="1">
            <a:off x="4572000" y="1905000"/>
            <a:ext cx="457200" cy="2286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5" name="TextBox 12"/>
          <p:cNvSpPr txBox="1">
            <a:spLocks noChangeArrowheads="1"/>
          </p:cNvSpPr>
          <p:nvPr/>
        </p:nvSpPr>
        <p:spPr bwMode="auto">
          <a:xfrm>
            <a:off x="5774820" y="663049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Welded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3733801" y="53340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Cryostat </a:t>
            </a:r>
          </a:p>
        </p:txBody>
      </p:sp>
      <p:pic>
        <p:nvPicPr>
          <p:cNvPr id="1741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151036"/>
            <a:ext cx="3457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6373089" y="1888216"/>
            <a:ext cx="5358245" cy="1789545"/>
            <a:chOff x="0" y="0"/>
            <a:chExt cx="4392" cy="1304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2"/>
              <a:ext cx="4323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92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326934" y="247649"/>
            <a:ext cx="38125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MicroBoone</a:t>
            </a:r>
            <a:r>
              <a:rPr lang="en-US" sz="2800" b="1" dirty="0" smtClean="0"/>
              <a:t> Experiment</a:t>
            </a:r>
          </a:p>
          <a:p>
            <a:pPr algn="ctr"/>
            <a:r>
              <a:rPr lang="en-US" sz="2000" b="1" dirty="0" smtClean="0"/>
              <a:t>Liquid Argon TPC detector</a:t>
            </a:r>
          </a:p>
          <a:p>
            <a:pPr algn="ctr"/>
            <a:r>
              <a:rPr lang="en-US" sz="2000" b="1" dirty="0" smtClean="0"/>
              <a:t>For Neutrino Physics </a:t>
            </a:r>
            <a:endParaRPr lang="en-US" sz="2000" b="1" dirty="0"/>
          </a:p>
        </p:txBody>
      </p:sp>
      <p:pic>
        <p:nvPicPr>
          <p:cNvPr id="17415" name="Picture 13" descr="ENCLOSURE_LL_NO_WALLS_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85861"/>
            <a:ext cx="3581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8077200" y="1431925"/>
            <a:ext cx="22860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5410200" y="3946525"/>
            <a:ext cx="26670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84996" name="Picture 7" descr="MicroBooNEReadoutScheme.03112011.pd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691" y="1551998"/>
            <a:ext cx="8991600" cy="5673725"/>
          </a:xfrm>
          <a:noFill/>
        </p:spPr>
      </p:pic>
      <p:sp>
        <p:nvSpPr>
          <p:cNvPr id="9" name="Date Placeholder 3"/>
          <p:cNvSpPr txBox="1">
            <a:spLocks noGrp="1"/>
          </p:cNvSpPr>
          <p:nvPr/>
        </p:nvSpPr>
        <p:spPr>
          <a:xfrm>
            <a:off x="1981200" y="6553200"/>
            <a:ext cx="1905000" cy="30480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200">
              <a:solidFill>
                <a:srgbClr val="37609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4998" name="Footer Placeholder 4"/>
          <p:cNvSpPr txBox="1">
            <a:spLocks noGrp="1"/>
          </p:cNvSpPr>
          <p:nvPr/>
        </p:nvSpPr>
        <p:spPr bwMode="auto">
          <a:xfrm>
            <a:off x="3962400" y="6492876"/>
            <a:ext cx="525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4999" name="Slide Number Placeholder 5"/>
          <p:cNvSpPr txBox="1">
            <a:spLocks noGrp="1"/>
          </p:cNvSpPr>
          <p:nvPr/>
        </p:nvSpPr>
        <p:spPr bwMode="auto">
          <a:xfrm>
            <a:off x="9603509" y="6492875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5000" name="Rectangle 2"/>
          <p:cNvSpPr>
            <a:spLocks noGrp="1"/>
          </p:cNvSpPr>
          <p:nvPr>
            <p:ph type="title" idx="4294967295"/>
          </p:nvPr>
        </p:nvSpPr>
        <p:spPr>
          <a:xfrm>
            <a:off x="1022927" y="106362"/>
            <a:ext cx="10515600" cy="1325563"/>
          </a:xfrm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Overall Electronics scheme</a:t>
            </a:r>
          </a:p>
        </p:txBody>
      </p:sp>
      <p:sp>
        <p:nvSpPr>
          <p:cNvPr id="85001" name="TextBox 5"/>
          <p:cNvSpPr txBox="1">
            <a:spLocks noChangeArrowheads="1"/>
          </p:cNvSpPr>
          <p:nvPr/>
        </p:nvSpPr>
        <p:spPr bwMode="auto">
          <a:xfrm>
            <a:off x="2800494" y="6356350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Nevis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4418012" y="6172200"/>
            <a:ext cx="838200" cy="381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69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7/12/2011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Director Review</a:t>
            </a:r>
          </a:p>
          <a:p>
            <a:r>
              <a:rPr lang="en-US">
                <a:solidFill>
                  <a:srgbClr val="000000"/>
                </a:solidFill>
              </a:rPr>
              <a:t>Cheng-Yi Chi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512-FEF6-49E2-A157-6B95EB5F0CFA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FEM Concept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229600" cy="4800600"/>
          </a:xfrm>
          <a:solidFill>
            <a:srgbClr val="00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Build a system that can take both trigger data (fine detail) and continuous recording (coarse information).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System is running continuously.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Record both Neutrino events / </a:t>
            </a:r>
            <a:r>
              <a:rPr lang="en-US" sz="2000" dirty="0" err="1"/>
              <a:t>SuperNova</a:t>
            </a:r>
            <a:r>
              <a:rPr lang="en-US" sz="2000" dirty="0"/>
              <a:t> events.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FEM </a:t>
            </a:r>
            <a:r>
              <a:rPr lang="en-US" sz="1800" dirty="0"/>
              <a:t>(frontend module)</a:t>
            </a:r>
            <a:r>
              <a:rPr lang="en-US" sz="2400" dirty="0"/>
              <a:t> organizes ADC data as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Grouping/processing of the frame depends on whether there is trigger or not.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neutrino event will consist of several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no trigger, the frames will be continuously recorded.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Once the data is processed, the events will flow to the computer in separate paths.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neutrino and </a:t>
            </a:r>
            <a:r>
              <a:rPr lang="en-US" sz="2000" dirty="0" err="1"/>
              <a:t>SuperNova</a:t>
            </a:r>
            <a:r>
              <a:rPr lang="en-US" sz="2000" dirty="0"/>
              <a:t> events’ flow as independent as possible </a:t>
            </a:r>
            <a:r>
              <a:rPr lang="en-US" sz="2000" dirty="0">
                <a:sym typeface="Wingdings" panose="05000000000000000000" pitchFamily="2" charset="2"/>
              </a:rPr>
              <a:t> easier to prioritize the event flow. </a:t>
            </a:r>
          </a:p>
        </p:txBody>
      </p:sp>
    </p:spTree>
    <p:extLst>
      <p:ext uri="{BB962C8B-B14F-4D97-AF65-F5344CB8AC3E}">
        <p14:creationId xmlns:p14="http://schemas.microsoft.com/office/powerpoint/2010/main" val="11043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1"/>
          <p:cNvSpPr>
            <a:spLocks noChangeArrowheads="1"/>
          </p:cNvSpPr>
          <p:nvPr/>
        </p:nvSpPr>
        <p:spPr bwMode="auto">
          <a:xfrm>
            <a:off x="6096000" y="4648200"/>
            <a:ext cx="3733800" cy="22098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3" name="Rectangle 81"/>
          <p:cNvSpPr>
            <a:spLocks noChangeArrowheads="1"/>
          </p:cNvSpPr>
          <p:nvPr/>
        </p:nvSpPr>
        <p:spPr bwMode="auto">
          <a:xfrm>
            <a:off x="5943600" y="2895600"/>
            <a:ext cx="3962400" cy="1524000"/>
          </a:xfrm>
          <a:prstGeom prst="rect">
            <a:avLst/>
          </a:prstGeom>
          <a:solidFill>
            <a:srgbClr val="DBDA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048000" y="533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10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048000" y="1524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286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cxnSp>
        <p:nvCxnSpPr>
          <p:cNvPr id="15368" name="AutoShape 9"/>
          <p:cNvCxnSpPr>
            <a:cxnSpLocks noChangeShapeType="1"/>
            <a:stCxn id="15364" idx="1"/>
            <a:endCxn id="15367" idx="0"/>
          </p:cNvCxnSpPr>
          <p:nvPr/>
        </p:nvCxnSpPr>
        <p:spPr bwMode="auto">
          <a:xfrm rot="10800000" flipV="1">
            <a:off x="25908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10"/>
          <p:cNvCxnSpPr>
            <a:cxnSpLocks noChangeShapeType="1"/>
            <a:stCxn id="15364" idx="3"/>
            <a:endCxn id="15365" idx="0"/>
          </p:cNvCxnSpPr>
          <p:nvPr/>
        </p:nvCxnSpPr>
        <p:spPr bwMode="auto">
          <a:xfrm>
            <a:off x="36576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1"/>
          <p:cNvCxnSpPr>
            <a:cxnSpLocks noChangeShapeType="1"/>
            <a:stCxn id="15366" idx="1"/>
            <a:endCxn id="15367" idx="2"/>
          </p:cNvCxnSpPr>
          <p:nvPr/>
        </p:nvCxnSpPr>
        <p:spPr bwMode="auto">
          <a:xfrm rot="10800000">
            <a:off x="2590800" y="1371600"/>
            <a:ext cx="457200" cy="342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2"/>
          <p:cNvCxnSpPr>
            <a:cxnSpLocks noChangeShapeType="1"/>
            <a:stCxn id="15365" idx="2"/>
            <a:endCxn id="15366" idx="3"/>
          </p:cNvCxnSpPr>
          <p:nvPr/>
        </p:nvCxnSpPr>
        <p:spPr bwMode="auto">
          <a:xfrm rot="5400000">
            <a:off x="3714750" y="1314450"/>
            <a:ext cx="34290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Line 13"/>
          <p:cNvSpPr>
            <a:spLocks noChangeShapeType="1"/>
          </p:cNvSpPr>
          <p:nvPr/>
        </p:nvSpPr>
        <p:spPr bwMode="auto">
          <a:xfrm flipV="1">
            <a:off x="33528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971800" y="2209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trigger</a:t>
            </a: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1752600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15240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write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44196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196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read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62484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6248400" y="640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6168719" y="5257800"/>
            <a:ext cx="851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16 MHz </a:t>
            </a:r>
          </a:p>
          <a:p>
            <a:pPr algn="ctr"/>
            <a:r>
              <a:rPr lang="en-US" sz="1400"/>
              <a:t>clock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6248401" y="6400800"/>
            <a:ext cx="700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Frame</a:t>
            </a:r>
          </a:p>
          <a:p>
            <a:r>
              <a:rPr lang="en-US" sz="1400"/>
              <a:t>synch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7010400" y="53340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FPGA</a:t>
            </a:r>
          </a:p>
          <a:p>
            <a:pPr algn="ctr"/>
            <a:r>
              <a:rPr lang="en-US"/>
              <a:t>PLL</a:t>
            </a:r>
          </a:p>
        </p:txBody>
      </p:sp>
      <p:sp>
        <p:nvSpPr>
          <p:cNvPr id="15383" name="Line 28"/>
          <p:cNvSpPr>
            <a:spLocks noChangeShapeType="1"/>
          </p:cNvSpPr>
          <p:nvPr/>
        </p:nvSpPr>
        <p:spPr bwMode="auto">
          <a:xfrm>
            <a:off x="83820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Text Box 29"/>
          <p:cNvSpPr txBox="1">
            <a:spLocks noChangeArrowheads="1"/>
          </p:cNvSpPr>
          <p:nvPr/>
        </p:nvSpPr>
        <p:spPr bwMode="auto">
          <a:xfrm>
            <a:off x="8305801" y="5105400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16MHZ </a:t>
            </a:r>
          </a:p>
          <a:p>
            <a:r>
              <a:rPr lang="en-US" sz="1200" b="1"/>
              <a:t>ADC clock</a:t>
            </a:r>
          </a:p>
        </p:txBody>
      </p:sp>
      <p:sp>
        <p:nvSpPr>
          <p:cNvPr id="15385" name="Line 33"/>
          <p:cNvSpPr>
            <a:spLocks noChangeShapeType="1"/>
          </p:cNvSpPr>
          <p:nvPr/>
        </p:nvSpPr>
        <p:spPr bwMode="auto">
          <a:xfrm>
            <a:off x="8382000" y="640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Text Box 34"/>
          <p:cNvSpPr txBox="1">
            <a:spLocks noChangeArrowheads="1"/>
          </p:cNvSpPr>
          <p:nvPr/>
        </p:nvSpPr>
        <p:spPr bwMode="auto">
          <a:xfrm>
            <a:off x="8305800" y="6400800"/>
            <a:ext cx="129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128 MHz Frame</a:t>
            </a:r>
          </a:p>
          <a:p>
            <a:r>
              <a:rPr lang="en-US" sz="1200" b="1"/>
              <a:t>buffer clock</a:t>
            </a:r>
          </a:p>
        </p:txBody>
      </p:sp>
      <p:sp>
        <p:nvSpPr>
          <p:cNvPr id="15387" name="Rectangle 36"/>
          <p:cNvSpPr>
            <a:spLocks noChangeArrowheads="1"/>
          </p:cNvSpPr>
          <p:nvPr/>
        </p:nvSpPr>
        <p:spPr bwMode="auto">
          <a:xfrm>
            <a:off x="1828800" y="31242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8" name="Rectangle 38"/>
          <p:cNvSpPr>
            <a:spLocks noChangeArrowheads="1"/>
          </p:cNvSpPr>
          <p:nvPr/>
        </p:nvSpPr>
        <p:spPr bwMode="auto">
          <a:xfrm>
            <a:off x="1828800" y="36576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9" name="Rectangle 39"/>
          <p:cNvSpPr>
            <a:spLocks noChangeArrowheads="1"/>
          </p:cNvSpPr>
          <p:nvPr/>
        </p:nvSpPr>
        <p:spPr bwMode="auto">
          <a:xfrm>
            <a:off x="1828800" y="47244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0" name="Rectangle 40"/>
          <p:cNvSpPr>
            <a:spLocks noChangeArrowheads="1"/>
          </p:cNvSpPr>
          <p:nvPr/>
        </p:nvSpPr>
        <p:spPr bwMode="auto">
          <a:xfrm>
            <a:off x="1828800" y="52578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1" name="Rectangle 41"/>
          <p:cNvSpPr>
            <a:spLocks noChangeArrowheads="1"/>
          </p:cNvSpPr>
          <p:nvPr/>
        </p:nvSpPr>
        <p:spPr bwMode="auto">
          <a:xfrm>
            <a:off x="2743200" y="3124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2" name="Rectangle 42"/>
          <p:cNvSpPr>
            <a:spLocks noChangeArrowheads="1"/>
          </p:cNvSpPr>
          <p:nvPr/>
        </p:nvSpPr>
        <p:spPr bwMode="auto">
          <a:xfrm>
            <a:off x="2743200" y="3657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3" name="Rectangle 43"/>
          <p:cNvSpPr>
            <a:spLocks noChangeArrowheads="1"/>
          </p:cNvSpPr>
          <p:nvPr/>
        </p:nvSpPr>
        <p:spPr bwMode="auto">
          <a:xfrm>
            <a:off x="2743200" y="47244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4" name="Rectangle 44"/>
          <p:cNvSpPr>
            <a:spLocks noChangeArrowheads="1"/>
          </p:cNvSpPr>
          <p:nvPr/>
        </p:nvSpPr>
        <p:spPr bwMode="auto">
          <a:xfrm>
            <a:off x="2743200" y="52578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5" name="Line 45"/>
          <p:cNvSpPr>
            <a:spLocks noChangeShapeType="1"/>
          </p:cNvSpPr>
          <p:nvPr/>
        </p:nvSpPr>
        <p:spPr bwMode="auto">
          <a:xfrm>
            <a:off x="2438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46"/>
          <p:cNvSpPr>
            <a:spLocks noChangeShapeType="1"/>
          </p:cNvSpPr>
          <p:nvPr/>
        </p:nvSpPr>
        <p:spPr bwMode="auto">
          <a:xfrm>
            <a:off x="24384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47"/>
          <p:cNvSpPr>
            <a:spLocks noChangeShapeType="1"/>
          </p:cNvSpPr>
          <p:nvPr/>
        </p:nvSpPr>
        <p:spPr bwMode="auto">
          <a:xfrm>
            <a:off x="24384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48"/>
          <p:cNvSpPr>
            <a:spLocks noChangeShapeType="1"/>
          </p:cNvSpPr>
          <p:nvPr/>
        </p:nvSpPr>
        <p:spPr bwMode="auto">
          <a:xfrm>
            <a:off x="2438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Rectangle 49"/>
          <p:cNvSpPr>
            <a:spLocks noChangeArrowheads="1"/>
          </p:cNvSpPr>
          <p:nvPr/>
        </p:nvSpPr>
        <p:spPr bwMode="auto">
          <a:xfrm>
            <a:off x="4343400" y="3048000"/>
            <a:ext cx="990600" cy="25146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128MHz</a:t>
            </a:r>
          </a:p>
          <a:p>
            <a:pPr algn="ctr"/>
            <a:r>
              <a:rPr lang="en-US" sz="1400" b="1"/>
              <a:t>1M X 36</a:t>
            </a:r>
          </a:p>
          <a:p>
            <a:pPr algn="ctr"/>
            <a:r>
              <a:rPr lang="en-US" sz="1400" b="1"/>
              <a:t>SRAM</a:t>
            </a:r>
          </a:p>
        </p:txBody>
      </p:sp>
      <p:sp>
        <p:nvSpPr>
          <p:cNvPr id="15400" name="Rectangle 50"/>
          <p:cNvSpPr>
            <a:spLocks noChangeArrowheads="1"/>
          </p:cNvSpPr>
          <p:nvPr/>
        </p:nvSpPr>
        <p:spPr bwMode="auto">
          <a:xfrm>
            <a:off x="4267200" y="5943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1" name="Line 51"/>
          <p:cNvSpPr>
            <a:spLocks noChangeShapeType="1"/>
          </p:cNvSpPr>
          <p:nvPr/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52"/>
          <p:cNvSpPr>
            <a:spLocks noChangeShapeType="1"/>
          </p:cNvSpPr>
          <p:nvPr/>
        </p:nvSpPr>
        <p:spPr bwMode="auto">
          <a:xfrm>
            <a:off x="38100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53"/>
          <p:cNvSpPr>
            <a:spLocks noChangeShapeType="1"/>
          </p:cNvSpPr>
          <p:nvPr/>
        </p:nvSpPr>
        <p:spPr bwMode="auto">
          <a:xfrm>
            <a:off x="38100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54"/>
          <p:cNvSpPr>
            <a:spLocks noChangeShapeType="1"/>
          </p:cNvSpPr>
          <p:nvPr/>
        </p:nvSpPr>
        <p:spPr bwMode="auto">
          <a:xfrm>
            <a:off x="38100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AutoShape 56"/>
          <p:cNvSpPr>
            <a:spLocks noChangeArrowheads="1"/>
          </p:cNvSpPr>
          <p:nvPr/>
        </p:nvSpPr>
        <p:spPr bwMode="auto">
          <a:xfrm>
            <a:off x="5334000" y="3429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6" name="Text Box 57"/>
          <p:cNvSpPr txBox="1">
            <a:spLocks noChangeArrowheads="1"/>
          </p:cNvSpPr>
          <p:nvPr/>
        </p:nvSpPr>
        <p:spPr bwMode="auto">
          <a:xfrm>
            <a:off x="5293039" y="3810000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Frame</a:t>
            </a:r>
          </a:p>
          <a:p>
            <a:pPr algn="ctr"/>
            <a:r>
              <a:rPr lang="en-US" sz="1400" b="1"/>
              <a:t>Data</a:t>
            </a:r>
          </a:p>
        </p:txBody>
      </p:sp>
      <p:sp>
        <p:nvSpPr>
          <p:cNvPr id="15407" name="Line 58"/>
          <p:cNvSpPr>
            <a:spLocks noChangeShapeType="1"/>
          </p:cNvSpPr>
          <p:nvPr/>
        </p:nvSpPr>
        <p:spPr bwMode="auto">
          <a:xfrm>
            <a:off x="35814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Text Box 59"/>
          <p:cNvSpPr txBox="1">
            <a:spLocks noChangeArrowheads="1"/>
          </p:cNvSpPr>
          <p:nvPr/>
        </p:nvSpPr>
        <p:spPr bwMode="auto">
          <a:xfrm>
            <a:off x="3429000" y="6172201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trigger</a:t>
            </a:r>
          </a:p>
        </p:txBody>
      </p:sp>
      <p:sp>
        <p:nvSpPr>
          <p:cNvPr id="15409" name="Line 60"/>
          <p:cNvSpPr>
            <a:spLocks noChangeShapeType="1"/>
          </p:cNvSpPr>
          <p:nvPr/>
        </p:nvSpPr>
        <p:spPr bwMode="auto">
          <a:xfrm flipV="1">
            <a:off x="4572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Text Box 61"/>
          <p:cNvSpPr txBox="1">
            <a:spLocks noChangeArrowheads="1"/>
          </p:cNvSpPr>
          <p:nvPr/>
        </p:nvSpPr>
        <p:spPr bwMode="auto">
          <a:xfrm>
            <a:off x="4191001" y="5562600"/>
            <a:ext cx="47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r/w</a:t>
            </a:r>
          </a:p>
        </p:txBody>
      </p:sp>
      <p:sp>
        <p:nvSpPr>
          <p:cNvPr id="15411" name="Line 62"/>
          <p:cNvSpPr>
            <a:spLocks noChangeShapeType="1"/>
          </p:cNvSpPr>
          <p:nvPr/>
        </p:nvSpPr>
        <p:spPr bwMode="auto">
          <a:xfrm flipV="1">
            <a:off x="4953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Text Box 63"/>
          <p:cNvSpPr txBox="1">
            <a:spLocks noChangeArrowheads="1"/>
          </p:cNvSpPr>
          <p:nvPr/>
        </p:nvSpPr>
        <p:spPr bwMode="auto">
          <a:xfrm>
            <a:off x="4876800" y="5562600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address</a:t>
            </a:r>
          </a:p>
        </p:txBody>
      </p:sp>
      <p:sp>
        <p:nvSpPr>
          <p:cNvPr id="15413" name="Text Box 64"/>
          <p:cNvSpPr txBox="1">
            <a:spLocks noChangeArrowheads="1"/>
          </p:cNvSpPr>
          <p:nvPr/>
        </p:nvSpPr>
        <p:spPr bwMode="auto">
          <a:xfrm>
            <a:off x="2514600" y="4038600"/>
            <a:ext cx="158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/>
              <a:t> </a:t>
            </a:r>
            <a:r>
              <a:rPr lang="en-US" sz="1400" b="1" i="1"/>
              <a:t>16 MHz ADC</a:t>
            </a:r>
          </a:p>
          <a:p>
            <a:r>
              <a:rPr lang="en-US" sz="1400" b="1" i="1">
                <a:sym typeface="Wingdings" panose="05000000000000000000" pitchFamily="2" charset="2"/>
              </a:rPr>
              <a:t> 2 MHz sample</a:t>
            </a:r>
            <a:endParaRPr lang="en-US" sz="1400" b="1" i="1"/>
          </a:p>
        </p:txBody>
      </p:sp>
      <p:sp>
        <p:nvSpPr>
          <p:cNvPr id="15414" name="Text Box 68"/>
          <p:cNvSpPr txBox="1">
            <a:spLocks noChangeArrowheads="1"/>
          </p:cNvSpPr>
          <p:nvPr/>
        </p:nvSpPr>
        <p:spPr bwMode="auto">
          <a:xfrm>
            <a:off x="6316003" y="4648200"/>
            <a:ext cx="292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The system clock is free running.</a:t>
            </a:r>
          </a:p>
          <a:p>
            <a:pPr algn="ctr"/>
            <a:r>
              <a:rPr lang="en-US" sz="1400"/>
              <a:t>It is not synch with the accelerator.</a:t>
            </a:r>
          </a:p>
        </p:txBody>
      </p:sp>
      <p:sp>
        <p:nvSpPr>
          <p:cNvPr id="15415" name="Text Box 69"/>
          <p:cNvSpPr txBox="1">
            <a:spLocks noChangeArrowheads="1"/>
          </p:cNvSpPr>
          <p:nvPr/>
        </p:nvSpPr>
        <p:spPr bwMode="auto">
          <a:xfrm>
            <a:off x="1736725" y="60326"/>
            <a:ext cx="2260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Data Sample memory</a:t>
            </a:r>
          </a:p>
        </p:txBody>
      </p:sp>
      <p:sp>
        <p:nvSpPr>
          <p:cNvPr id="15416" name="Rectangle 70"/>
          <p:cNvSpPr>
            <a:spLocks noChangeArrowheads="1"/>
          </p:cNvSpPr>
          <p:nvPr/>
        </p:nvSpPr>
        <p:spPr bwMode="auto">
          <a:xfrm>
            <a:off x="6096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7" name="Rectangle 71"/>
          <p:cNvSpPr>
            <a:spLocks noChangeArrowheads="1"/>
          </p:cNvSpPr>
          <p:nvPr/>
        </p:nvSpPr>
        <p:spPr bwMode="auto">
          <a:xfrm>
            <a:off x="6477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8" name="Rectangle 72"/>
          <p:cNvSpPr>
            <a:spLocks noChangeArrowheads="1"/>
          </p:cNvSpPr>
          <p:nvPr/>
        </p:nvSpPr>
        <p:spPr bwMode="auto">
          <a:xfrm>
            <a:off x="6858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9" name="Rectangle 73"/>
          <p:cNvSpPr>
            <a:spLocks noChangeArrowheads="1"/>
          </p:cNvSpPr>
          <p:nvPr/>
        </p:nvSpPr>
        <p:spPr bwMode="auto">
          <a:xfrm>
            <a:off x="7239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0" name="Rectangle 74"/>
          <p:cNvSpPr>
            <a:spLocks noChangeArrowheads="1"/>
          </p:cNvSpPr>
          <p:nvPr/>
        </p:nvSpPr>
        <p:spPr bwMode="auto">
          <a:xfrm>
            <a:off x="7620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1" name="Rectangle 75"/>
          <p:cNvSpPr>
            <a:spLocks noChangeArrowheads="1"/>
          </p:cNvSpPr>
          <p:nvPr/>
        </p:nvSpPr>
        <p:spPr bwMode="auto">
          <a:xfrm>
            <a:off x="8001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2" name="Rectangle 76"/>
          <p:cNvSpPr>
            <a:spLocks noChangeArrowheads="1"/>
          </p:cNvSpPr>
          <p:nvPr/>
        </p:nvSpPr>
        <p:spPr bwMode="auto">
          <a:xfrm>
            <a:off x="8382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3" name="Rectangle 77"/>
          <p:cNvSpPr>
            <a:spLocks noChangeArrowheads="1"/>
          </p:cNvSpPr>
          <p:nvPr/>
        </p:nvSpPr>
        <p:spPr bwMode="auto">
          <a:xfrm>
            <a:off x="8763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4" name="Rectangle 78"/>
          <p:cNvSpPr>
            <a:spLocks noChangeArrowheads="1"/>
          </p:cNvSpPr>
          <p:nvPr/>
        </p:nvSpPr>
        <p:spPr bwMode="auto">
          <a:xfrm>
            <a:off x="9144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5" name="Rectangle 79"/>
          <p:cNvSpPr>
            <a:spLocks noChangeArrowheads="1"/>
          </p:cNvSpPr>
          <p:nvPr/>
        </p:nvSpPr>
        <p:spPr bwMode="auto">
          <a:xfrm>
            <a:off x="9525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6" name="Line 80"/>
          <p:cNvSpPr>
            <a:spLocks noChangeShapeType="1"/>
          </p:cNvSpPr>
          <p:nvPr/>
        </p:nvSpPr>
        <p:spPr bwMode="auto">
          <a:xfrm>
            <a:off x="6096000" y="4267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Text Box 83"/>
          <p:cNvSpPr txBox="1">
            <a:spLocks noChangeArrowheads="1"/>
          </p:cNvSpPr>
          <p:nvPr/>
        </p:nvSpPr>
        <p:spPr bwMode="auto">
          <a:xfrm>
            <a:off x="9220200" y="4191000"/>
            <a:ext cx="53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Time</a:t>
            </a:r>
          </a:p>
        </p:txBody>
      </p:sp>
      <p:sp>
        <p:nvSpPr>
          <p:cNvPr id="15428" name="Line 84"/>
          <p:cNvSpPr>
            <a:spLocks noChangeShapeType="1"/>
          </p:cNvSpPr>
          <p:nvPr/>
        </p:nvSpPr>
        <p:spPr bwMode="auto">
          <a:xfrm>
            <a:off x="6781800" y="3200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Line 85"/>
          <p:cNvSpPr>
            <a:spLocks noChangeShapeType="1"/>
          </p:cNvSpPr>
          <p:nvPr/>
        </p:nvSpPr>
        <p:spPr bwMode="auto">
          <a:xfrm>
            <a:off x="5943600" y="3733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Text Box 87"/>
          <p:cNvSpPr txBox="1">
            <a:spLocks noChangeArrowheads="1"/>
          </p:cNvSpPr>
          <p:nvPr/>
        </p:nvSpPr>
        <p:spPr bwMode="auto">
          <a:xfrm>
            <a:off x="8458200" y="3276600"/>
            <a:ext cx="954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supernova</a:t>
            </a:r>
          </a:p>
        </p:txBody>
      </p:sp>
      <p:sp>
        <p:nvSpPr>
          <p:cNvPr id="15431" name="Text Box 88"/>
          <p:cNvSpPr txBox="1">
            <a:spLocks noChangeArrowheads="1"/>
          </p:cNvSpPr>
          <p:nvPr/>
        </p:nvSpPr>
        <p:spPr bwMode="auto">
          <a:xfrm>
            <a:off x="7086601" y="2819400"/>
            <a:ext cx="811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Neutrino</a:t>
            </a:r>
          </a:p>
        </p:txBody>
      </p:sp>
      <p:sp>
        <p:nvSpPr>
          <p:cNvPr id="15432" name="AutoShape 89"/>
          <p:cNvSpPr>
            <a:spLocks noChangeArrowheads="1"/>
          </p:cNvSpPr>
          <p:nvPr/>
        </p:nvSpPr>
        <p:spPr bwMode="auto">
          <a:xfrm rot="-1390207">
            <a:off x="4191000" y="20574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3" name="AutoShape 90"/>
          <p:cNvSpPr>
            <a:spLocks noChangeArrowheads="1"/>
          </p:cNvSpPr>
          <p:nvPr/>
        </p:nvSpPr>
        <p:spPr bwMode="auto">
          <a:xfrm>
            <a:off x="5562600" y="5638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4" name="Text Box 94"/>
          <p:cNvSpPr txBox="1">
            <a:spLocks noChangeArrowheads="1"/>
          </p:cNvSpPr>
          <p:nvPr/>
        </p:nvSpPr>
        <p:spPr bwMode="auto">
          <a:xfrm>
            <a:off x="5181600" y="152401"/>
            <a:ext cx="5246688" cy="24749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Arrange the sample memory into 4 frames</a:t>
            </a:r>
          </a:p>
          <a:p>
            <a:r>
              <a:rPr lang="en-US" sz="1600" b="1"/>
              <a:t>Each frame can store up 2ms of data</a:t>
            </a:r>
          </a:p>
          <a:p>
            <a:r>
              <a:rPr lang="en-US" sz="1600" b="1"/>
              <a:t>		(currently set at 1.6ms)</a:t>
            </a:r>
          </a:p>
          <a:p>
            <a:endParaRPr lang="en-US" sz="1600" b="1"/>
          </a:p>
          <a:p>
            <a:r>
              <a:rPr lang="en-US" sz="1600" b="1"/>
              <a:t>Sampling speed set a 2MHz maximum</a:t>
            </a:r>
          </a:p>
          <a:p>
            <a:r>
              <a:rPr lang="en-US" sz="1600" b="1"/>
              <a:t>	</a:t>
            </a:r>
            <a:r>
              <a:rPr lang="en-US" sz="1600" b="1">
                <a:sym typeface="Wingdings" panose="05000000000000000000" pitchFamily="2" charset="2"/>
              </a:rPr>
              <a:t> 2MHz* 64 channel =128MHz 16 bits word</a:t>
            </a:r>
          </a:p>
          <a:p>
            <a:r>
              <a:rPr lang="en-US" sz="1600" b="1">
                <a:sym typeface="Wingdings" panose="05000000000000000000" pitchFamily="2" charset="2"/>
              </a:rPr>
              <a:t>	 64 MHz 32 bits word (2 ADC’s / word) </a:t>
            </a:r>
          </a:p>
          <a:p>
            <a:r>
              <a:rPr lang="en-US" sz="1600" b="1">
                <a:sym typeface="Wingdings" panose="05000000000000000000" pitchFamily="2" charset="2"/>
              </a:rPr>
              <a:t>	</a:t>
            </a:r>
            <a:r>
              <a:rPr lang="en-US" sz="1200" b="1" u="sng">
                <a:sym typeface="Wingdings" panose="05000000000000000000" pitchFamily="2" charset="2"/>
              </a:rPr>
              <a:t>(sampling frequency drive memory speed)</a:t>
            </a:r>
          </a:p>
          <a:p>
            <a:endParaRPr lang="en-US" sz="1200" b="1" u="sng">
              <a:sym typeface="Wingdings" panose="05000000000000000000" pitchFamily="2" charset="2"/>
            </a:endParaRPr>
          </a:p>
          <a:p>
            <a:r>
              <a:rPr lang="en-US" sz="1600" b="1">
                <a:sym typeface="Wingdings" panose="05000000000000000000" pitchFamily="2" charset="2"/>
              </a:rPr>
              <a:t>Use alternate cycle for write/read (100% live) </a:t>
            </a:r>
            <a:endParaRPr lang="en-US" sz="1600" b="1"/>
          </a:p>
        </p:txBody>
      </p:sp>
      <p:sp>
        <p:nvSpPr>
          <p:cNvPr id="15435" name="Line 95"/>
          <p:cNvSpPr>
            <a:spLocks noChangeShapeType="1"/>
          </p:cNvSpPr>
          <p:nvPr/>
        </p:nvSpPr>
        <p:spPr bwMode="auto">
          <a:xfrm>
            <a:off x="6248400" y="6019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Text Box 97"/>
          <p:cNvSpPr txBox="1">
            <a:spLocks noChangeArrowheads="1"/>
          </p:cNvSpPr>
          <p:nvPr/>
        </p:nvSpPr>
        <p:spPr bwMode="auto">
          <a:xfrm>
            <a:off x="6172201" y="6019800"/>
            <a:ext cx="912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Init(/Run)</a:t>
            </a:r>
          </a:p>
        </p:txBody>
      </p:sp>
      <p:sp>
        <p:nvSpPr>
          <p:cNvPr id="15437" name="Oval 78"/>
          <p:cNvSpPr>
            <a:spLocks noChangeArrowheads="1"/>
          </p:cNvSpPr>
          <p:nvPr/>
        </p:nvSpPr>
        <p:spPr bwMode="auto">
          <a:xfrm>
            <a:off x="4038600" y="2895600"/>
            <a:ext cx="304800" cy="28956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M</a:t>
            </a:r>
          </a:p>
          <a:p>
            <a:pPr algn="ctr"/>
            <a:r>
              <a:rPr lang="en-US" sz="1600" b="1"/>
              <a:t>U</a:t>
            </a:r>
          </a:p>
          <a:p>
            <a:pPr algn="ctr"/>
            <a:r>
              <a:rPr lang="en-US" sz="1600" b="1"/>
              <a:t>X</a:t>
            </a:r>
          </a:p>
        </p:txBody>
      </p:sp>
      <p:sp>
        <p:nvSpPr>
          <p:cNvPr id="15438" name="Text Box 80"/>
          <p:cNvSpPr txBox="1">
            <a:spLocks noChangeArrowheads="1"/>
          </p:cNvSpPr>
          <p:nvPr/>
        </p:nvSpPr>
        <p:spPr bwMode="auto">
          <a:xfrm>
            <a:off x="2651126" y="5621339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/>
              <a:t>Downsampling +</a:t>
            </a:r>
          </a:p>
          <a:p>
            <a:r>
              <a:rPr lang="en-US" sz="1000" b="1"/>
              <a:t> anti-aliasing filter</a:t>
            </a:r>
          </a:p>
        </p:txBody>
      </p:sp>
      <p:sp>
        <p:nvSpPr>
          <p:cNvPr id="15439" name="Rectangle 72"/>
          <p:cNvSpPr>
            <a:spLocks noChangeArrowheads="1"/>
          </p:cNvSpPr>
          <p:nvPr/>
        </p:nvSpPr>
        <p:spPr bwMode="auto">
          <a:xfrm>
            <a:off x="6858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0" name="Rectangle 72"/>
          <p:cNvSpPr>
            <a:spLocks noChangeArrowheads="1"/>
          </p:cNvSpPr>
          <p:nvPr/>
        </p:nvSpPr>
        <p:spPr bwMode="auto">
          <a:xfrm>
            <a:off x="7239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1" name="Rectangle 72"/>
          <p:cNvSpPr>
            <a:spLocks noChangeArrowheads="1"/>
          </p:cNvSpPr>
          <p:nvPr/>
        </p:nvSpPr>
        <p:spPr bwMode="auto">
          <a:xfrm>
            <a:off x="7620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2" name="Rectangle 72"/>
          <p:cNvSpPr>
            <a:spLocks noChangeArrowheads="1"/>
          </p:cNvSpPr>
          <p:nvPr/>
        </p:nvSpPr>
        <p:spPr bwMode="auto">
          <a:xfrm>
            <a:off x="8001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3" name="Slide Number Placeholder 3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962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44800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635" y="2613890"/>
            <a:ext cx="734291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d</a:t>
            </a:r>
            <a:r>
              <a:rPr lang="en-US" sz="1400" b="1" dirty="0" err="1" smtClean="0">
                <a:solidFill>
                  <a:schemeClr val="tx1"/>
                </a:solidFill>
              </a:rPr>
              <a:t>emux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/align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/decimation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579" y="2613890"/>
            <a:ext cx="909785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Frame generator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SRAM write/read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6798" y="1639455"/>
            <a:ext cx="697345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SRAM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>
            <a:off x="2685471" y="2055091"/>
            <a:ext cx="1" cy="5587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1911926" y="3052618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064322" y="3052618"/>
            <a:ext cx="6930" cy="752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94161" y="3805382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fake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4" idx="2"/>
          </p:cNvCxnSpPr>
          <p:nvPr/>
        </p:nvCxnSpPr>
        <p:spPr>
          <a:xfrm flipV="1">
            <a:off x="2685470" y="3491345"/>
            <a:ext cx="2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1257" y="4604449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11421" y="2201673"/>
            <a:ext cx="1059871" cy="412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Neutrino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4903" y="2533071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2967" y="1863433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4903" y="1869640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08089" y="1255100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8684" y="1256976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14334" y="1919716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4" idx="3"/>
            <a:endCxn id="18" idx="1"/>
          </p:cNvCxnSpPr>
          <p:nvPr/>
        </p:nvCxnSpPr>
        <p:spPr>
          <a:xfrm flipV="1">
            <a:off x="3140364" y="2407782"/>
            <a:ext cx="471057" cy="64483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3"/>
            <a:endCxn id="23" idx="1"/>
          </p:cNvCxnSpPr>
          <p:nvPr/>
        </p:nvCxnSpPr>
        <p:spPr>
          <a:xfrm flipV="1">
            <a:off x="4671292" y="2093189"/>
            <a:ext cx="243611" cy="31459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8" idx="3"/>
            <a:endCxn id="19" idx="1"/>
          </p:cNvCxnSpPr>
          <p:nvPr/>
        </p:nvCxnSpPr>
        <p:spPr>
          <a:xfrm>
            <a:off x="4671292" y="2407782"/>
            <a:ext cx="243611" cy="29500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20" idx="1"/>
          </p:cNvCxnSpPr>
          <p:nvPr/>
        </p:nvCxnSpPr>
        <p:spPr>
          <a:xfrm flipV="1">
            <a:off x="5900883" y="2093188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2"/>
          </p:cNvCxnSpPr>
          <p:nvPr/>
        </p:nvCxnSpPr>
        <p:spPr>
          <a:xfrm>
            <a:off x="6481621" y="1659334"/>
            <a:ext cx="0" cy="2326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</p:cNvCxnSpPr>
          <p:nvPr/>
        </p:nvCxnSpPr>
        <p:spPr>
          <a:xfrm>
            <a:off x="7360226" y="1657458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</p:cNvCxnSpPr>
          <p:nvPr/>
        </p:nvCxnSpPr>
        <p:spPr>
          <a:xfrm flipV="1">
            <a:off x="5637647" y="2702789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3"/>
          </p:cNvCxnSpPr>
          <p:nvPr/>
        </p:nvCxnSpPr>
        <p:spPr>
          <a:xfrm flipV="1">
            <a:off x="7606149" y="2093187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605650" y="3673763"/>
            <a:ext cx="1059871" cy="50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SuperNovacompressor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14903" y="3444149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62967" y="3947097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14903" y="3953304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63" idx="3"/>
            <a:endCxn id="62" idx="1"/>
          </p:cNvCxnSpPr>
          <p:nvPr/>
        </p:nvCxnSpPr>
        <p:spPr>
          <a:xfrm flipV="1">
            <a:off x="5900883" y="4176852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81621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</p:cNvCxnSpPr>
          <p:nvPr/>
        </p:nvCxnSpPr>
        <p:spPr>
          <a:xfrm flipV="1">
            <a:off x="7606149" y="4176851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60226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008089" y="4616443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78684" y="4618319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431656" y="3470701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5654969" y="3648000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" idx="3"/>
            <a:endCxn id="51" idx="1"/>
          </p:cNvCxnSpPr>
          <p:nvPr/>
        </p:nvCxnSpPr>
        <p:spPr>
          <a:xfrm>
            <a:off x="3140364" y="3052618"/>
            <a:ext cx="465286" cy="87268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1" idx="3"/>
            <a:endCxn id="52" idx="1"/>
          </p:cNvCxnSpPr>
          <p:nvPr/>
        </p:nvCxnSpPr>
        <p:spPr>
          <a:xfrm flipV="1">
            <a:off x="4665521" y="3613868"/>
            <a:ext cx="249382" cy="31143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1" idx="3"/>
            <a:endCxn id="63" idx="1"/>
          </p:cNvCxnSpPr>
          <p:nvPr/>
        </p:nvCxnSpPr>
        <p:spPr>
          <a:xfrm>
            <a:off x="4665521" y="3925307"/>
            <a:ext cx="249382" cy="25154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575985" y="2645109"/>
            <a:ext cx="108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44557" y="3365545"/>
            <a:ext cx="11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SuperNova</a:t>
            </a:r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9118609" y="2170545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132985" y="1928968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073603" y="2401377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9126065" y="4180313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072458" y="3938736"/>
            <a:ext cx="8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SuperNova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9071894" y="34290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SuperNoa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726612" y="837553"/>
            <a:ext cx="1274709" cy="7386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3 16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/>
              <a:t>2 24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2 30 bits ECC words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(5+1 parity)</a:t>
            </a:r>
            <a:endParaRPr lang="en-US" sz="1050" b="1" dirty="0"/>
          </a:p>
        </p:txBody>
      </p:sp>
      <p:cxnSp>
        <p:nvCxnSpPr>
          <p:cNvPr id="103" name="Straight Arrow Connector 102"/>
          <p:cNvCxnSpPr>
            <a:stCxn id="101" idx="2"/>
            <a:endCxn id="23" idx="0"/>
          </p:cNvCxnSpPr>
          <p:nvPr/>
        </p:nvCxnSpPr>
        <p:spPr>
          <a:xfrm>
            <a:off x="5363967" y="1576217"/>
            <a:ext cx="43926" cy="2934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27648" y="623877"/>
            <a:ext cx="1896673" cy="938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Huffman code by </a:t>
            </a:r>
          </a:p>
          <a:p>
            <a:r>
              <a:rPr lang="en-US" sz="1100" b="1" dirty="0" smtClean="0"/>
              <a:t>(Jin-Yuan Wu)</a:t>
            </a:r>
          </a:p>
          <a:p>
            <a:r>
              <a:rPr lang="en-US" sz="1100" b="1" dirty="0" smtClean="0"/>
              <a:t>Difference 0 assign code 0 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+1 assign code 1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-1 assign code 2 </a:t>
            </a:r>
            <a:r>
              <a:rPr lang="en-US" sz="1100" b="1" dirty="0" err="1" smtClean="0"/>
              <a:t>etc</a:t>
            </a:r>
            <a:endParaRPr lang="en-US" sz="1100" b="1" dirty="0" smtClean="0"/>
          </a:p>
        </p:txBody>
      </p:sp>
      <p:cxnSp>
        <p:nvCxnSpPr>
          <p:cNvPr id="106" name="Straight Arrow Connector 105"/>
          <p:cNvCxnSpPr>
            <a:stCxn id="104" idx="2"/>
            <a:endCxn id="18" idx="0"/>
          </p:cNvCxnSpPr>
          <p:nvPr/>
        </p:nvCxnSpPr>
        <p:spPr>
          <a:xfrm>
            <a:off x="3575985" y="1562596"/>
            <a:ext cx="565372" cy="639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132417" y="4557266"/>
            <a:ext cx="2435282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Need compression factor 20 to 80</a:t>
            </a:r>
          </a:p>
          <a:p>
            <a:r>
              <a:rPr lang="en-US" sz="1100" b="1" dirty="0" smtClean="0"/>
              <a:t>Probably will use some threshold plus </a:t>
            </a:r>
          </a:p>
          <a:p>
            <a:r>
              <a:rPr lang="en-US" sz="1100" b="1" dirty="0" smtClean="0"/>
              <a:t>Huffman coding</a:t>
            </a:r>
          </a:p>
          <a:p>
            <a:r>
              <a:rPr lang="en-US" sz="1100" b="1" dirty="0" smtClean="0"/>
              <a:t>(remove as much noise as possible)</a:t>
            </a:r>
          </a:p>
        </p:txBody>
      </p:sp>
      <p:cxnSp>
        <p:nvCxnSpPr>
          <p:cNvPr id="109" name="Straight Arrow Connector 108"/>
          <p:cNvCxnSpPr>
            <a:stCxn id="107" idx="0"/>
          </p:cNvCxnSpPr>
          <p:nvPr/>
        </p:nvCxnSpPr>
        <p:spPr>
          <a:xfrm flipH="1" flipV="1">
            <a:off x="4154062" y="4164822"/>
            <a:ext cx="195996" cy="3924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8325699" y="1102833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43021" y="4626826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4" name="Straight Arrow Connector 113"/>
          <p:cNvCxnSpPr>
            <a:stCxn id="111" idx="2"/>
            <a:endCxn id="27" idx="0"/>
          </p:cNvCxnSpPr>
          <p:nvPr/>
        </p:nvCxnSpPr>
        <p:spPr>
          <a:xfrm>
            <a:off x="8766471" y="1707682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8789573" y="4423493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0098715" y="2702789"/>
            <a:ext cx="748146" cy="66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 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1" name="Elbow Connector 120"/>
          <p:cNvCxnSpPr>
            <a:endCxn id="119" idx="1"/>
          </p:cNvCxnSpPr>
          <p:nvPr/>
        </p:nvCxnSpPr>
        <p:spPr>
          <a:xfrm>
            <a:off x="9118608" y="2632209"/>
            <a:ext cx="980107" cy="401958"/>
          </a:xfrm>
          <a:prstGeom prst="bentConnector3">
            <a:avLst>
              <a:gd name="adj1" fmla="val 6884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endCxn id="119" idx="1"/>
          </p:cNvCxnSpPr>
          <p:nvPr/>
        </p:nvCxnSpPr>
        <p:spPr>
          <a:xfrm flipV="1">
            <a:off x="9132985" y="3034167"/>
            <a:ext cx="965730" cy="639598"/>
          </a:xfrm>
          <a:prstGeom prst="bentConnector3">
            <a:avLst>
              <a:gd name="adj1" fmla="val 6817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0206369" y="1722928"/>
            <a:ext cx="1442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Neutrino token</a:t>
            </a:r>
          </a:p>
          <a:p>
            <a:r>
              <a:rPr lang="en-US" sz="1400" b="1" i="1" dirty="0" smtClean="0"/>
              <a:t>Has priority over</a:t>
            </a:r>
          </a:p>
          <a:p>
            <a:r>
              <a:rPr lang="en-US" sz="1400" b="1" i="1" dirty="0" smtClean="0"/>
              <a:t>Supernova token</a:t>
            </a:r>
            <a:endParaRPr lang="en-US" sz="1400" b="1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6084289" y="5326408"/>
            <a:ext cx="162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Read has priority over </a:t>
            </a:r>
          </a:p>
          <a:p>
            <a:r>
              <a:rPr lang="en-US" sz="1200" b="1" dirty="0" smtClean="0"/>
              <a:t>Write on DRAM access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121236" y="366136"/>
            <a:ext cx="1162498" cy="600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Event number </a:t>
            </a:r>
          </a:p>
          <a:p>
            <a:pPr algn="ctr"/>
            <a:r>
              <a:rPr lang="en-US" sz="1100" b="1" dirty="0" smtClean="0"/>
              <a:t>Word count</a:t>
            </a:r>
          </a:p>
          <a:p>
            <a:pPr algn="ctr"/>
            <a:r>
              <a:rPr lang="en-US" sz="1100" b="1" dirty="0" smtClean="0"/>
              <a:t>memory address</a:t>
            </a:r>
            <a:endParaRPr lang="en-US" sz="1100" b="1" dirty="0"/>
          </a:p>
        </p:txBody>
      </p:sp>
      <p:cxnSp>
        <p:nvCxnSpPr>
          <p:cNvPr id="145" name="Straight Arrow Connector 144"/>
          <p:cNvCxnSpPr>
            <a:stCxn id="143" idx="2"/>
            <a:endCxn id="25" idx="0"/>
          </p:cNvCxnSpPr>
          <p:nvPr/>
        </p:nvCxnSpPr>
        <p:spPr>
          <a:xfrm flipH="1">
            <a:off x="6481621" y="966300"/>
            <a:ext cx="220864" cy="2906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858982" y="3061853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72395" y="1513469"/>
            <a:ext cx="1418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 sample per cycles</a:t>
            </a:r>
          </a:p>
          <a:p>
            <a:r>
              <a:rPr lang="en-US" sz="1200" b="1" dirty="0" smtClean="0"/>
              <a:t>Read/write every </a:t>
            </a:r>
          </a:p>
          <a:p>
            <a:r>
              <a:rPr lang="en-US" sz="1200" b="1" dirty="0"/>
              <a:t>o</a:t>
            </a:r>
            <a:r>
              <a:rPr lang="en-US" sz="1200" b="1" dirty="0" smtClean="0"/>
              <a:t>ther cycle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047558" y="317404"/>
            <a:ext cx="260686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TPC DATA PROCESSING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471" y="5973331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90212" y="6086373"/>
            <a:ext cx="92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49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5" y="2100898"/>
            <a:ext cx="5979627" cy="435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" y="265596"/>
            <a:ext cx="5199167" cy="6755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8673" y="642551"/>
            <a:ext cx="6196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PHENIX experiment in RHIC at </a:t>
            </a:r>
            <a:r>
              <a:rPr lang="en-US" sz="2000" b="1" dirty="0" err="1" smtClean="0">
                <a:solidFill>
                  <a:srgbClr val="002060"/>
                </a:solidFill>
              </a:rPr>
              <a:t>BrookHaven</a:t>
            </a:r>
            <a:r>
              <a:rPr lang="en-US" sz="2000" b="1" dirty="0" smtClean="0">
                <a:solidFill>
                  <a:srgbClr val="002060"/>
                </a:solidFill>
              </a:rPr>
              <a:t> National Lab.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Heavy Ion Physics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 + P Spin Physics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110" y="932874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1819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3165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199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676" y="1674172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22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740" y="1674172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14" name="Elbow Connector 13"/>
          <p:cNvCxnSpPr>
            <a:stCxn id="5" idx="3"/>
            <a:endCxn id="6" idx="1"/>
          </p:cNvCxnSpPr>
          <p:nvPr/>
        </p:nvCxnSpPr>
        <p:spPr>
          <a:xfrm>
            <a:off x="3389746" y="1108365"/>
            <a:ext cx="342244" cy="350982"/>
          </a:xfrm>
          <a:prstGeom prst="bentConnector3">
            <a:avLst>
              <a:gd name="adj1" fmla="val 4460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54328" y="779801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6" idx="3"/>
          </p:cNvCxnSpPr>
          <p:nvPr/>
        </p:nvCxnSpPr>
        <p:spPr>
          <a:xfrm>
            <a:off x="4604824" y="1459347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77518" y="306548"/>
            <a:ext cx="118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Pack 2 samples </a:t>
            </a:r>
          </a:p>
          <a:p>
            <a:pPr algn="ctr"/>
            <a:r>
              <a:rPr lang="en-US" sz="1200" b="1" dirty="0" smtClean="0"/>
              <a:t>into one word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80450" y="10922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wr</a:t>
            </a:r>
            <a:endParaRPr lang="en-US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5816435" y="779801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>
            <a:stCxn id="5" idx="3"/>
            <a:endCxn id="50" idx="1"/>
          </p:cNvCxnSpPr>
          <p:nvPr/>
        </p:nvCxnSpPr>
        <p:spPr>
          <a:xfrm flipV="1">
            <a:off x="3389746" y="955292"/>
            <a:ext cx="2426689" cy="153073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3"/>
            <a:endCxn id="21" idx="1"/>
          </p:cNvCxnSpPr>
          <p:nvPr/>
        </p:nvCxnSpPr>
        <p:spPr>
          <a:xfrm>
            <a:off x="6834684" y="955292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82303" y="2258292"/>
            <a:ext cx="914400" cy="808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Trigger Logic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63" name="Elbow Connector 62"/>
          <p:cNvCxnSpPr>
            <a:endCxn id="50" idx="2"/>
          </p:cNvCxnSpPr>
          <p:nvPr/>
        </p:nvCxnSpPr>
        <p:spPr>
          <a:xfrm flipV="1">
            <a:off x="5699157" y="1130783"/>
            <a:ext cx="626403" cy="33631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5679054" y="1568546"/>
            <a:ext cx="1503249" cy="93287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>
            <a:off x="6555687" y="1145127"/>
            <a:ext cx="806543" cy="30777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538825" y="121017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75" name="Straight Arrow Connector 74"/>
          <p:cNvCxnSpPr>
            <a:stCxn id="3" idx="3"/>
            <a:endCxn id="4" idx="1"/>
          </p:cNvCxnSpPr>
          <p:nvPr/>
        </p:nvCxnSpPr>
        <p:spPr>
          <a:xfrm>
            <a:off x="1487054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438400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42110" y="4084471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31819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83165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31990" y="3750091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77676" y="3221577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06220" y="375257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5522" y="3182956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84" name="Elbow Connector 83"/>
          <p:cNvCxnSpPr>
            <a:stCxn id="79" idx="3"/>
            <a:endCxn id="80" idx="1"/>
          </p:cNvCxnSpPr>
          <p:nvPr/>
        </p:nvCxnSpPr>
        <p:spPr>
          <a:xfrm flipV="1">
            <a:off x="3389746" y="3925582"/>
            <a:ext cx="342244" cy="3343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639468" y="4259962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80" idx="3"/>
          </p:cNvCxnSpPr>
          <p:nvPr/>
        </p:nvCxnSpPr>
        <p:spPr>
          <a:xfrm>
            <a:off x="4604824" y="3925582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45607" y="3674218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97" name="Straight Arrow Connector 96"/>
          <p:cNvCxnSpPr>
            <a:stCxn id="77" idx="3"/>
            <a:endCxn id="78" idx="1"/>
          </p:cNvCxnSpPr>
          <p:nvPr/>
        </p:nvCxnSpPr>
        <p:spPr>
          <a:xfrm>
            <a:off x="1487054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438400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816435" y="4259962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839752" y="4435453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9" idx="3"/>
            <a:endCxn id="108" idx="1"/>
          </p:cNvCxnSpPr>
          <p:nvPr/>
        </p:nvCxnSpPr>
        <p:spPr>
          <a:xfrm>
            <a:off x="3389746" y="4259962"/>
            <a:ext cx="2426689" cy="175491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>
            <a:off x="5689105" y="3925582"/>
            <a:ext cx="646506" cy="3318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flipV="1">
            <a:off x="5677703" y="2872584"/>
            <a:ext cx="1503249" cy="94472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96" idx="3"/>
          </p:cNvCxnSpPr>
          <p:nvPr/>
        </p:nvCxnSpPr>
        <p:spPr>
          <a:xfrm flipH="1">
            <a:off x="6555689" y="3905051"/>
            <a:ext cx="848459" cy="354911"/>
          </a:xfrm>
          <a:prstGeom prst="bentConnector3">
            <a:avLst>
              <a:gd name="adj1" fmla="val 10151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903809" y="2541446"/>
            <a:ext cx="1318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PH(max)  &amp; width</a:t>
            </a:r>
            <a:endParaRPr lang="en-US" sz="1200" b="1" dirty="0"/>
          </a:p>
        </p:txBody>
      </p:sp>
      <p:sp>
        <p:nvSpPr>
          <p:cNvPr id="131" name="Oval 130"/>
          <p:cNvSpPr/>
          <p:nvPr/>
        </p:nvSpPr>
        <p:spPr>
          <a:xfrm>
            <a:off x="9596582" y="932874"/>
            <a:ext cx="822036" cy="3414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1" idx="3"/>
          </p:cNvCxnSpPr>
          <p:nvPr/>
        </p:nvCxnSpPr>
        <p:spPr>
          <a:xfrm>
            <a:off x="8315571" y="955292"/>
            <a:ext cx="1342812" cy="118054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8300711" y="3204836"/>
            <a:ext cx="1357672" cy="10905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9" idx="3"/>
          </p:cNvCxnSpPr>
          <p:nvPr/>
        </p:nvCxnSpPr>
        <p:spPr>
          <a:xfrm flipV="1">
            <a:off x="8096703" y="2662382"/>
            <a:ext cx="66860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076969" y="237868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Trigger</a:t>
            </a:r>
          </a:p>
          <a:p>
            <a:pPr algn="ctr"/>
            <a:r>
              <a:rPr lang="en-US" sz="1400" b="1" dirty="0"/>
              <a:t>M</a:t>
            </a:r>
            <a:r>
              <a:rPr lang="en-US" sz="1400" b="1" dirty="0" smtClean="0"/>
              <a:t>odule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347553" y="3124808"/>
            <a:ext cx="67197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NHITS,</a:t>
            </a:r>
          </a:p>
          <a:p>
            <a:pPr algn="ctr"/>
            <a:r>
              <a:rPr lang="en-US" sz="1200" b="1" i="1" dirty="0" smtClean="0"/>
              <a:t>PHSUM</a:t>
            </a:r>
            <a:endParaRPr lang="en-US" sz="1200" b="1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7312479" y="1517948"/>
            <a:ext cx="633507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Beam</a:t>
            </a:r>
          </a:p>
          <a:p>
            <a:pPr algn="ctr"/>
            <a:r>
              <a:rPr lang="en-US" sz="1200" b="1" i="1" dirty="0" smtClean="0"/>
              <a:t>Cosmic</a:t>
            </a:r>
          </a:p>
          <a:p>
            <a:pPr algn="ctr"/>
            <a:r>
              <a:rPr lang="en-US" sz="1200" b="1" i="1" dirty="0" smtClean="0"/>
              <a:t>Michel</a:t>
            </a:r>
            <a:endParaRPr lang="en-US" sz="1200" b="1" i="1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2085109" y="1805522"/>
            <a:ext cx="0" cy="174536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18025" y="244911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channels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5772415" y="324835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Frame number</a:t>
            </a:r>
          </a:p>
          <a:p>
            <a:pPr algn="ctr"/>
            <a:r>
              <a:rPr lang="en-US" sz="1200" b="1" dirty="0" smtClean="0"/>
              <a:t>sample number</a:t>
            </a:r>
            <a:endParaRPr lang="en-US" sz="1200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3036456" y="1283856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5009" y="126725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21797" y="3662593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36455" y="3729559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18025" y="4781403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19766" y="4894445"/>
            <a:ext cx="9282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2110" y="5449455"/>
            <a:ext cx="978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data is sampling at 64 </a:t>
            </a:r>
            <a:r>
              <a:rPr lang="en-US" dirty="0" err="1" smtClean="0"/>
              <a:t>MHz.</a:t>
            </a:r>
            <a:r>
              <a:rPr lang="en-US" dirty="0" smtClean="0"/>
              <a:t> It is not possible to write all the data into SRAM with the frame space</a:t>
            </a:r>
          </a:p>
          <a:p>
            <a:r>
              <a:rPr lang="en-US" dirty="0" smtClean="0"/>
              <a:t>Only keep the data associate with discriminator firing. </a:t>
            </a:r>
          </a:p>
          <a:p>
            <a:r>
              <a:rPr lang="en-US" dirty="0" smtClean="0"/>
              <a:t>(* data compression before buffer*)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0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111500"/>
            <a:ext cx="48577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101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94" y="124980"/>
            <a:ext cx="3794125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746" y="424873"/>
            <a:ext cx="431304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went through two products cycle: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1) For </a:t>
            </a:r>
            <a:r>
              <a:rPr lang="en-US" i="1" dirty="0" err="1" smtClean="0"/>
              <a:t>Microboone</a:t>
            </a:r>
            <a:r>
              <a:rPr lang="en-US" i="1" dirty="0" smtClean="0"/>
              <a:t> ( early last year)</a:t>
            </a:r>
          </a:p>
          <a:p>
            <a:r>
              <a:rPr lang="en-US" i="1" dirty="0" smtClean="0"/>
              <a:t>           147 FEM modules was build last years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5 PMT ADC modules</a:t>
            </a:r>
          </a:p>
          <a:p>
            <a:r>
              <a:rPr lang="en-US" i="1" dirty="0" smtClean="0"/>
              <a:t>           and supporting modules for 10 crates</a:t>
            </a:r>
          </a:p>
          <a:p>
            <a:r>
              <a:rPr lang="en-US" dirty="0"/>
              <a:t> </a:t>
            </a:r>
            <a:r>
              <a:rPr lang="en-US" dirty="0" smtClean="0"/>
              <a:t>   2) </a:t>
            </a:r>
            <a:r>
              <a:rPr lang="en-US" i="1" dirty="0"/>
              <a:t>For </a:t>
            </a:r>
            <a:r>
              <a:rPr lang="en-US" i="1" dirty="0" smtClean="0"/>
              <a:t>LANL (late last year)</a:t>
            </a:r>
            <a:endParaRPr lang="en-US" i="1" dirty="0"/>
          </a:p>
          <a:p>
            <a:r>
              <a:rPr lang="en-US" i="1" dirty="0"/>
              <a:t>           </a:t>
            </a:r>
            <a:r>
              <a:rPr lang="en-US" i="1" dirty="0" smtClean="0"/>
              <a:t> 54 FEM </a:t>
            </a:r>
            <a:r>
              <a:rPr lang="en-US" i="1" dirty="0"/>
              <a:t>modules was </a:t>
            </a:r>
            <a:r>
              <a:rPr lang="en-US" i="1" dirty="0" smtClean="0"/>
              <a:t>build</a:t>
            </a:r>
            <a:endParaRPr lang="en-US" i="1" dirty="0"/>
          </a:p>
          <a:p>
            <a:r>
              <a:rPr lang="en-US" i="1" dirty="0"/>
              <a:t>           and supporting modules for </a:t>
            </a:r>
            <a:r>
              <a:rPr lang="en-US" i="1" dirty="0" smtClean="0"/>
              <a:t>5 </a:t>
            </a:r>
            <a:r>
              <a:rPr lang="en-US" i="1" dirty="0"/>
              <a:t>crates</a:t>
            </a:r>
          </a:p>
          <a:p>
            <a:endParaRPr lang="en-US" dirty="0" smtClean="0"/>
          </a:p>
        </p:txBody>
      </p:sp>
      <p:pic>
        <p:nvPicPr>
          <p:cNvPr id="5" name="Picture 13" descr="L10107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8430" r="9962" b="14378"/>
          <a:stretch>
            <a:fillRect/>
          </a:stretch>
        </p:blipFill>
        <p:spPr bwMode="auto">
          <a:xfrm>
            <a:off x="1057563" y="3560619"/>
            <a:ext cx="3886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7563" y="5618019"/>
            <a:ext cx="1676400" cy="2286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dk1"/>
                </a:solidFill>
                <a:latin typeface="+mn-lt"/>
                <a:cs typeface="+mn-cs"/>
              </a:rPr>
              <a:t>FEM Board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71963" y="4627419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Stratix III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191163" y="5008419"/>
            <a:ext cx="527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276763" y="4170219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SRAM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89813" y="6262254"/>
            <a:ext cx="1676400" cy="37407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TPC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97430" y="2392218"/>
            <a:ext cx="1676400" cy="37869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PMT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7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29401" y="24500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Solenoid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76277" y="2743200"/>
            <a:ext cx="713776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84" y="914400"/>
            <a:ext cx="7817532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7789" y="1143001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Solenoid </a:t>
            </a:r>
          </a:p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Magnet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1821" y="145946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2405" y="153332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EMCAL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986627" y="1828801"/>
            <a:ext cx="1302700" cy="13563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65583" y="1841750"/>
            <a:ext cx="810695" cy="1358650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6205995" y="1902656"/>
            <a:ext cx="610565" cy="1482411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3800" y="45836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VTX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80454" y="3657600"/>
            <a:ext cx="1403655" cy="10244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43593" y="228600"/>
            <a:ext cx="7543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PHENIX</a:t>
            </a:r>
            <a:r>
              <a:rPr lang="en-US" dirty="0" smtClean="0">
                <a:solidFill>
                  <a:srgbClr val="FF0000"/>
                </a:solidFill>
              </a:rPr>
              <a:t> Detector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85" y="914400"/>
            <a:ext cx="1642013" cy="5029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602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757" y="80535"/>
            <a:ext cx="7543800" cy="650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66"/>
                </a:solidFill>
                <a:effectLst/>
              </a:rPr>
              <a:t>Original Concept: Optical Accordion</a:t>
            </a:r>
            <a:endParaRPr lang="en-US" dirty="0">
              <a:solidFill>
                <a:srgbClr val="FFFF66"/>
              </a:solidFill>
              <a:effectLst/>
            </a:endParaRPr>
          </a:p>
        </p:txBody>
      </p:sp>
      <p:sp>
        <p:nvSpPr>
          <p:cNvPr id="5" name="Text Box 1035"/>
          <p:cNvSpPr txBox="1">
            <a:spLocks noChangeArrowheads="1"/>
          </p:cNvSpPr>
          <p:nvPr/>
        </p:nvSpPr>
        <p:spPr bwMode="auto">
          <a:xfrm>
            <a:off x="2783919" y="721505"/>
            <a:ext cx="6350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Accordion design similar to ATLAS Liquid Argon Calorimeter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13280"/>
          <a:stretch>
            <a:fillRect/>
          </a:stretch>
        </p:blipFill>
        <p:spPr bwMode="auto">
          <a:xfrm>
            <a:off x="1815254" y="1219200"/>
            <a:ext cx="389974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03" y="3238029"/>
            <a:ext cx="41855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5284691"/>
            <a:ext cx="26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Want to be projective 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in both r-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f</a:t>
            </a:r>
            <a:r>
              <a:rPr lang="en-US" sz="1600" kern="0" dirty="0">
                <a:solidFill>
                  <a:srgbClr val="1F497D"/>
                </a:solidFill>
              </a:rPr>
              <a:t> and 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h</a:t>
            </a:r>
            <a:endParaRPr lang="en-US" sz="1600" kern="0" dirty="0">
              <a:solidFill>
                <a:srgbClr val="1F497D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52601" y="2743201"/>
            <a:ext cx="439373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Accordion prevents channeling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and allows readout on the front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or back of the absorber stack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r-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f</a:t>
            </a:r>
            <a:r>
              <a:rPr lang="en-US" sz="2000" dirty="0">
                <a:solidFill>
                  <a:srgbClr val="CCECFF"/>
                </a:solidFill>
              </a:rPr>
              <a:t> by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tapering thickness of tungsten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plates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CCECFF"/>
                </a:solidFill>
              </a:rPr>
              <a:t> by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fanning out fibers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Oscillations must be kept small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because of minimum bending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radius of fibers and plates 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846734" y="1184588"/>
            <a:ext cx="4572000" cy="1878302"/>
            <a:chOff x="4336382" y="1093113"/>
            <a:chExt cx="4758417" cy="1954887"/>
          </a:xfrm>
        </p:grpSpPr>
        <p:sp>
          <p:nvSpPr>
            <p:cNvPr id="14" name="Rectangle 13"/>
            <p:cNvSpPr/>
            <p:nvPr/>
          </p:nvSpPr>
          <p:spPr>
            <a:xfrm>
              <a:off x="4336382" y="1093113"/>
              <a:ext cx="4758417" cy="195488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29755" y="1093113"/>
              <a:ext cx="741087" cy="44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Readout </a:t>
              </a:r>
            </a:p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Towers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95800" y="1427244"/>
              <a:ext cx="4038600" cy="1544556"/>
              <a:chOff x="4495800" y="1427244"/>
              <a:chExt cx="4038600" cy="1544556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15"/>
              <a:stretch/>
            </p:blipFill>
            <p:spPr bwMode="auto">
              <a:xfrm>
                <a:off x="4720856" y="1427244"/>
                <a:ext cx="3661144" cy="1544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>
                <a:off x="4495800" y="2286000"/>
                <a:ext cx="381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0" name="Rectangle 19"/>
              <p:cNvSpPr/>
              <p:nvPr/>
            </p:nvSpPr>
            <p:spPr>
              <a:xfrm>
                <a:off x="8382000" y="1524000"/>
                <a:ext cx="152400" cy="1371600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1905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382000" y="17526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82000" y="19812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82000" y="22098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382000" y="24384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382000" y="26670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4648200" y="1490990"/>
                <a:ext cx="562572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777777"/>
                    </a:solidFill>
                  </a:rPr>
                  <a:t>Plates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1" y="1447800"/>
                <a:ext cx="557567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558ED5"/>
                    </a:solidFill>
                  </a:rPr>
                  <a:t>Fibers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5181600" y="1709410"/>
                <a:ext cx="152400" cy="1193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77777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867400" y="1649097"/>
                <a:ext cx="152400" cy="17970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58ED5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336382" y="1948190"/>
              <a:ext cx="654332" cy="2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Particle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513" y="228600"/>
            <a:ext cx="326606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FF66"/>
                </a:solidFill>
              </a:rPr>
              <a:t>HCAL Readout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31860" y="838201"/>
            <a:ext cx="800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FF99"/>
                </a:solidFill>
              </a:rPr>
              <a:t>  </a:t>
            </a:r>
            <a:r>
              <a:rPr lang="en-US" sz="2400" dirty="0">
                <a:solidFill>
                  <a:srgbClr val="CCFFCC"/>
                </a:solidFill>
              </a:rPr>
              <a:t>Scintillating tiles with WLS fibers embedded in grooves</a:t>
            </a:r>
          </a:p>
          <a:p>
            <a:pPr algn="ctr"/>
            <a:r>
              <a:rPr lang="en-US" sz="2400" dirty="0">
                <a:solidFill>
                  <a:srgbClr val="CCFFCC"/>
                </a:solidFill>
              </a:rPr>
              <a:t>Fibers read out with SiPMs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1905000"/>
            <a:ext cx="8534400" cy="3886200"/>
            <a:chOff x="304800" y="2438400"/>
            <a:chExt cx="8534400" cy="3886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2438400"/>
              <a:ext cx="8534400" cy="3886200"/>
              <a:chOff x="304800" y="2040564"/>
              <a:chExt cx="8534400" cy="3886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2040564"/>
                <a:ext cx="8534400" cy="38862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3681" y="5541336"/>
                <a:ext cx="303013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271" t="13954" r="6589" b="31395"/>
              <a:stretch/>
            </p:blipFill>
            <p:spPr>
              <a:xfrm>
                <a:off x="5598042" y="2356884"/>
                <a:ext cx="2217904" cy="27432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99" t="12894" r="48111" b="52154"/>
              <a:stretch/>
            </p:blipFill>
            <p:spPr>
              <a:xfrm>
                <a:off x="7045842" y="3941136"/>
                <a:ext cx="1605516" cy="175437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1378" y="4800600"/>
                <a:ext cx="38331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h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Dh </a:t>
                </a:r>
                <a:r>
                  <a:rPr lang="en-US" dirty="0">
                    <a:solidFill>
                      <a:srgbClr val="0070C0"/>
                    </a:solidFill>
                  </a:rPr>
                  <a:t>=0.1)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64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f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Df </a:t>
                </a:r>
                <a:r>
                  <a:rPr lang="en-US" dirty="0">
                    <a:solidFill>
                      <a:srgbClr val="0070C0"/>
                    </a:solidFill>
                  </a:rPr>
                  <a:t>=0.1)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1408 x 2(inner,outer) = 2816 towers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92569" y="2133600"/>
                <a:ext cx="2924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scintillator tile shapes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41512" y="5356670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Inner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96000" y="4987338"/>
                <a:ext cx="761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Outer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191000" y="4953000"/>
              <a:ext cx="14237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Inner readout</a:t>
              </a:r>
            </a:p>
            <a:p>
              <a:r>
                <a:rPr lang="en-US" sz="1600" dirty="0">
                  <a:solidFill>
                    <a:srgbClr val="002060"/>
                  </a:solidFill>
                </a:rPr>
                <a:t>(~10x10 cm</a:t>
              </a:r>
              <a:r>
                <a:rPr lang="en-US" sz="1600" baseline="30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)</a:t>
              </a:r>
              <a:endParaRPr lang="en-US" sz="1600" baseline="30000" dirty="0">
                <a:solidFill>
                  <a:srgbClr val="00206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2" t="29507" r="5557" b="27770"/>
            <a:stretch/>
          </p:blipFill>
          <p:spPr>
            <a:xfrm>
              <a:off x="381000" y="2998442"/>
              <a:ext cx="5212080" cy="195455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90600" y="2743200"/>
              <a:ext cx="14526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Outer readout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214642" y="2938046"/>
              <a:ext cx="383318" cy="338554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39354" y="3049675"/>
              <a:ext cx="236136" cy="125604"/>
            </a:xfrm>
            <a:custGeom>
              <a:avLst/>
              <a:gdLst>
                <a:gd name="connsiteX0" fmla="*/ 0 w 236136"/>
                <a:gd name="connsiteY0" fmla="*/ 20096 h 125604"/>
                <a:gd name="connsiteX1" fmla="*/ 40193 w 236136"/>
                <a:gd name="connsiteY1" fmla="*/ 0 h 125604"/>
                <a:gd name="connsiteX2" fmla="*/ 75362 w 236136"/>
                <a:gd name="connsiteY2" fmla="*/ 5024 h 125604"/>
                <a:gd name="connsiteX3" fmla="*/ 105508 w 236136"/>
                <a:gd name="connsiteY3" fmla="*/ 40193 h 125604"/>
                <a:gd name="connsiteX4" fmla="*/ 120580 w 236136"/>
                <a:gd name="connsiteY4" fmla="*/ 55266 h 125604"/>
                <a:gd name="connsiteX5" fmla="*/ 140677 w 236136"/>
                <a:gd name="connsiteY5" fmla="*/ 80387 h 125604"/>
                <a:gd name="connsiteX6" fmla="*/ 150725 w 236136"/>
                <a:gd name="connsiteY6" fmla="*/ 95459 h 125604"/>
                <a:gd name="connsiteX7" fmla="*/ 180870 w 236136"/>
                <a:gd name="connsiteY7" fmla="*/ 120580 h 125604"/>
                <a:gd name="connsiteX8" fmla="*/ 195943 w 236136"/>
                <a:gd name="connsiteY8" fmla="*/ 125604 h 125604"/>
                <a:gd name="connsiteX9" fmla="*/ 221064 w 236136"/>
                <a:gd name="connsiteY9" fmla="*/ 120580 h 125604"/>
                <a:gd name="connsiteX10" fmla="*/ 236136 w 236136"/>
                <a:gd name="connsiteY10" fmla="*/ 105507 h 1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36" h="125604">
                  <a:moveTo>
                    <a:pt x="0" y="20096"/>
                  </a:moveTo>
                  <a:cubicBezTo>
                    <a:pt x="4731" y="17258"/>
                    <a:pt x="29378" y="0"/>
                    <a:pt x="40193" y="0"/>
                  </a:cubicBezTo>
                  <a:cubicBezTo>
                    <a:pt x="52035" y="0"/>
                    <a:pt x="63639" y="3349"/>
                    <a:pt x="75362" y="5024"/>
                  </a:cubicBezTo>
                  <a:cubicBezTo>
                    <a:pt x="90667" y="27980"/>
                    <a:pt x="81140" y="15824"/>
                    <a:pt x="105508" y="40193"/>
                  </a:cubicBezTo>
                  <a:cubicBezTo>
                    <a:pt x="110532" y="45217"/>
                    <a:pt x="116639" y="49354"/>
                    <a:pt x="120580" y="55266"/>
                  </a:cubicBezTo>
                  <a:cubicBezTo>
                    <a:pt x="151505" y="101653"/>
                    <a:pt x="112041" y="44593"/>
                    <a:pt x="140677" y="80387"/>
                  </a:cubicBezTo>
                  <a:cubicBezTo>
                    <a:pt x="144449" y="85102"/>
                    <a:pt x="146859" y="90820"/>
                    <a:pt x="150725" y="95459"/>
                  </a:cubicBezTo>
                  <a:cubicBezTo>
                    <a:pt x="158661" y="104983"/>
                    <a:pt x="169579" y="114934"/>
                    <a:pt x="180870" y="120580"/>
                  </a:cubicBezTo>
                  <a:cubicBezTo>
                    <a:pt x="185607" y="122948"/>
                    <a:pt x="190919" y="123929"/>
                    <a:pt x="195943" y="125604"/>
                  </a:cubicBezTo>
                  <a:cubicBezTo>
                    <a:pt x="204317" y="123929"/>
                    <a:pt x="213650" y="124817"/>
                    <a:pt x="221064" y="120580"/>
                  </a:cubicBezTo>
                  <a:cubicBezTo>
                    <a:pt x="249880" y="104114"/>
                    <a:pt x="220126" y="105507"/>
                    <a:pt x="236136" y="10550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7892" y="4514134"/>
              <a:ext cx="224393" cy="41037"/>
            </a:xfrm>
            <a:custGeom>
              <a:avLst/>
              <a:gdLst>
                <a:gd name="connsiteX0" fmla="*/ 0 w 224393"/>
                <a:gd name="connsiteY0" fmla="*/ 7378 h 41037"/>
                <a:gd name="connsiteX1" fmla="*/ 100977 w 224393"/>
                <a:gd name="connsiteY1" fmla="*/ 7378 h 41037"/>
                <a:gd name="connsiteX2" fmla="*/ 117806 w 224393"/>
                <a:gd name="connsiteY2" fmla="*/ 18597 h 41037"/>
                <a:gd name="connsiteX3" fmla="*/ 134636 w 224393"/>
                <a:gd name="connsiteY3" fmla="*/ 24207 h 41037"/>
                <a:gd name="connsiteX4" fmla="*/ 168295 w 224393"/>
                <a:gd name="connsiteY4" fmla="*/ 41037 h 41037"/>
                <a:gd name="connsiteX5" fmla="*/ 196344 w 224393"/>
                <a:gd name="connsiteY5" fmla="*/ 35427 h 41037"/>
                <a:gd name="connsiteX6" fmla="*/ 224393 w 224393"/>
                <a:gd name="connsiteY6" fmla="*/ 12987 h 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93" h="41037">
                  <a:moveTo>
                    <a:pt x="0" y="7378"/>
                  </a:moveTo>
                  <a:cubicBezTo>
                    <a:pt x="42758" y="-1174"/>
                    <a:pt x="42064" y="-3668"/>
                    <a:pt x="100977" y="7378"/>
                  </a:cubicBezTo>
                  <a:cubicBezTo>
                    <a:pt x="107603" y="8620"/>
                    <a:pt x="111776" y="15582"/>
                    <a:pt x="117806" y="18597"/>
                  </a:cubicBezTo>
                  <a:cubicBezTo>
                    <a:pt x="123095" y="21242"/>
                    <a:pt x="129026" y="22337"/>
                    <a:pt x="134636" y="24207"/>
                  </a:cubicBezTo>
                  <a:cubicBezTo>
                    <a:pt x="143146" y="29880"/>
                    <a:pt x="156681" y="41037"/>
                    <a:pt x="168295" y="41037"/>
                  </a:cubicBezTo>
                  <a:cubicBezTo>
                    <a:pt x="177830" y="41037"/>
                    <a:pt x="186994" y="37297"/>
                    <a:pt x="196344" y="35427"/>
                  </a:cubicBezTo>
                  <a:cubicBezTo>
                    <a:pt x="216130" y="15640"/>
                    <a:pt x="206077" y="22145"/>
                    <a:pt x="224393" y="12987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325828">
              <a:off x="8311883" y="4491859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20334" y="4588829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400363" y="4583220"/>
              <a:ext cx="59239" cy="201953"/>
            </a:xfrm>
            <a:custGeom>
              <a:avLst/>
              <a:gdLst>
                <a:gd name="connsiteX0" fmla="*/ 42410 w 59239"/>
                <a:gd name="connsiteY0" fmla="*/ 201953 h 201953"/>
                <a:gd name="connsiteX1" fmla="*/ 53630 w 59239"/>
                <a:gd name="connsiteY1" fmla="*/ 173904 h 201953"/>
                <a:gd name="connsiteX2" fmla="*/ 59239 w 59239"/>
                <a:gd name="connsiteY2" fmla="*/ 157074 h 201953"/>
                <a:gd name="connsiteX3" fmla="*/ 53630 w 59239"/>
                <a:gd name="connsiteY3" fmla="*/ 129025 h 201953"/>
                <a:gd name="connsiteX4" fmla="*/ 36800 w 59239"/>
                <a:gd name="connsiteY4" fmla="*/ 95367 h 201953"/>
                <a:gd name="connsiteX5" fmla="*/ 19971 w 59239"/>
                <a:gd name="connsiteY5" fmla="*/ 84147 h 201953"/>
                <a:gd name="connsiteX6" fmla="*/ 14361 w 59239"/>
                <a:gd name="connsiteY6" fmla="*/ 67317 h 201953"/>
                <a:gd name="connsiteX7" fmla="*/ 8751 w 59239"/>
                <a:gd name="connsiteY7" fmla="*/ 16829 h 201953"/>
                <a:gd name="connsiteX8" fmla="*/ 25581 w 59239"/>
                <a:gd name="connsiteY8" fmla="*/ 5609 h 201953"/>
                <a:gd name="connsiteX9" fmla="*/ 31190 w 59239"/>
                <a:gd name="connsiteY9" fmla="*/ 0 h 2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39" h="201953">
                  <a:moveTo>
                    <a:pt x="42410" y="201953"/>
                  </a:moveTo>
                  <a:cubicBezTo>
                    <a:pt x="46150" y="192603"/>
                    <a:pt x="50094" y="183333"/>
                    <a:pt x="53630" y="173904"/>
                  </a:cubicBezTo>
                  <a:cubicBezTo>
                    <a:pt x="55706" y="168367"/>
                    <a:pt x="59239" y="162987"/>
                    <a:pt x="59239" y="157074"/>
                  </a:cubicBezTo>
                  <a:cubicBezTo>
                    <a:pt x="59239" y="147539"/>
                    <a:pt x="55942" y="138275"/>
                    <a:pt x="53630" y="129025"/>
                  </a:cubicBezTo>
                  <a:cubicBezTo>
                    <a:pt x="50588" y="116858"/>
                    <a:pt x="45941" y="104508"/>
                    <a:pt x="36800" y="95367"/>
                  </a:cubicBezTo>
                  <a:cubicBezTo>
                    <a:pt x="32033" y="90600"/>
                    <a:pt x="25581" y="87887"/>
                    <a:pt x="19971" y="84147"/>
                  </a:cubicBezTo>
                  <a:cubicBezTo>
                    <a:pt x="18101" y="78537"/>
                    <a:pt x="17006" y="72606"/>
                    <a:pt x="14361" y="67317"/>
                  </a:cubicBezTo>
                  <a:cubicBezTo>
                    <a:pt x="3005" y="44606"/>
                    <a:pt x="-8383" y="51096"/>
                    <a:pt x="8751" y="16829"/>
                  </a:cubicBezTo>
                  <a:cubicBezTo>
                    <a:pt x="11766" y="10798"/>
                    <a:pt x="20187" y="9654"/>
                    <a:pt x="25581" y="5609"/>
                  </a:cubicBezTo>
                  <a:cubicBezTo>
                    <a:pt x="27696" y="4023"/>
                    <a:pt x="29320" y="1870"/>
                    <a:pt x="3119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2325828">
              <a:off x="8430727" y="4451823"/>
              <a:ext cx="120468" cy="4985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2869272">
              <a:off x="7326819" y="3120186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98576" y="3208815"/>
              <a:ext cx="85793" cy="274881"/>
            </a:xfrm>
            <a:custGeom>
              <a:avLst/>
              <a:gdLst>
                <a:gd name="connsiteX0" fmla="*/ 79309 w 85793"/>
                <a:gd name="connsiteY0" fmla="*/ 274881 h 274881"/>
                <a:gd name="connsiteX1" fmla="*/ 79309 w 85793"/>
                <a:gd name="connsiteY1" fmla="*/ 185124 h 274881"/>
                <a:gd name="connsiteX2" fmla="*/ 62479 w 85793"/>
                <a:gd name="connsiteY2" fmla="*/ 151465 h 274881"/>
                <a:gd name="connsiteX3" fmla="*/ 45650 w 85793"/>
                <a:gd name="connsiteY3" fmla="*/ 145855 h 274881"/>
                <a:gd name="connsiteX4" fmla="*/ 28820 w 85793"/>
                <a:gd name="connsiteY4" fmla="*/ 112196 h 274881"/>
                <a:gd name="connsiteX5" fmla="*/ 6381 w 85793"/>
                <a:gd name="connsiteY5" fmla="*/ 78537 h 274881"/>
                <a:gd name="connsiteX6" fmla="*/ 6381 w 85793"/>
                <a:gd name="connsiteY6" fmla="*/ 33659 h 274881"/>
                <a:gd name="connsiteX7" fmla="*/ 28820 w 85793"/>
                <a:gd name="connsiteY7" fmla="*/ 0 h 2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93" h="274881">
                  <a:moveTo>
                    <a:pt x="79309" y="274881"/>
                  </a:moveTo>
                  <a:cubicBezTo>
                    <a:pt x="87972" y="231560"/>
                    <a:pt x="87939" y="245537"/>
                    <a:pt x="79309" y="185124"/>
                  </a:cubicBezTo>
                  <a:cubicBezTo>
                    <a:pt x="77998" y="175944"/>
                    <a:pt x="69648" y="157200"/>
                    <a:pt x="62479" y="151465"/>
                  </a:cubicBezTo>
                  <a:cubicBezTo>
                    <a:pt x="57862" y="147771"/>
                    <a:pt x="51260" y="147725"/>
                    <a:pt x="45650" y="145855"/>
                  </a:cubicBezTo>
                  <a:cubicBezTo>
                    <a:pt x="31548" y="103548"/>
                    <a:pt x="50572" y="155700"/>
                    <a:pt x="28820" y="112196"/>
                  </a:cubicBezTo>
                  <a:cubicBezTo>
                    <a:pt x="12582" y="79720"/>
                    <a:pt x="38288" y="110444"/>
                    <a:pt x="6381" y="78537"/>
                  </a:cubicBezTo>
                  <a:cubicBezTo>
                    <a:pt x="16" y="59444"/>
                    <a:pt x="-4034" y="56572"/>
                    <a:pt x="6381" y="33659"/>
                  </a:cubicBezTo>
                  <a:cubicBezTo>
                    <a:pt x="11961" y="21383"/>
                    <a:pt x="28820" y="0"/>
                    <a:pt x="2882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899083">
              <a:off x="7463353" y="3087868"/>
              <a:ext cx="127271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99088" y="3483696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SiPMs + mixers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7586379" y="3276600"/>
              <a:ext cx="414621" cy="20709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4" idx="2"/>
            </p:cNvCxnSpPr>
            <p:nvPr/>
          </p:nvCxnSpPr>
          <p:spPr>
            <a:xfrm>
              <a:off x="8280088" y="3945361"/>
              <a:ext cx="112197" cy="45297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43242" y="2522121"/>
              <a:ext cx="2525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8 readout fibers per tower</a:t>
              </a:r>
            </a:p>
          </p:txBody>
        </p:sp>
        <p:sp>
          <p:nvSpPr>
            <p:cNvPr id="21" name="Arc 20"/>
            <p:cNvSpPr/>
            <p:nvPr/>
          </p:nvSpPr>
          <p:spPr>
            <a:xfrm rot="10800000">
              <a:off x="4054550" y="4724400"/>
              <a:ext cx="365050" cy="409353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9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Discrete Preamp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S.Boose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0"/>
            <a:ext cx="21445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e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682" y="1313531"/>
            <a:ext cx="9144000" cy="5042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1" y="762000"/>
            <a:ext cx="744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+mj-lt"/>
              </a:rPr>
              <a:t>Cd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= 640pF for dual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SiPM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Ist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stage Av = 65, multi-pole differential output filter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7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sPHENIX</a:t>
            </a:r>
            <a:r>
              <a:rPr lang="en-US" dirty="0" smtClean="0">
                <a:solidFill>
                  <a:srgbClr val="002060"/>
                </a:solidFill>
              </a:rPr>
              <a:t> Calorimeter digitizer electronics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88655"/>
            <a:ext cx="7446818" cy="45883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Similar to HBD ADC system.</a:t>
            </a:r>
          </a:p>
          <a:p>
            <a:pPr lvl="1"/>
            <a:r>
              <a:rPr lang="en-US" dirty="0" smtClean="0"/>
              <a:t>We will use 14 bits ADC instead of 12 bits ADC while maintain speed at 60 MHz</a:t>
            </a:r>
          </a:p>
          <a:p>
            <a:pPr lvl="2"/>
            <a:r>
              <a:rPr lang="en-US" dirty="0" smtClean="0"/>
              <a:t>Including offset to deal with signal only swing one side</a:t>
            </a:r>
          </a:p>
          <a:p>
            <a:pPr lvl="1"/>
            <a:r>
              <a:rPr lang="en-US" dirty="0" smtClean="0"/>
              <a:t>Better cables and connector arraignment. </a:t>
            </a:r>
          </a:p>
          <a:p>
            <a:pPr lvl="2"/>
            <a:r>
              <a:rPr lang="en-US" dirty="0" smtClean="0"/>
              <a:t>Instead of ~ 2400 channel </a:t>
            </a:r>
            <a:r>
              <a:rPr lang="en-US" dirty="0" smtClean="0">
                <a:sym typeface="Wingdings" panose="05000000000000000000" pitchFamily="2" charset="2"/>
              </a:rPr>
              <a:t> 30,000 channel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48 channels/board  64 channel board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optical output for L1 trigger primitives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secondary path for short trigger summary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Instead using LVDS to multiplex data between modules, we will use multiple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 transceivers to pass the data between the modules.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35" y="3214253"/>
            <a:ext cx="3440845" cy="3527391"/>
          </a:xfrm>
          <a:prstGeom prst="rect">
            <a:avLst/>
          </a:prstGeom>
        </p:spPr>
      </p:pic>
      <p:pic>
        <p:nvPicPr>
          <p:cNvPr id="6" name="Picture 2" descr="http://cdn2.bigcommerce.com/server2000/a3103/product_images/uploaded_images/mini-sas-to-internal-mini-sas-sas-88871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54" y="1610089"/>
            <a:ext cx="2513953" cy="18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9272" y="179185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23"/>
            <a:ext cx="10515600" cy="910742"/>
          </a:xfrm>
          <a:noFill/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Cost &amp; Schedule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the major cost of the system.</a:t>
            </a:r>
          </a:p>
          <a:p>
            <a:pPr lvl="1"/>
            <a:r>
              <a:rPr lang="en-US" dirty="0" smtClean="0"/>
              <a:t>Most of the majors components, ADC, FPGA etc. Past printed circuit board and assembly cost.</a:t>
            </a:r>
          </a:p>
          <a:p>
            <a:r>
              <a:rPr lang="en-US" dirty="0" smtClean="0"/>
              <a:t>Estimate the cost of the system with some margins.	</a:t>
            </a:r>
          </a:p>
          <a:p>
            <a:pPr lvl="1"/>
            <a:r>
              <a:rPr lang="en-US" dirty="0" smtClean="0"/>
              <a:t>You have to cover some unknown cost could happened down the road.</a:t>
            </a:r>
          </a:p>
          <a:p>
            <a:pPr lvl="1"/>
            <a:r>
              <a:rPr lang="en-US" dirty="0" smtClean="0"/>
              <a:t>Boss always push initial cost lower and will be much more unhappy if you have to ask more fund at the tail of the project.</a:t>
            </a:r>
          </a:p>
          <a:p>
            <a:pPr lvl="2"/>
            <a:r>
              <a:rPr lang="en-US" dirty="0" smtClean="0"/>
              <a:t>That is the time project as less money and less freedom of where to spend it.</a:t>
            </a:r>
          </a:p>
          <a:p>
            <a:r>
              <a:rPr lang="en-US" dirty="0" smtClean="0"/>
              <a:t>Estimate the schedule conservatively</a:t>
            </a:r>
            <a:endParaRPr lang="en-US" dirty="0"/>
          </a:p>
          <a:p>
            <a:pPr lvl="1"/>
            <a:r>
              <a:rPr lang="en-US" dirty="0" smtClean="0"/>
              <a:t>Prototype has lots unknown both technically or surprise from detector group.</a:t>
            </a:r>
          </a:p>
          <a:p>
            <a:pPr lvl="1"/>
            <a:r>
              <a:rPr lang="en-US" dirty="0" smtClean="0"/>
              <a:t>Testing always take longer</a:t>
            </a:r>
          </a:p>
          <a:p>
            <a:pPr lvl="1"/>
            <a:r>
              <a:rPr lang="en-US" dirty="0" smtClean="0"/>
              <a:t>Production has to deal real world schedule, like part shortage..</a:t>
            </a:r>
          </a:p>
          <a:p>
            <a:pPr lvl="1"/>
            <a:r>
              <a:rPr lang="en-US" dirty="0" smtClean="0"/>
              <a:t>Surprise in the production.. </a:t>
            </a:r>
          </a:p>
        </p:txBody>
      </p:sp>
    </p:spTree>
    <p:extLst>
      <p:ext uri="{BB962C8B-B14F-4D97-AF65-F5344CB8AC3E}">
        <p14:creationId xmlns:p14="http://schemas.microsoft.com/office/powerpoint/2010/main" val="23141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Design Specification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48670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Carefully discuss the specification of the readout electronics</a:t>
            </a:r>
          </a:p>
          <a:p>
            <a:pPr lvl="1"/>
            <a:r>
              <a:rPr lang="en-US" dirty="0" smtClean="0"/>
              <a:t>In the proposal stage, detector specification almost always idealized.</a:t>
            </a:r>
          </a:p>
          <a:p>
            <a:pPr lvl="2"/>
            <a:r>
              <a:rPr lang="en-US" dirty="0" smtClean="0"/>
              <a:t>Always try to build more than they ask.</a:t>
            </a:r>
          </a:p>
          <a:p>
            <a:pPr lvl="2"/>
            <a:r>
              <a:rPr lang="en-US" dirty="0" smtClean="0"/>
              <a:t>Occupancy of the detectors are under-estimated.</a:t>
            </a:r>
          </a:p>
          <a:p>
            <a:pPr lvl="2"/>
            <a:r>
              <a:rPr lang="en-US" dirty="0" smtClean="0"/>
              <a:t>Don’t be surprise, they come back ask for more after the initial design is done.</a:t>
            </a:r>
          </a:p>
          <a:p>
            <a:pPr lvl="1"/>
            <a:r>
              <a:rPr lang="en-US" dirty="0" smtClean="0"/>
              <a:t>Try to have a conservative design. </a:t>
            </a:r>
            <a:endParaRPr lang="en-US" dirty="0"/>
          </a:p>
          <a:p>
            <a:r>
              <a:rPr lang="en-US" dirty="0" smtClean="0"/>
              <a:t>Don’t under estimate number of prototype modules needed</a:t>
            </a:r>
          </a:p>
          <a:p>
            <a:pPr lvl="1"/>
            <a:r>
              <a:rPr lang="en-US" dirty="0" smtClean="0"/>
              <a:t>Before production,  prototypes are need for detector group, DAQ group, your lab.</a:t>
            </a:r>
          </a:p>
          <a:p>
            <a:pPr lvl="1"/>
            <a:r>
              <a:rPr lang="en-US" dirty="0" smtClean="0"/>
              <a:t>Don’t give out the prototype system freely.</a:t>
            </a:r>
          </a:p>
          <a:p>
            <a:pPr lvl="2"/>
            <a:r>
              <a:rPr lang="en-US" dirty="0" smtClean="0"/>
              <a:t>It needs lot of support.</a:t>
            </a:r>
          </a:p>
          <a:p>
            <a:pPr lvl="1"/>
            <a:r>
              <a:rPr lang="en-US" dirty="0" smtClean="0"/>
              <a:t>PCB manufacture produce boards with a minimum lot. The cost of one board and 10 boards may be exactly the same.</a:t>
            </a:r>
          </a:p>
          <a:p>
            <a:pPr lvl="2"/>
            <a:r>
              <a:rPr lang="en-US" dirty="0" smtClean="0"/>
              <a:t>For a small system, the extra boards could be use for the productions if it is successful. </a:t>
            </a:r>
          </a:p>
        </p:txBody>
      </p:sp>
    </p:spTree>
    <p:extLst>
      <p:ext uri="{BB962C8B-B14F-4D97-AF65-F5344CB8AC3E}">
        <p14:creationId xmlns:p14="http://schemas.microsoft.com/office/powerpoint/2010/main" val="2998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Prototype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done the last 4 readout systems where the prototype is the production design with only pre-cautionary modification except for 1 module. This is achieved by</a:t>
            </a:r>
          </a:p>
          <a:p>
            <a:pPr lvl="1"/>
            <a:r>
              <a:rPr lang="en-US" dirty="0" smtClean="0"/>
              <a:t>Don’t fabricate anything till all the boards are designed.</a:t>
            </a:r>
          </a:p>
          <a:p>
            <a:pPr lvl="1"/>
            <a:r>
              <a:rPr lang="en-US" dirty="0" smtClean="0"/>
              <a:t>Finish the FPGA design enough till all the I/O pins are done.</a:t>
            </a:r>
          </a:p>
          <a:p>
            <a:pPr lvl="1"/>
            <a:r>
              <a:rPr lang="en-US" dirty="0" smtClean="0"/>
              <a:t>Work out the testing method and all testing features that are needed.</a:t>
            </a:r>
          </a:p>
          <a:p>
            <a:pPr lvl="1"/>
            <a:r>
              <a:rPr lang="en-US" dirty="0" smtClean="0"/>
              <a:t>Our engineers design/layout the board. I independently check the board.</a:t>
            </a:r>
          </a:p>
          <a:p>
            <a:pPr lvl="2"/>
            <a:r>
              <a:rPr lang="en-US" dirty="0" smtClean="0"/>
              <a:t>I normally read all the data sheet carefully. Check the layout compare to the data sheets.</a:t>
            </a:r>
          </a:p>
          <a:p>
            <a:pPr lvl="2"/>
            <a:r>
              <a:rPr lang="en-US" dirty="0" smtClean="0"/>
              <a:t>Check the FPGA pin out against the layout. Read the small foot prints.</a:t>
            </a:r>
          </a:p>
          <a:p>
            <a:pPr lvl="2"/>
            <a:r>
              <a:rPr lang="en-US" dirty="0" smtClean="0"/>
              <a:t>Check the mechanically dimension. Mounting holes placement.</a:t>
            </a:r>
          </a:p>
          <a:p>
            <a:pPr lvl="2"/>
            <a:r>
              <a:rPr lang="en-US" dirty="0" smtClean="0"/>
              <a:t>Get parts. Put parts on the layout printout to check foot print. </a:t>
            </a:r>
          </a:p>
          <a:p>
            <a:pPr lvl="2"/>
            <a:r>
              <a:rPr lang="en-US" dirty="0" smtClean="0"/>
              <a:t>Figure out the power up state of the board.</a:t>
            </a:r>
          </a:p>
          <a:p>
            <a:pPr lvl="3"/>
            <a:r>
              <a:rPr lang="en-US" dirty="0" smtClean="0"/>
              <a:t>Check the pull up and pull down of lines critical during the startup.</a:t>
            </a:r>
          </a:p>
          <a:p>
            <a:pPr lvl="2"/>
            <a:r>
              <a:rPr lang="en-US" dirty="0" smtClean="0"/>
              <a:t>Talk to board assembler about the component placement restrictions near the connectors.</a:t>
            </a:r>
          </a:p>
          <a:p>
            <a:pPr lvl="2"/>
            <a:r>
              <a:rPr lang="en-US" dirty="0" smtClean="0"/>
              <a:t>When the design is revised, re-check everything again.</a:t>
            </a:r>
            <a:endParaRPr lang="en-US" dirty="0"/>
          </a:p>
          <a:p>
            <a:pPr lvl="2"/>
            <a:r>
              <a:rPr lang="en-US" dirty="0" smtClean="0"/>
              <a:t>Look at the </a:t>
            </a:r>
            <a:r>
              <a:rPr lang="en-US" dirty="0" err="1" smtClean="0"/>
              <a:t>checkplot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7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571501"/>
            <a:ext cx="4724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/>
          </p:cNvSpPr>
          <p:nvPr/>
        </p:nvSpPr>
        <p:spPr bwMode="auto">
          <a:xfrm>
            <a:off x="7620000" y="273050"/>
            <a:ext cx="306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5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 Countries;  71 Institutions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6096000" y="3408363"/>
            <a:ext cx="44323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Abilene Christian University, Abilene, TX 79699,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Baruch College, CUNY, New York City, NY 10010-5518,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Collider-Accelerator Department, Brookhaven National Laboratory, Upton, NY 11973-5000,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Physics Department, Brookhaven National Laboratory, Upton, NY 11973-5000,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California - Riverside, Riverside, CA 92521,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Colorado, Boulder, CO 80309,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Columbia University, New York, NY 10027 and Nevis Laboratories, Irvington, NY 10533,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Florida Institute of Technology, Melbourne, FL 32901,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Florida State University, Tallahassee, FL 32306,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Georgia State University, Atlanta, GA 30303,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Illinois at Urbana-Champaign, Urbana, IL 61801,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Iowa State University, Ames, IA 50011,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Lawrence Livermore National Laboratory, Livermore, CA 94550,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Los Alamos National Laboratory, Los Alamos, NM 87545,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Maryland, College Park, MD 20742,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University of Massachusetts, Amherst, MA 01003-9337, U.S.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Morgan State University, Baltimore, MD 21251,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Muhlenberg College, Allentown, PA 18104-5586,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New Mexico, Albuquerque, NM 87131, U.S.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New Mexico State University, Las Cruces, NM 88003,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Oak Ridge National Laboratory, Oak Ridge, TN 37831,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 of Physics and Astronomy, Ohio University, Athens, OH 45701,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RIKEN BNL Research Center, Brookhaven National Laboratory, Upton, NY 11973-5000,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Chemistry Department, Stony Brook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University,SUNY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Stony Brook, NY 11794-3400,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 and Astronomy, Stony Brook University, SUNY, Stony Brook, NY 11794,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Tennessee, Knoxville, TN 37996,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Vanderbilt University, Nashville, TN 37235, U.S.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524000" y="82550"/>
            <a:ext cx="45847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496888" indent="-4572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Universidade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de São Paulo,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Instituto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de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Física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Caixa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Postal 66318, São Paulo CEP05315-970, Brazil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China Institute of Atomic Energy (CIAE), Beijing, People's Republic of China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Peking University, Beijing, People's Republic of China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Charles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Ovocnytrh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5,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Praha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1, 116 36, Prague, Czech Republic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Czech Technical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Zikova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4, 166 36 Prague 6, Czech Republic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Institute of Physics, Academy of Sciences of the Czech Republic, Na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Slovance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2,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182 21 Prague 8, Czech Republic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Helsinki Institute of Physics and University of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Jyväskylä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P.O.Box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35, FI-40014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Jyväskylä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Finland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Dapnia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CEA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Saclay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F-91191, Gif-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sur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-Yvette, France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Laboratoire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Leprince-Ringuet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Ecole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Polytechnique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CNRS-IN2P3, Route de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Saclay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F-91128,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Palaiseau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France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Laboratoire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de Physique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Corpusculaire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(LPC),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Université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Blaise Pascal, CNRS-IN2P3,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Clermont-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Fd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63177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Aubiere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Cedex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France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IPN-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Orsay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Paris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Sud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CNRS-IN2P3, BP1, F-91406,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Orsay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France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Debrecen University, H-4010 Debrecen,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Egyetem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tér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1, Hungary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ELTE,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Eötvös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Loránd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H - 1117 Budapest,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Pázmány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P. s. 1/A, Hungary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KFKI Research Institute for Particle and Nuclear Physics of the Hungarian Academy of Sciences (MTA KFKI RMKI),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H-1525 Budapest 114,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POBox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49, Budapest, Hungary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Banaras Hindu University, Varanasi 221005, India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Bhabha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Atomic Research Centre, Bombay 400 085, India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Weizmann Institute,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Rehovot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76100, Israel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Center for Nuclear Study, Graduate School of Science, University of Tokyo, 7-3-1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Hongo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Bunkyo,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Tokyo 113-0033,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Hiroshima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Kagamiyama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Higashi-Hiroshima 739-8526, Japan</a:t>
            </a:r>
          </a:p>
          <a:p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Advanced Science Research Center, Japan Atomic Energy Agency, 2-4 </a:t>
            </a:r>
            <a:r>
              <a:rPr lang="en-US" sz="800" dirty="0" err="1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Shirakata</a:t>
            </a:r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 </a:t>
            </a:r>
            <a:r>
              <a:rPr lang="en-US" sz="800" dirty="0" err="1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Shirane</a:t>
            </a:r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, Tokai-</a:t>
            </a:r>
            <a:r>
              <a:rPr lang="en-US" sz="800" dirty="0" err="1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mura</a:t>
            </a:r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, </a:t>
            </a:r>
          </a:p>
          <a:p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    Naka-gun, Ibaraki-ken 319-1195,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KEK, High Energy Accelerator Research Organization, Tsukuba, Ibaraki 305-0801,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Kyoto University, Kyoto 606-8502,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Nagasaki Institute of Applied Science, Nagasaki-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shi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Nagasaki 851-0193,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RIKEN, The Institute of Physical and Chemical Research, Wako, Saitama 351-0198,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Physics Department,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Rikkyo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3-34-1 Nishi-Ikebukuro, Toshima, Tokyo 171-8501,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Tokyo Institute of Technology, Oh-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okayama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Meguro, Tokyo 152-8551,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Institute of Physics, University of Tsukuba, Tsukuba, Ibaraki 305, Japan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Chonbuk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National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Jeonju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Ewha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Womans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Seoul 120-750,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Hanyang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Seoul 133-792,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KAERI, Cyclotron Application Laboratory, Seoul,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Korea University, Seoul, 136-701,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Accelerator and Medical Instrumentation Engineering Lab,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SungKyunKwan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53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Myeongnyun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-dong, 3-ga,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Jongno-gu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Seoul,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Myongji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Yongin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Kyonggido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449-728,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Physocs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and Astronomy, Seoul National University, Seoul,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Yonsei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IPAP, Seoul 120-749,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IHEP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Protvino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State Research Center of Russian Federation, Institute for High Energy Physics,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Protvino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142281,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INR_RAS, Institute for Nuclear Research of the Russian Academy of Sciences,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prospekt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60-letiya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Oktyabrya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7a,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Moscow 117312,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Joint Institute for Nuclear Research, 141980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Dubna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Moscow Region,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Russian Research Center "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Kurchatov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Institute", Moscow,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PNPI, Petersburg Nuclear Physics Institute,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Gatchina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Leningrad region, 188300,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Saint Petersburg State Polytechnic University, St. Petersburg, Russia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Skobeltsyn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Institute of Nuclear Physics,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Lomonosov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Moscow State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Vorob'evy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Gory,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Moscow 119992, Russia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Lund University, Box 118, SE-221 00 Lund, Sweden</a:t>
            </a:r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638"/>
            <a:ext cx="1371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/>
          </p:cNvSpPr>
          <p:nvPr/>
        </p:nvSpPr>
        <p:spPr bwMode="auto">
          <a:xfrm>
            <a:off x="8534401" y="2895600"/>
            <a:ext cx="8861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July 2012</a:t>
            </a:r>
          </a:p>
        </p:txBody>
      </p:sp>
    </p:spTree>
    <p:extLst>
      <p:ext uri="{BB962C8B-B14F-4D97-AF65-F5344CB8AC3E}">
        <p14:creationId xmlns:p14="http://schemas.microsoft.com/office/powerpoint/2010/main" val="27688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past decade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/>
          </a:bodyPr>
          <a:lstStyle/>
          <a:p>
            <a:r>
              <a:rPr lang="en-US" dirty="0" smtClean="0"/>
              <a:t>Because we only work on small projects without extended reviews. It allows us to use up-to-date technologies. </a:t>
            </a:r>
          </a:p>
          <a:p>
            <a:pPr lvl="1"/>
            <a:r>
              <a:rPr lang="en-US" dirty="0" smtClean="0"/>
              <a:t>We spend most of time just on building electronics and make sure it will run smoothly in the experiments.</a:t>
            </a:r>
          </a:p>
          <a:p>
            <a:pPr lvl="1"/>
            <a:r>
              <a:rPr lang="en-US" dirty="0"/>
              <a:t>It is a continues design/prototype/fabrication during the past decade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Help by the our engineers, we have built 4 readout system for PHENIX and </a:t>
            </a:r>
            <a:r>
              <a:rPr lang="en-US" dirty="0" err="1" smtClean="0"/>
              <a:t>MicroBoone</a:t>
            </a:r>
            <a:r>
              <a:rPr lang="en-US" dirty="0" smtClean="0"/>
              <a:t> </a:t>
            </a:r>
            <a:r>
              <a:rPr lang="en-US" dirty="0" err="1" smtClean="0"/>
              <a:t>experiements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will fill the tank with liquid Argon sometime around the summer.</a:t>
            </a:r>
          </a:p>
          <a:p>
            <a:r>
              <a:rPr lang="en-US" dirty="0" smtClean="0"/>
              <a:t>We will proceed to prototype the </a:t>
            </a:r>
            <a:r>
              <a:rPr lang="en-US" dirty="0" err="1" smtClean="0"/>
              <a:t>sPHENIX</a:t>
            </a:r>
            <a:r>
              <a:rPr lang="en-US" dirty="0" smtClean="0"/>
              <a:t> EM &amp; Hadron calorimeters digitize system in the next 1.5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2281" y="1062682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672280" y="1972963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Collection</a:t>
            </a:r>
          </a:p>
          <a:p>
            <a:pPr algn="ctr"/>
            <a:r>
              <a:rPr lang="en-US" sz="1200" dirty="0" smtClean="0"/>
              <a:t>Module(DCM)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672280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72280" y="2825579"/>
            <a:ext cx="1186249" cy="197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1672280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6149546" y="1062682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149545" y="1972963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Data Collection</a:t>
            </a:r>
          </a:p>
          <a:p>
            <a:pPr algn="ctr"/>
            <a:r>
              <a:rPr lang="en-US" sz="1050" b="1" dirty="0" smtClean="0"/>
              <a:t>Module II(DCM II)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6149545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149545" y="2825579"/>
            <a:ext cx="1186249" cy="1977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 II</a:t>
            </a:r>
            <a:endParaRPr lang="en-U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6149545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749378" y="3875903"/>
            <a:ext cx="3608174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571104" y="6001266"/>
            <a:ext cx="1964723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62118" y="230332"/>
            <a:ext cx="311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PHENIX Online System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903" y="1117419"/>
            <a:ext cx="3623877" cy="427809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RHIC clock is about 9.8 MHz </a:t>
            </a:r>
          </a:p>
          <a:p>
            <a:r>
              <a:rPr lang="en-US" sz="1600" b="1" dirty="0" smtClean="0"/>
              <a:t>depend on collision specs.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Level 1 trigger delay is 40 beam crossing</a:t>
            </a:r>
          </a:p>
          <a:p>
            <a:endParaRPr lang="en-US" sz="1600" b="1" dirty="0"/>
          </a:p>
          <a:p>
            <a:r>
              <a:rPr lang="en-US" sz="1600" b="1" dirty="0" smtClean="0"/>
              <a:t>L1 trigger rate is 10 KHz.</a:t>
            </a:r>
          </a:p>
          <a:p>
            <a:endParaRPr lang="en-US" sz="1600" b="1" dirty="0"/>
          </a:p>
          <a:p>
            <a:r>
              <a:rPr lang="en-US" sz="1600" b="1" dirty="0" smtClean="0"/>
              <a:t>To keep system live time near ~100%,</a:t>
            </a:r>
          </a:p>
          <a:p>
            <a:r>
              <a:rPr lang="en-US" sz="1600" b="1" dirty="0" smtClean="0"/>
              <a:t>FEMs store 5 L1 triggered events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Frontend are building by various groups.</a:t>
            </a:r>
          </a:p>
          <a:p>
            <a:endParaRPr lang="en-US" sz="1600" b="1" dirty="0"/>
          </a:p>
          <a:p>
            <a:r>
              <a:rPr lang="en-US" sz="1600" b="1" dirty="0" smtClean="0"/>
              <a:t>DCM &amp; DCM II are used to interface </a:t>
            </a:r>
          </a:p>
          <a:p>
            <a:r>
              <a:rPr lang="en-US" sz="1600" b="1" dirty="0" smtClean="0"/>
              <a:t>with all the FEMs.</a:t>
            </a:r>
          </a:p>
          <a:p>
            <a:r>
              <a:rPr lang="en-US" sz="1600" b="1" dirty="0" smtClean="0"/>
              <a:t>  (first stage of the event builder)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3867325" y="1062682"/>
            <a:ext cx="1040235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L1 trigger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58530" y="1209300"/>
            <a:ext cx="1008795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07561" y="1209300"/>
            <a:ext cx="1241984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58529" y="1393857"/>
            <a:ext cx="10087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07560" y="1393857"/>
            <a:ext cx="12419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3615" y="1736521"/>
            <a:ext cx="7340367" cy="50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6236" y="1017256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n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6236" y="1950250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off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cxnSp>
        <p:nvCxnSpPr>
          <p:cNvPr id="3" name="Straight Arrow Connector 2"/>
          <p:cNvCxnSpPr>
            <a:stCxn id="4" idx="2"/>
          </p:cNvCxnSpPr>
          <p:nvPr/>
        </p:nvCxnSpPr>
        <p:spPr>
          <a:xfrm flipH="1">
            <a:off x="2265404" y="154047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42667" y="155281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</p:cNvCxnSpPr>
          <p:nvPr/>
        </p:nvCxnSpPr>
        <p:spPr>
          <a:xfrm flipH="1">
            <a:off x="2265402" y="2450757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742667" y="2434718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4" idx="1"/>
          </p:cNvCxnSpPr>
          <p:nvPr/>
        </p:nvCxnSpPr>
        <p:spPr>
          <a:xfrm>
            <a:off x="2265405" y="3476368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7"/>
          </p:cNvCxnSpPr>
          <p:nvPr/>
        </p:nvCxnSpPr>
        <p:spPr>
          <a:xfrm flipH="1">
            <a:off x="5829147" y="3476368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8" idx="0"/>
          </p:cNvCxnSpPr>
          <p:nvPr/>
        </p:nvCxnSpPr>
        <p:spPr>
          <a:xfrm flipH="1">
            <a:off x="2265405" y="4354041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5"/>
            <a:endCxn id="13" idx="0"/>
          </p:cNvCxnSpPr>
          <p:nvPr/>
        </p:nvCxnSpPr>
        <p:spPr>
          <a:xfrm>
            <a:off x="5829147" y="4354041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5" idx="1"/>
          </p:cNvCxnSpPr>
          <p:nvPr/>
        </p:nvCxnSpPr>
        <p:spPr>
          <a:xfrm>
            <a:off x="2265405" y="5313405"/>
            <a:ext cx="1593426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2"/>
            <a:endCxn id="15" idx="7"/>
          </p:cNvCxnSpPr>
          <p:nvPr/>
        </p:nvCxnSpPr>
        <p:spPr>
          <a:xfrm flipH="1">
            <a:off x="5248100" y="5313405"/>
            <a:ext cx="1494570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02" name="Group 30"/>
          <p:cNvGrpSpPr>
            <a:grpSpLocks/>
          </p:cNvGrpSpPr>
          <p:nvPr/>
        </p:nvGrpSpPr>
        <p:grpSpPr bwMode="auto">
          <a:xfrm>
            <a:off x="1078983" y="1391760"/>
            <a:ext cx="4954588" cy="4344988"/>
            <a:chOff x="192" y="768"/>
            <a:chExt cx="3121" cy="2737"/>
          </a:xfrm>
        </p:grpSpPr>
        <p:pic>
          <p:nvPicPr>
            <p:cNvPr id="131103" name="Picture 31" descr="Assembly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3121" cy="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104" name="Text Box 32"/>
            <p:cNvSpPr txBox="1">
              <a:spLocks noChangeArrowheads="1"/>
            </p:cNvSpPr>
            <p:nvPr/>
          </p:nvSpPr>
          <p:spPr bwMode="auto">
            <a:xfrm>
              <a:off x="336" y="2880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Honeycomb panels</a:t>
              </a:r>
            </a:p>
          </p:txBody>
        </p:sp>
        <p:sp>
          <p:nvSpPr>
            <p:cNvPr id="131105" name="Text Box 33"/>
            <p:cNvSpPr txBox="1">
              <a:spLocks noChangeArrowheads="1"/>
            </p:cNvSpPr>
            <p:nvPr/>
          </p:nvSpPr>
          <p:spPr bwMode="auto">
            <a:xfrm>
              <a:off x="192" y="2304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Mylar entrance window</a:t>
              </a:r>
            </a:p>
          </p:txBody>
        </p:sp>
        <p:sp>
          <p:nvSpPr>
            <p:cNvPr id="131106" name="Text Box 34"/>
            <p:cNvSpPr txBox="1">
              <a:spLocks noChangeArrowheads="1"/>
            </p:cNvSpPr>
            <p:nvPr/>
          </p:nvSpPr>
          <p:spPr bwMode="auto">
            <a:xfrm>
              <a:off x="2352" y="32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7" name="Text Box 35"/>
            <p:cNvSpPr txBox="1">
              <a:spLocks noChangeArrowheads="1"/>
            </p:cNvSpPr>
            <p:nvPr/>
          </p:nvSpPr>
          <p:spPr bwMode="auto">
            <a:xfrm>
              <a:off x="2448" y="1248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Pad readout plane</a:t>
              </a:r>
            </a:p>
          </p:txBody>
        </p:sp>
        <p:sp>
          <p:nvSpPr>
            <p:cNvPr id="131108" name="Text Box 36"/>
            <p:cNvSpPr txBox="1">
              <a:spLocks noChangeArrowheads="1"/>
            </p:cNvSpPr>
            <p:nvPr/>
          </p:nvSpPr>
          <p:spPr bwMode="auto">
            <a:xfrm>
              <a:off x="192" y="8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9" name="Text Box 37"/>
            <p:cNvSpPr txBox="1">
              <a:spLocks noChangeArrowheads="1"/>
            </p:cNvSpPr>
            <p:nvPr/>
          </p:nvSpPr>
          <p:spPr bwMode="auto">
            <a:xfrm>
              <a:off x="2112" y="816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Triple GEM module with mesh grid</a:t>
              </a:r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 flipV="1">
              <a:off x="240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 flipV="1">
              <a:off x="2592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98" name="Rectangle 126"/>
          <p:cNvSpPr>
            <a:spLocks noChangeArrowheads="1"/>
          </p:cNvSpPr>
          <p:nvPr/>
        </p:nvSpPr>
        <p:spPr bwMode="auto">
          <a:xfrm>
            <a:off x="6172200" y="2971800"/>
            <a:ext cx="43434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99" name="Group 127"/>
          <p:cNvGrpSpPr>
            <a:grpSpLocks/>
          </p:cNvGrpSpPr>
          <p:nvPr/>
        </p:nvGrpSpPr>
        <p:grpSpPr bwMode="auto">
          <a:xfrm>
            <a:off x="6461126" y="3352800"/>
            <a:ext cx="4206875" cy="2819400"/>
            <a:chOff x="-6" y="576"/>
            <a:chExt cx="3682" cy="1920"/>
          </a:xfrm>
        </p:grpSpPr>
        <p:sp>
          <p:nvSpPr>
            <p:cNvPr id="131200" name="Text Box 128"/>
            <p:cNvSpPr txBox="1">
              <a:spLocks noChangeArrowheads="1"/>
            </p:cNvSpPr>
            <p:nvPr/>
          </p:nvSpPr>
          <p:spPr bwMode="auto">
            <a:xfrm>
              <a:off x="2942" y="799"/>
              <a:ext cx="51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Mesh</a:t>
              </a:r>
            </a:p>
          </p:txBody>
        </p:sp>
        <p:sp>
          <p:nvSpPr>
            <p:cNvPr id="131201" name="Text Box 129"/>
            <p:cNvSpPr txBox="1">
              <a:spLocks noChangeArrowheads="1"/>
            </p:cNvSpPr>
            <p:nvPr/>
          </p:nvSpPr>
          <p:spPr bwMode="auto">
            <a:xfrm>
              <a:off x="2940" y="1087"/>
              <a:ext cx="73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CsI layer</a:t>
              </a:r>
            </a:p>
          </p:txBody>
        </p:sp>
        <p:sp>
          <p:nvSpPr>
            <p:cNvPr id="131202" name="Text Box 130"/>
            <p:cNvSpPr txBox="1">
              <a:spLocks noChangeArrowheads="1"/>
            </p:cNvSpPr>
            <p:nvPr/>
          </p:nvSpPr>
          <p:spPr bwMode="auto">
            <a:xfrm>
              <a:off x="3101" y="1537"/>
              <a:ext cx="56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Triple </a:t>
              </a:r>
            </a:p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GEM</a:t>
              </a:r>
            </a:p>
          </p:txBody>
        </p:sp>
        <p:sp>
          <p:nvSpPr>
            <p:cNvPr id="131203" name="Text Box 131"/>
            <p:cNvSpPr txBox="1">
              <a:spLocks noChangeArrowheads="1"/>
            </p:cNvSpPr>
            <p:nvPr/>
          </p:nvSpPr>
          <p:spPr bwMode="auto">
            <a:xfrm>
              <a:off x="-6" y="2160"/>
              <a:ext cx="10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Readout Pads</a:t>
              </a:r>
            </a:p>
          </p:txBody>
        </p:sp>
        <p:sp>
          <p:nvSpPr>
            <p:cNvPr id="131204" name="Oval 132"/>
            <p:cNvSpPr>
              <a:spLocks noChangeArrowheads="1"/>
            </p:cNvSpPr>
            <p:nvPr/>
          </p:nvSpPr>
          <p:spPr bwMode="auto">
            <a:xfrm>
              <a:off x="1478" y="1464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05" name="Oval 133"/>
            <p:cNvSpPr>
              <a:spLocks noChangeArrowheads="1"/>
            </p:cNvSpPr>
            <p:nvPr/>
          </p:nvSpPr>
          <p:spPr bwMode="auto">
            <a:xfrm>
              <a:off x="1548" y="1467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206" name="Group 134"/>
            <p:cNvGrpSpPr>
              <a:grpSpLocks/>
            </p:cNvGrpSpPr>
            <p:nvPr/>
          </p:nvGrpSpPr>
          <p:grpSpPr bwMode="auto">
            <a:xfrm>
              <a:off x="193" y="1342"/>
              <a:ext cx="2668" cy="100"/>
              <a:chOff x="206" y="1214"/>
              <a:chExt cx="2668" cy="207"/>
            </a:xfrm>
          </p:grpSpPr>
          <p:sp>
            <p:nvSpPr>
              <p:cNvPr id="131207" name="AutoShape 135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8" name="AutoShape 136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9" name="AutoShape 137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0" name="AutoShape 138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1" name="Rectangle 139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2" name="Rectangle 140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3" name="Rectangle 141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4" name="Rectangle 142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5" name="Rectangle 143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6" name="Rectangle 144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7" name="Rectangle 145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8" name="Rectangle 146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19" name="Group 147"/>
            <p:cNvGrpSpPr>
              <a:grpSpLocks/>
            </p:cNvGrpSpPr>
            <p:nvPr/>
          </p:nvGrpSpPr>
          <p:grpSpPr bwMode="auto">
            <a:xfrm>
              <a:off x="206" y="1656"/>
              <a:ext cx="2668" cy="101"/>
              <a:chOff x="206" y="1214"/>
              <a:chExt cx="2668" cy="207"/>
            </a:xfrm>
          </p:grpSpPr>
          <p:sp>
            <p:nvSpPr>
              <p:cNvPr id="131220" name="AutoShape 148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1" name="AutoShape 149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2" name="AutoShape 150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3" name="AutoShape 151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4" name="Rectangle 152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5" name="Rectangle 153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6" name="Rectangle 154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7" name="Rectangle 155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8" name="Rectangle 156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9" name="Rectangle 157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0" name="Rectangle 158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1" name="Rectangle 159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32" name="Group 160"/>
            <p:cNvGrpSpPr>
              <a:grpSpLocks/>
            </p:cNvGrpSpPr>
            <p:nvPr/>
          </p:nvGrpSpPr>
          <p:grpSpPr bwMode="auto">
            <a:xfrm>
              <a:off x="219" y="1952"/>
              <a:ext cx="2668" cy="101"/>
              <a:chOff x="206" y="1214"/>
              <a:chExt cx="2668" cy="207"/>
            </a:xfrm>
          </p:grpSpPr>
          <p:sp>
            <p:nvSpPr>
              <p:cNvPr id="131233" name="AutoShape 161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4" name="AutoShape 162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5" name="AutoShape 163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6" name="AutoShape 164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7" name="Rectangle 165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8" name="Rectangle 166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9" name="Rectangle 167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0" name="Rectangle 168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1" name="Rectangle 169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2" name="Rectangle 170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3" name="Rectangle 171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4" name="Rectangle 172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45" name="Group 173"/>
            <p:cNvGrpSpPr>
              <a:grpSpLocks/>
            </p:cNvGrpSpPr>
            <p:nvPr/>
          </p:nvGrpSpPr>
          <p:grpSpPr bwMode="auto">
            <a:xfrm>
              <a:off x="340" y="1311"/>
              <a:ext cx="2370" cy="33"/>
              <a:chOff x="366" y="1786"/>
              <a:chExt cx="2370" cy="67"/>
            </a:xfrm>
          </p:grpSpPr>
          <p:sp>
            <p:nvSpPr>
              <p:cNvPr id="131246" name="Rectangle 174"/>
              <p:cNvSpPr>
                <a:spLocks noChangeArrowheads="1"/>
              </p:cNvSpPr>
              <p:nvPr/>
            </p:nvSpPr>
            <p:spPr bwMode="auto">
              <a:xfrm>
                <a:off x="366" y="1789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7" name="Rectangle 175"/>
              <p:cNvSpPr>
                <a:spLocks noChangeArrowheads="1"/>
              </p:cNvSpPr>
              <p:nvPr/>
            </p:nvSpPr>
            <p:spPr bwMode="auto">
              <a:xfrm>
                <a:off x="1053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8" name="Rectangle 176"/>
              <p:cNvSpPr>
                <a:spLocks noChangeArrowheads="1"/>
              </p:cNvSpPr>
              <p:nvPr/>
            </p:nvSpPr>
            <p:spPr bwMode="auto">
              <a:xfrm>
                <a:off x="2459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9" name="Rectangle 177"/>
              <p:cNvSpPr>
                <a:spLocks noChangeArrowheads="1"/>
              </p:cNvSpPr>
              <p:nvPr/>
            </p:nvSpPr>
            <p:spPr bwMode="auto">
              <a:xfrm>
                <a:off x="1775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50" name="Freeform 178"/>
            <p:cNvSpPr>
              <a:spLocks/>
            </p:cNvSpPr>
            <p:nvPr/>
          </p:nvSpPr>
          <p:spPr bwMode="auto">
            <a:xfrm rot="10800000">
              <a:off x="1435" y="1400"/>
              <a:ext cx="235" cy="114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1" name="Group 179"/>
            <p:cNvGrpSpPr>
              <a:grpSpLocks/>
            </p:cNvGrpSpPr>
            <p:nvPr/>
          </p:nvGrpSpPr>
          <p:grpSpPr bwMode="auto">
            <a:xfrm>
              <a:off x="738" y="1712"/>
              <a:ext cx="945" cy="114"/>
              <a:chOff x="764" y="2609"/>
              <a:chExt cx="945" cy="235"/>
            </a:xfrm>
          </p:grpSpPr>
          <p:sp>
            <p:nvSpPr>
              <p:cNvPr id="131252" name="Freeform 180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3" name="Freeform 181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1254" name="Group 182"/>
            <p:cNvGrpSpPr>
              <a:grpSpLocks/>
            </p:cNvGrpSpPr>
            <p:nvPr/>
          </p:nvGrpSpPr>
          <p:grpSpPr bwMode="auto">
            <a:xfrm>
              <a:off x="739" y="2045"/>
              <a:ext cx="1650" cy="115"/>
              <a:chOff x="764" y="2609"/>
              <a:chExt cx="1650" cy="236"/>
            </a:xfrm>
          </p:grpSpPr>
          <p:sp>
            <p:nvSpPr>
              <p:cNvPr id="131255" name="Freeform 183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6" name="Freeform 184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7" name="Freeform 185"/>
              <p:cNvSpPr>
                <a:spLocks/>
              </p:cNvSpPr>
              <p:nvPr/>
            </p:nvSpPr>
            <p:spPr bwMode="auto">
              <a:xfrm rot="10800000">
                <a:off x="2179" y="2611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1258" name="Line 186"/>
            <p:cNvSpPr>
              <a:spLocks noChangeShapeType="1"/>
            </p:cNvSpPr>
            <p:nvPr/>
          </p:nvSpPr>
          <p:spPr bwMode="auto">
            <a:xfrm>
              <a:off x="192" y="720"/>
              <a:ext cx="2547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9" name="Group 187"/>
            <p:cNvGrpSpPr>
              <a:grpSpLocks/>
            </p:cNvGrpSpPr>
            <p:nvPr/>
          </p:nvGrpSpPr>
          <p:grpSpPr bwMode="auto">
            <a:xfrm>
              <a:off x="192" y="2352"/>
              <a:ext cx="2640" cy="0"/>
              <a:chOff x="192" y="2592"/>
              <a:chExt cx="2640" cy="0"/>
            </a:xfrm>
          </p:grpSpPr>
          <p:sp>
            <p:nvSpPr>
              <p:cNvPr id="131260" name="Line 188"/>
              <p:cNvSpPr>
                <a:spLocks noChangeShapeType="1"/>
              </p:cNvSpPr>
              <p:nvPr/>
            </p:nvSpPr>
            <p:spPr bwMode="auto">
              <a:xfrm>
                <a:off x="192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1" name="Line 189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2" name="Line 190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63" name="Arc 191"/>
            <p:cNvSpPr>
              <a:spLocks/>
            </p:cNvSpPr>
            <p:nvPr/>
          </p:nvSpPr>
          <p:spPr bwMode="auto">
            <a:xfrm rot="16766666" flipV="1">
              <a:off x="1229" y="1033"/>
              <a:ext cx="227" cy="382"/>
            </a:xfrm>
            <a:custGeom>
              <a:avLst/>
              <a:gdLst>
                <a:gd name="G0" fmla="+- 4826 0 0"/>
                <a:gd name="G1" fmla="+- 21600 0 0"/>
                <a:gd name="G2" fmla="+- 21600 0 0"/>
                <a:gd name="T0" fmla="*/ 4826 w 26426"/>
                <a:gd name="T1" fmla="*/ 0 h 43200"/>
                <a:gd name="T2" fmla="*/ 0 w 26426"/>
                <a:gd name="T3" fmla="*/ 42654 h 43200"/>
                <a:gd name="T4" fmla="*/ 4826 w 264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26" h="43200" fill="none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</a:path>
                <a:path w="26426" h="43200" stroke="0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  <a:lnTo>
                    <a:pt x="4826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4" name="Text Box 192"/>
            <p:cNvSpPr txBox="1">
              <a:spLocks noChangeArrowheads="1"/>
            </p:cNvSpPr>
            <p:nvPr/>
          </p:nvSpPr>
          <p:spPr bwMode="auto">
            <a:xfrm>
              <a:off x="1386" y="967"/>
              <a:ext cx="30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e</a:t>
              </a:r>
              <a:r>
                <a:rPr lang="en-US" sz="2000" baseline="30000">
                  <a:solidFill>
                    <a:srgbClr val="FF0000"/>
                  </a:solidFill>
                  <a:latin typeface="Arial Narrow" panose="020B0606020202030204" pitchFamily="34" charset="0"/>
                </a:rPr>
                <a:t>-</a:t>
              </a:r>
            </a:p>
          </p:txBody>
        </p:sp>
        <p:sp>
          <p:nvSpPr>
            <p:cNvPr id="131265" name="Line 193"/>
            <p:cNvSpPr>
              <a:spLocks noChangeShapeType="1"/>
            </p:cNvSpPr>
            <p:nvPr/>
          </p:nvSpPr>
          <p:spPr bwMode="auto">
            <a:xfrm>
              <a:off x="1344" y="576"/>
              <a:ext cx="1200" cy="192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6" name="Line 194"/>
            <p:cNvSpPr>
              <a:spLocks noChangeShapeType="1"/>
            </p:cNvSpPr>
            <p:nvPr/>
          </p:nvSpPr>
          <p:spPr bwMode="auto">
            <a:xfrm flipV="1">
              <a:off x="1584" y="720"/>
              <a:ext cx="0" cy="192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7" name="Line 195"/>
            <p:cNvSpPr>
              <a:spLocks noChangeShapeType="1"/>
            </p:cNvSpPr>
            <p:nvPr/>
          </p:nvSpPr>
          <p:spPr bwMode="auto">
            <a:xfrm flipV="1">
              <a:off x="1680" y="816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8" name="Line 196"/>
            <p:cNvSpPr>
              <a:spLocks noChangeShapeType="1"/>
            </p:cNvSpPr>
            <p:nvPr/>
          </p:nvSpPr>
          <p:spPr bwMode="auto">
            <a:xfrm flipV="1">
              <a:off x="1776" y="960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9" name="Text Box 197"/>
            <p:cNvSpPr txBox="1">
              <a:spLocks noChangeArrowheads="1"/>
            </p:cNvSpPr>
            <p:nvPr/>
          </p:nvSpPr>
          <p:spPr bwMode="auto">
            <a:xfrm>
              <a:off x="1655" y="864"/>
              <a:ext cx="11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CCFFFF"/>
                  </a:solidFill>
                  <a:latin typeface="Arial Narrow" panose="020B0606020202030204" pitchFamily="34" charset="0"/>
                </a:rPr>
                <a:t>Primary ionization</a:t>
              </a:r>
            </a:p>
          </p:txBody>
        </p:sp>
        <p:grpSp>
          <p:nvGrpSpPr>
            <p:cNvPr id="131270" name="Group 198"/>
            <p:cNvGrpSpPr>
              <a:grpSpLocks/>
            </p:cNvGrpSpPr>
            <p:nvPr/>
          </p:nvGrpSpPr>
          <p:grpSpPr bwMode="auto">
            <a:xfrm>
              <a:off x="624" y="576"/>
              <a:ext cx="480" cy="720"/>
              <a:chOff x="432" y="576"/>
              <a:chExt cx="480" cy="720"/>
            </a:xfrm>
          </p:grpSpPr>
          <p:cxnSp>
            <p:nvCxnSpPr>
              <p:cNvPr id="131271" name="AutoShape 199"/>
              <p:cNvCxnSpPr>
                <a:cxnSpLocks noChangeShapeType="1"/>
              </p:cNvCxnSpPr>
              <p:nvPr/>
            </p:nvCxnSpPr>
            <p:spPr bwMode="auto">
              <a:xfrm rot="16200000" flipH="1">
                <a:off x="696" y="1032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2" name="AutoShape 200"/>
              <p:cNvCxnSpPr>
                <a:cxnSpLocks noChangeShapeType="1"/>
              </p:cNvCxnSpPr>
              <p:nvPr/>
            </p:nvCxnSpPr>
            <p:spPr bwMode="auto">
              <a:xfrm rot="16200000" flipH="1">
                <a:off x="792" y="1176"/>
                <a:ext cx="144" cy="96"/>
              </a:xfrm>
              <a:prstGeom prst="curvedConnector3">
                <a:avLst>
                  <a:gd name="adj1" fmla="val 49301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3" name="AutoShape 201"/>
              <p:cNvCxnSpPr>
                <a:cxnSpLocks noChangeShapeType="1"/>
              </p:cNvCxnSpPr>
              <p:nvPr/>
            </p:nvCxnSpPr>
            <p:spPr bwMode="auto">
              <a:xfrm rot="16200000" flipH="1">
                <a:off x="600" y="888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4" name="AutoShape 202"/>
              <p:cNvCxnSpPr>
                <a:cxnSpLocks noChangeShapeType="1"/>
              </p:cNvCxnSpPr>
              <p:nvPr/>
            </p:nvCxnSpPr>
            <p:spPr bwMode="auto">
              <a:xfrm rot="16200000" flipH="1">
                <a:off x="504" y="744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5" name="AutoShape 20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8" y="600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1276" name="Text Box 204"/>
            <p:cNvSpPr txBox="1">
              <a:spLocks noChangeArrowheads="1"/>
            </p:cNvSpPr>
            <p:nvPr/>
          </p:nvSpPr>
          <p:spPr bwMode="auto">
            <a:xfrm>
              <a:off x="959" y="816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9900FF"/>
                  </a:solidFill>
                  <a:latin typeface="GreekC" pitchFamily="2" charset="0"/>
                </a:rPr>
                <a:t>g</a:t>
              </a:r>
            </a:p>
          </p:txBody>
        </p:sp>
        <p:sp>
          <p:nvSpPr>
            <p:cNvPr id="131277" name="Line 205"/>
            <p:cNvSpPr>
              <a:spLocks noChangeShapeType="1"/>
            </p:cNvSpPr>
            <p:nvPr/>
          </p:nvSpPr>
          <p:spPr bwMode="auto">
            <a:xfrm flipV="1">
              <a:off x="288" y="76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78" name="Text Box 206"/>
            <p:cNvSpPr txBox="1">
              <a:spLocks noChangeArrowheads="1"/>
            </p:cNvSpPr>
            <p:nvPr/>
          </p:nvSpPr>
          <p:spPr bwMode="auto">
            <a:xfrm>
              <a:off x="279" y="912"/>
              <a:ext cx="41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HV</a:t>
              </a:r>
            </a:p>
          </p:txBody>
        </p:sp>
        <p:sp>
          <p:nvSpPr>
            <p:cNvPr id="131279" name="Line 207"/>
            <p:cNvSpPr>
              <a:spLocks noChangeShapeType="1"/>
            </p:cNvSpPr>
            <p:nvPr/>
          </p:nvSpPr>
          <p:spPr bwMode="auto">
            <a:xfrm flipV="1">
              <a:off x="2736" y="1200"/>
              <a:ext cx="240" cy="96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0" name="Line 208"/>
            <p:cNvSpPr>
              <a:spLocks noChangeShapeType="1"/>
            </p:cNvSpPr>
            <p:nvPr/>
          </p:nvSpPr>
          <p:spPr bwMode="auto">
            <a:xfrm flipH="1" flipV="1">
              <a:off x="2832" y="1440"/>
              <a:ext cx="288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1" name="Line 209"/>
            <p:cNvSpPr>
              <a:spLocks noChangeShapeType="1"/>
            </p:cNvSpPr>
            <p:nvPr/>
          </p:nvSpPr>
          <p:spPr bwMode="auto">
            <a:xfrm flipH="1" flipV="1">
              <a:off x="2880" y="1728"/>
              <a:ext cx="24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2" name="Line 210"/>
            <p:cNvSpPr>
              <a:spLocks noChangeShapeType="1"/>
            </p:cNvSpPr>
            <p:nvPr/>
          </p:nvSpPr>
          <p:spPr bwMode="auto">
            <a:xfrm flipH="1">
              <a:off x="2880" y="1728"/>
              <a:ext cx="240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3" name="Line 211"/>
            <p:cNvSpPr>
              <a:spLocks noChangeShapeType="1"/>
            </p:cNvSpPr>
            <p:nvPr/>
          </p:nvSpPr>
          <p:spPr bwMode="auto">
            <a:xfrm>
              <a:off x="2736" y="720"/>
              <a:ext cx="240" cy="144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284" name="Rectangle 212"/>
          <p:cNvSpPr>
            <a:spLocks noChangeArrowheads="1"/>
          </p:cNvSpPr>
          <p:nvPr/>
        </p:nvSpPr>
        <p:spPr bwMode="auto">
          <a:xfrm>
            <a:off x="6400800" y="1219201"/>
            <a:ext cx="4095750" cy="1558925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/>
              <a:t> Proximity focus Cherenkov counter.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/>
              <a:t> Use CsI to convert photon to electron.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/>
              <a:t> GEM is used for amplify the electron 	from CsI.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/>
              <a:t> Measure time and charge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/>
              <a:t> Installed in 2006</a:t>
            </a:r>
          </a:p>
        </p:txBody>
      </p:sp>
      <p:sp>
        <p:nvSpPr>
          <p:cNvPr id="131285" name="Text Box 213"/>
          <p:cNvSpPr txBox="1">
            <a:spLocks noChangeArrowheads="1"/>
          </p:cNvSpPr>
          <p:nvPr/>
        </p:nvSpPr>
        <p:spPr bwMode="auto">
          <a:xfrm>
            <a:off x="3556277" y="250962"/>
            <a:ext cx="3161923" cy="83099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HADRON BLIND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4390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u="sng"/>
              <a:t>Charge Preamp with On-Board Cable Driver</a:t>
            </a:r>
            <a:r>
              <a:rPr lang="en-US" sz="2500" b="1"/>
              <a:t/>
            </a:r>
            <a:br>
              <a:rPr lang="en-US" sz="2500" b="1"/>
            </a:br>
            <a:r>
              <a:rPr lang="en-US" sz="2500" b="1"/>
              <a:t>(IO1195-1-REVA)</a:t>
            </a:r>
            <a:br>
              <a:rPr lang="en-US" sz="2500" b="1"/>
            </a:br>
            <a:endParaRPr lang="en-US" sz="2500" b="1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362200" y="1219200"/>
            <a:ext cx="7620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anose="02020603050405020304" pitchFamily="18" charset="0"/>
              </a:rPr>
              <a:t>Features: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sz="2000" b="1">
                <a:latin typeface="Times New Roman" panose="02020603050405020304" pitchFamily="18" charset="0"/>
              </a:rPr>
              <a:t>+/- 5V</a:t>
            </a:r>
            <a:r>
              <a:rPr lang="en-US" b="1">
                <a:latin typeface="Times New Roman" panose="02020603050405020304" pitchFamily="18" charset="0"/>
              </a:rPr>
              <a:t> power supply.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165 mW power dissipation.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Bipolar operation (Q_input = +/- 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Differential outputs for driving 100 ohm twisted pair cable.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Large output voltage swing --  +/- 1.5V (cable terminated at both ends)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                            (+/- 3V at driver output)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Low noise:  Q_noise = 345e  (C_external = 5pF,  shaping = .25us)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	                 (Cf = 1pF,  Rf = 1meg)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Size = 15mm x 19mm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Preamp output (internal) will operate +/- 2.5V to handle large pile-up.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819400" y="472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8001000" y="228600"/>
            <a:ext cx="2362200" cy="2876550"/>
            <a:chOff x="240" y="624"/>
            <a:chExt cx="1488" cy="1812"/>
          </a:xfrm>
        </p:grpSpPr>
        <p:sp>
          <p:nvSpPr>
            <p:cNvPr id="136198" name="Text Box 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37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Preamp (BNL IO-1195)</a:t>
              </a:r>
            </a:p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2304 channels total</a:t>
              </a:r>
            </a:p>
          </p:txBody>
        </p:sp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240" y="1344"/>
              <a:ext cx="4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 Narrow" panose="020B0606020202030204" pitchFamily="34" charset="0"/>
                </a:rPr>
                <a:t>19 mm</a:t>
              </a:r>
            </a:p>
          </p:txBody>
        </p:sp>
        <p:grpSp>
          <p:nvGrpSpPr>
            <p:cNvPr id="136200" name="Group 8"/>
            <p:cNvGrpSpPr>
              <a:grpSpLocks/>
            </p:cNvGrpSpPr>
            <p:nvPr/>
          </p:nvGrpSpPr>
          <p:grpSpPr bwMode="auto">
            <a:xfrm>
              <a:off x="432" y="624"/>
              <a:ext cx="1139" cy="1344"/>
              <a:chOff x="391" y="768"/>
              <a:chExt cx="1139" cy="1344"/>
            </a:xfrm>
          </p:grpSpPr>
          <p:pic>
            <p:nvPicPr>
              <p:cNvPr id="136201" name="Picture 9" descr="IO-1195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" y="1085"/>
                <a:ext cx="803" cy="10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202" name="Line 10"/>
              <p:cNvSpPr>
                <a:spLocks noChangeShapeType="1"/>
              </p:cNvSpPr>
              <p:nvPr/>
            </p:nvSpPr>
            <p:spPr bwMode="auto">
              <a:xfrm>
                <a:off x="391" y="11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3" name="Line 11"/>
              <p:cNvSpPr>
                <a:spLocks noChangeShapeType="1"/>
              </p:cNvSpPr>
              <p:nvPr/>
            </p:nvSpPr>
            <p:spPr bwMode="auto">
              <a:xfrm>
                <a:off x="391" y="201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4" name="Line 12"/>
              <p:cNvSpPr>
                <a:spLocks noChangeShapeType="1"/>
              </p:cNvSpPr>
              <p:nvPr/>
            </p:nvSpPr>
            <p:spPr bwMode="auto">
              <a:xfrm>
                <a:off x="487" y="1152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5" name="Line 13"/>
              <p:cNvSpPr>
                <a:spLocks noChangeShapeType="1"/>
              </p:cNvSpPr>
              <p:nvPr/>
            </p:nvSpPr>
            <p:spPr bwMode="auto">
              <a:xfrm>
                <a:off x="487" y="1728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6" name="Line 14"/>
              <p:cNvSpPr>
                <a:spLocks noChangeShapeType="1"/>
              </p:cNvSpPr>
              <p:nvPr/>
            </p:nvSpPr>
            <p:spPr bwMode="auto">
              <a:xfrm>
                <a:off x="775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7" name="Line 15"/>
              <p:cNvSpPr>
                <a:spLocks noChangeShapeType="1"/>
              </p:cNvSpPr>
              <p:nvPr/>
            </p:nvSpPr>
            <p:spPr bwMode="auto">
              <a:xfrm>
                <a:off x="1447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8" name="Line 16"/>
              <p:cNvSpPr>
                <a:spLocks noChangeShapeType="1"/>
              </p:cNvSpPr>
              <p:nvPr/>
            </p:nvSpPr>
            <p:spPr bwMode="auto">
              <a:xfrm>
                <a:off x="77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9" name="Line 17"/>
              <p:cNvSpPr>
                <a:spLocks noChangeShapeType="1"/>
              </p:cNvSpPr>
              <p:nvPr/>
            </p:nvSpPr>
            <p:spPr bwMode="auto">
              <a:xfrm>
                <a:off x="125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0" name="Text Box 18"/>
              <p:cNvSpPr txBox="1">
                <a:spLocks noChangeArrowheads="1"/>
              </p:cNvSpPr>
              <p:nvPr/>
            </p:nvSpPr>
            <p:spPr bwMode="auto">
              <a:xfrm>
                <a:off x="886" y="768"/>
                <a:ext cx="4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bg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15 mm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4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rmet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3251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213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7467600" y="43434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162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7543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7924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8305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8686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188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547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7940505" y="4267200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8331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8690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7171568" y="3733800"/>
            <a:ext cx="2008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Signal arrangement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5334000" y="381001"/>
            <a:ext cx="51816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Use 2MM Hard Metric cable to move signals between preamp/FEM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5410200" y="1676400"/>
            <a:ext cx="4953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2mm HM connector has 5 pins per row and 2mm spacing between pins and rows</a:t>
            </a:r>
          </a:p>
          <a:p>
            <a:pPr>
              <a:spcBef>
                <a:spcPct val="50000"/>
              </a:spcBef>
            </a:pPr>
            <a:r>
              <a:rPr lang="en-US" dirty="0"/>
              <a:t>There are two types of  cable configuration: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</a:t>
            </a:r>
            <a:r>
              <a:rPr lang="en-US" b="1" dirty="0"/>
              <a:t>*</a:t>
            </a:r>
            <a:r>
              <a:rPr lang="en-US" b="1" dirty="0">
                <a:solidFill>
                  <a:srgbClr val="FF0000"/>
                </a:solidFill>
              </a:rPr>
              <a:t>100 ohms parallel shielded cable</a:t>
            </a:r>
          </a:p>
          <a:p>
            <a:pPr>
              <a:spcBef>
                <a:spcPct val="50000"/>
              </a:spcBef>
            </a:pPr>
            <a:r>
              <a:rPr lang="en-US" dirty="0"/>
              <a:t>	50  ohms coaxial cable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527009" y="5029200"/>
            <a:ext cx="1608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u="sng"/>
              <a:t>Our choice is </a:t>
            </a:r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V="1">
            <a:off x="7772400" y="4724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H="1" flipV="1">
            <a:off x="6934200" y="4800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2574288" y="5410201"/>
            <a:ext cx="581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This gives us signal density 2mm x 10mm for every 2 signals.</a:t>
            </a:r>
          </a:p>
          <a:p>
            <a:pPr algn="ctr"/>
            <a:r>
              <a:rPr lang="en-US"/>
              <a:t>Same type of cables will be used for L1 trigger data. </a:t>
            </a:r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4648200" y="48768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MERITEC</a:t>
            </a:r>
          </a:p>
        </p:txBody>
      </p:sp>
    </p:spTree>
    <p:extLst>
      <p:ext uri="{BB962C8B-B14F-4D97-AF65-F5344CB8AC3E}">
        <p14:creationId xmlns:p14="http://schemas.microsoft.com/office/powerpoint/2010/main" val="23638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adc_block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057400"/>
            <a:ext cx="2786062" cy="4191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8245" name="Picture 5" descr="hbd_fig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4399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057400" y="381000"/>
            <a:ext cx="3099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FEM receiver + ADC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657600" y="4343400"/>
            <a:ext cx="4038600" cy="196977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/>
              <a:t>8 CHANNEL 65 MHz 12 bits ADC (</a:t>
            </a:r>
            <a:r>
              <a:rPr lang="en-US" sz="1000" b="1" i="1"/>
              <a:t>80 TQFP)</a:t>
            </a:r>
          </a:p>
          <a:p>
            <a:r>
              <a:rPr lang="en-US" sz="1200"/>
              <a:t>The +/- input can swing from 1V to 2V, V</a:t>
            </a:r>
            <a:r>
              <a:rPr lang="en-US" sz="1200" baseline="-25000"/>
              <a:t>cm</a:t>
            </a:r>
            <a:r>
              <a:rPr lang="en-US" sz="1200"/>
              <a:t>=1.5V</a:t>
            </a:r>
          </a:p>
          <a:p>
            <a:r>
              <a:rPr lang="en-US" sz="1200"/>
              <a:t>	+ side 2V, - side 1V -&gt;  highest count</a:t>
            </a:r>
          </a:p>
          <a:p>
            <a:r>
              <a:rPr lang="en-US" sz="1200"/>
              <a:t>	- side 2V, + side 1V -&gt; lowest count </a:t>
            </a:r>
          </a:p>
          <a:p>
            <a:r>
              <a:rPr lang="en-US" sz="1200"/>
              <a:t>Our +/- input will swing from 1.5 to 2V/ 1.5 to 1V</a:t>
            </a:r>
          </a:p>
          <a:p>
            <a:r>
              <a:rPr lang="en-US" sz="1200"/>
              <a:t>	we will only get 11 bits out of 12 bits</a:t>
            </a:r>
          </a:p>
          <a:p>
            <a:r>
              <a:rPr lang="en-US" sz="1200"/>
              <a:t>	16fc will be roughly sitting at 200 count</a:t>
            </a:r>
          </a:p>
          <a:p>
            <a:r>
              <a:rPr lang="en-US" sz="1200"/>
              <a:t>We will run the ADC at 6X beam crossing clock</a:t>
            </a:r>
          </a:p>
          <a:p>
            <a:r>
              <a:rPr lang="en-US" sz="1200"/>
              <a:t>6X9.4 MHz = 56.4 MHz or ~17.7ns per samples</a:t>
            </a:r>
          </a:p>
          <a:p>
            <a:r>
              <a:rPr lang="en-US" sz="1200"/>
              <a:t>ADC data are serialized LVDS at </a:t>
            </a:r>
            <a:r>
              <a:rPr lang="en-US" sz="1200" b="1">
                <a:solidFill>
                  <a:srgbClr val="0000FF"/>
                </a:solidFill>
              </a:rPr>
              <a:t>12*56.4 MHz= 678 MHz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2400" y="1143000"/>
            <a:ext cx="1600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Differential</a:t>
            </a:r>
          </a:p>
          <a:p>
            <a:pPr algn="ctr"/>
            <a:r>
              <a:rPr lang="en-US"/>
              <a:t>Receiver 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0198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ADC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057400" y="1143000"/>
            <a:ext cx="1219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Preamp</a:t>
            </a:r>
          </a:p>
          <a:p>
            <a:pPr algn="ctr"/>
            <a:r>
              <a:rPr lang="en-US"/>
              <a:t>Cable driver</a:t>
            </a: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3276600" y="1524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5562600" y="152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74676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FPGA</a:t>
            </a:r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6858000" y="152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7696200" y="4267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 flipH="1">
            <a:off x="3505200" y="21336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6553200" y="2057400"/>
            <a:ext cx="12954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094907" y="2895601"/>
            <a:ext cx="264963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Based on AD8138 receiver</a:t>
            </a:r>
          </a:p>
          <a:p>
            <a:pPr algn="ctr"/>
            <a:r>
              <a:rPr lang="en-US"/>
              <a:t>Unity gain</a:t>
            </a:r>
          </a:p>
        </p:txBody>
      </p:sp>
      <p:sp>
        <p:nvSpPr>
          <p:cNvPr id="138265" name="Line 25"/>
          <p:cNvSpPr>
            <a:spLocks noChangeShapeType="1"/>
          </p:cNvSpPr>
          <p:nvPr/>
        </p:nvSpPr>
        <p:spPr bwMode="auto">
          <a:xfrm flipH="1">
            <a:off x="3962400" y="36576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8610600" y="1752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/>
              <a:t>TI ADS5272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3733800" y="990600"/>
            <a:ext cx="48006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57" grpId="0" animBg="1"/>
      <p:bldP spid="138258" grpId="0" animBg="1"/>
      <p:bldP spid="138259" grpId="0" animBg="1"/>
      <p:bldP spid="138264" grpId="0" animBg="1"/>
      <p:bldP spid="138265" grpId="0" animBg="1"/>
      <p:bldP spid="138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101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2578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572001" y="6019800"/>
            <a:ext cx="2155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Signals from Preamp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1981200" y="228601"/>
            <a:ext cx="217982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HBD ADC board</a:t>
            </a:r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2743200" y="4876800"/>
            <a:ext cx="40386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895600" y="4267200"/>
            <a:ext cx="35814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1564301" y="4800600"/>
            <a:ext cx="102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Differential</a:t>
            </a:r>
          </a:p>
          <a:p>
            <a:pPr algn="ctr"/>
            <a:r>
              <a:rPr lang="en-US" sz="1400" b="1"/>
              <a:t>receiver</a:t>
            </a:r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4648200" y="541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 flipV="1">
            <a:off x="3429000" y="35814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 flipH="1" flipV="1">
            <a:off x="5029200" y="3581400"/>
            <a:ext cx="609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1524001" y="4267200"/>
            <a:ext cx="591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ADC</a:t>
            </a:r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>
            <a:off x="2286000" y="4419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V="1">
            <a:off x="4648200" y="22860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1629470" y="3048001"/>
            <a:ext cx="900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ALTERA</a:t>
            </a:r>
          </a:p>
          <a:p>
            <a:pPr algn="ctr"/>
            <a:r>
              <a:rPr lang="en-US" b="1"/>
              <a:t>FPGA</a:t>
            </a:r>
          </a:p>
        </p:txBody>
      </p:sp>
      <p:sp>
        <p:nvSpPr>
          <p:cNvPr id="141339" name="Line 27"/>
          <p:cNvSpPr>
            <a:spLocks noChangeShapeType="1"/>
          </p:cNvSpPr>
          <p:nvPr/>
        </p:nvSpPr>
        <p:spPr bwMode="auto">
          <a:xfrm>
            <a:off x="2667000" y="3429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7772400" y="5105400"/>
            <a:ext cx="25087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48 channels per board</a:t>
            </a:r>
          </a:p>
          <a:p>
            <a:r>
              <a:rPr lang="en-US" sz="2000"/>
              <a:t>6U X160 mm size</a:t>
            </a: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1828800" y="762001"/>
            <a:ext cx="8686800" cy="1508105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use ALTERA STRATIX II 60 FPGA  to receive the 6 ADC’s data</a:t>
            </a:r>
          </a:p>
          <a:p>
            <a:endParaRPr lang="en-US"/>
          </a:p>
          <a:p>
            <a:r>
              <a:rPr lang="en-US" sz="1400" b="1"/>
              <a:t>It has 8 SERDES blocks.     ALTERA provides de-serializer Mega function block.</a:t>
            </a:r>
          </a:p>
          <a:p>
            <a:r>
              <a:rPr lang="en-US" sz="1400" b="1"/>
              <a:t>6XADC clock </a:t>
            </a:r>
            <a:r>
              <a:rPr lang="en-US" sz="1400" b="1">
                <a:sym typeface="Wingdings" panose="05000000000000000000" pitchFamily="2" charset="2"/>
              </a:rPr>
              <a:t></a:t>
            </a:r>
            <a:r>
              <a:rPr lang="en-US" sz="1400" b="1"/>
              <a:t> SERDES clock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>
                <a:sym typeface="Wingdings" panose="05000000000000000000" pitchFamily="2" charset="2"/>
              </a:rPr>
              <a:t> </a:t>
            </a:r>
            <a:r>
              <a:rPr lang="en-US" sz="1400" b="1"/>
              <a:t>data de-serialized as 6 bit 120 MHZ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>
                <a:sym typeface="Wingdings" panose="05000000000000000000" pitchFamily="2" charset="2"/>
              </a:rPr>
              <a:t></a:t>
            </a:r>
            <a:r>
              <a:rPr lang="en-US" sz="1400" b="1"/>
              <a:t> </a:t>
            </a:r>
            <a:r>
              <a:rPr lang="en-US" sz="1400" b="1">
                <a:sym typeface="Wingdings" panose="05000000000000000000" pitchFamily="2" charset="2"/>
              </a:rPr>
              <a:t>Regroup to 12 bits at 60 MHz , 45 degree phase adjustment step.  Timing Margin  270 degree.</a:t>
            </a:r>
          </a:p>
        </p:txBody>
      </p:sp>
      <p:sp>
        <p:nvSpPr>
          <p:cNvPr id="141345" name="Text Box 33"/>
          <p:cNvSpPr txBox="1">
            <a:spLocks noChangeArrowheads="1"/>
          </p:cNvSpPr>
          <p:nvPr/>
        </p:nvSpPr>
        <p:spPr bwMode="auto">
          <a:xfrm>
            <a:off x="7315200" y="2438401"/>
            <a:ext cx="3352800" cy="2289175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FPGA also provides</a:t>
            </a:r>
          </a:p>
          <a:p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L1 delay (up to 240 samples)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8 events buffer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ADC setting download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Offline slow readback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</a:t>
            </a:r>
            <a:r>
              <a:rPr lang="en-US" i="1"/>
              <a:t>7 threshold levels for L1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i="1"/>
              <a:t>trigger primitives per channel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3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1" grpId="0" animBg="1"/>
      <p:bldP spid="14134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lemental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12980</TotalTime>
  <Words>3412</Words>
  <Application>Microsoft Office PowerPoint</Application>
  <PresentationFormat>Widescreen</PresentationFormat>
  <Paragraphs>770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Arial Narrow</vt:lpstr>
      <vt:lpstr>Arial Narrow Italic</vt:lpstr>
      <vt:lpstr>Calibri</vt:lpstr>
      <vt:lpstr>Calibri Light</vt:lpstr>
      <vt:lpstr>Cambria</vt:lpstr>
      <vt:lpstr>GreekC</vt:lpstr>
      <vt:lpstr>Symbol</vt:lpstr>
      <vt:lpstr>Times New Roman</vt:lpstr>
      <vt:lpstr>Wingdings</vt:lpstr>
      <vt:lpstr>Office Theme</vt:lpstr>
      <vt:lpstr>1_Elemental</vt:lpstr>
      <vt:lpstr>Default Design</vt:lpstr>
      <vt:lpstr>Building Electronics for High Energy Nuclear and Particle Physics Experiments</vt:lpstr>
      <vt:lpstr>PowerPoint Presentation</vt:lpstr>
      <vt:lpstr>PowerPoint Presentation</vt:lpstr>
      <vt:lpstr>PowerPoint Presentation</vt:lpstr>
      <vt:lpstr>PowerPoint Presentation</vt:lpstr>
      <vt:lpstr>Charge Preamp with On-Board Cable Driver (IO1195-1-REVA) </vt:lpstr>
      <vt:lpstr>PowerPoint Presentation</vt:lpstr>
      <vt:lpstr>PowerPoint Presentation</vt:lpstr>
      <vt:lpstr>PowerPoint Presentation</vt:lpstr>
      <vt:lpstr>PowerPoint Presentation</vt:lpstr>
      <vt:lpstr>Data Collection Module II (DCM II)</vt:lpstr>
      <vt:lpstr>PowerPoint Presentation</vt:lpstr>
      <vt:lpstr>PowerPoint Presentation</vt:lpstr>
      <vt:lpstr>PowerPoint Presentation</vt:lpstr>
      <vt:lpstr>Cryostat: Keeps Ar liquid &lt; 87.3oK </vt:lpstr>
      <vt:lpstr>Overall Electronics scheme</vt:lpstr>
      <vt:lpstr>FEM Concept</vt:lpstr>
      <vt:lpstr>PowerPoint Presentation</vt:lpstr>
      <vt:lpstr>PowerPoint Presentation</vt:lpstr>
      <vt:lpstr>PowerPoint Presentation</vt:lpstr>
      <vt:lpstr>PowerPoint Presentation</vt:lpstr>
      <vt:lpstr>The sPHENIX Detector </vt:lpstr>
      <vt:lpstr>Original Concept: Optical Accordion</vt:lpstr>
      <vt:lpstr>HCAL Readout</vt:lpstr>
      <vt:lpstr>Discrete Preamp</vt:lpstr>
      <vt:lpstr>sPHENIX Calorimeter digitizer electronics</vt:lpstr>
      <vt:lpstr>Cost &amp; Schedule</vt:lpstr>
      <vt:lpstr>Design Specification</vt:lpstr>
      <vt:lpstr>Prototype</vt:lpstr>
      <vt:lpstr>The past decade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Electronics for High Energy Nuclear and Partitcle Physics Experiments</dc:title>
  <dc:creator>chi</dc:creator>
  <cp:lastModifiedBy>chi</cp:lastModifiedBy>
  <cp:revision>125</cp:revision>
  <cp:lastPrinted>2014-05-19T20:01:21Z</cp:lastPrinted>
  <dcterms:created xsi:type="dcterms:W3CDTF">2014-05-04T14:10:35Z</dcterms:created>
  <dcterms:modified xsi:type="dcterms:W3CDTF">2014-05-20T14:37:21Z</dcterms:modified>
</cp:coreProperties>
</file>