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79" r:id="rId5"/>
    <p:sldId id="284" r:id="rId6"/>
    <p:sldId id="270" r:id="rId7"/>
    <p:sldId id="271" r:id="rId8"/>
    <p:sldId id="272" r:id="rId9"/>
    <p:sldId id="273" r:id="rId10"/>
    <p:sldId id="274" r:id="rId11"/>
    <p:sldId id="280" r:id="rId12"/>
    <p:sldId id="311" r:id="rId13"/>
    <p:sldId id="286" r:id="rId14"/>
    <p:sldId id="306" r:id="rId15"/>
    <p:sldId id="287" r:id="rId16"/>
    <p:sldId id="290" r:id="rId17"/>
    <p:sldId id="291" r:id="rId18"/>
    <p:sldId id="308" r:id="rId19"/>
    <p:sldId id="293" r:id="rId20"/>
    <p:sldId id="294" r:id="rId21"/>
    <p:sldId id="295" r:id="rId22"/>
    <p:sldId id="309" r:id="rId23"/>
    <p:sldId id="304" r:id="rId24"/>
    <p:sldId id="305" r:id="rId25"/>
    <p:sldId id="303" r:id="rId26"/>
    <p:sldId id="301" r:id="rId27"/>
    <p:sldId id="310" r:id="rId28"/>
    <p:sldId id="257" r:id="rId29"/>
    <p:sldId id="258" r:id="rId30"/>
    <p:sldId id="259" r:id="rId31"/>
    <p:sldId id="313" r:id="rId3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75649D6-EC1E-4E3D-B542-0B7BAB182098}" type="datetimeFigureOut">
              <a:rPr lang="en-US" smtClean="0"/>
              <a:pPr/>
              <a:t>5/25/2014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166FCA1-F2BC-48F5-96A7-5C40C8164A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0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5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FCA1-F2BC-48F5-96A7-5C40C8164A7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0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68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8E505-2580-4062-AADF-89EDF4A94C84}" type="slidenum">
              <a:rPr lang="en-US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4590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8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7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52400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9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>
          <a:xfrm>
            <a:off x="1625600" y="6172201"/>
            <a:ext cx="6096000" cy="365125"/>
          </a:xfrm>
        </p:spPr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768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89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1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70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6000" y="457200"/>
            <a:ext cx="10058400" cy="914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54400" y="6477000"/>
            <a:ext cx="6096000" cy="228600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  <a:alpha val="60000"/>
                  </a:schemeClr>
                </a:solidFill>
              </a:defRPr>
            </a:lvl1pPr>
          </a:lstStyle>
          <a:p>
            <a:r>
              <a:rPr lang="it-IT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277600" y="6400800"/>
            <a:ext cx="711200" cy="304800"/>
          </a:xfrm>
        </p:spPr>
        <p:txBody>
          <a:bodyPr/>
          <a:lstStyle>
            <a:lvl1pPr>
              <a:defRPr sz="1100"/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26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929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1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8672" y="6375400"/>
            <a:ext cx="4114800" cy="365125"/>
          </a:xfrm>
        </p:spPr>
        <p:txBody>
          <a:bodyPr/>
          <a:lstStyle/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985963" y="655796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64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560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706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rgbClr val="FFFFFF"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5771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45D9A-4A23-4043-BFB2-127044A1A7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4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FAF29-220F-48E9-915B-F7669B140B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0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34D1-12BF-4F65-BEB7-EBB5BCC79E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5F2CE-B64E-4E0B-A3C3-7BE0DC84A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33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5F91-C070-4113-AB2B-37BE386D85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3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84B30-2943-4E6B-9EB8-1B846366FA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47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1AD2-1696-40C1-9338-9B47578364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9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78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5CB80-C331-4BCE-B35E-BC245CF4EA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46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3051F-A1FF-4ACF-8D7F-6E016157C4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31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E3578-ECE7-4E04-89F3-06C7EBCC4D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19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5/26/2014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A202A-5FDE-4CFC-AC6F-D514C49630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5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7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IEEE REALTIME CONFERENCE 2014</a:t>
            </a:r>
          </a:p>
          <a:p>
            <a:r>
              <a:rPr lang="en-US" dirty="0" smtClean="0"/>
              <a:t>Cheng-</a:t>
            </a:r>
            <a:r>
              <a:rPr lang="en-US" dirty="0" err="1" smtClean="0"/>
              <a:t>yi</a:t>
            </a:r>
            <a:r>
              <a:rPr lang="en-US" dirty="0" smtClean="0"/>
              <a:t> Chi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6864" y="649287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7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IEEE REALTIME CONFERENCE 2014 Cheng-yi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Cheng-yi Chi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C921-0C90-417F-8E5F-30326F080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rot="17656910">
            <a:off x="557464" y="1492337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US" smtClean="0">
                <a:solidFill>
                  <a:srgbClr val="FFFFFF">
                    <a:alpha val="60000"/>
                  </a:srgbClr>
                </a:solidFill>
              </a:rPr>
              <a:t>5/26/2014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it-IT" smtClean="0">
                <a:solidFill>
                  <a:srgbClr val="FFFFFF">
                    <a:alpha val="60000"/>
                  </a:srgbClr>
                </a:solidFill>
              </a:rPr>
              <a:t>IEEE REALTIME CONFERENCE 2014 Cheng-yi Chi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26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5/26/2014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IEEE REALTIME CONFERENCE 2014 Cheng-yi Chi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09A91-815D-4F7B-931D-2599B6C44C0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Building </a:t>
            </a:r>
            <a:r>
              <a:rPr lang="en-US" b="1" dirty="0">
                <a:solidFill>
                  <a:srgbClr val="002060"/>
                </a:solidFill>
              </a:rPr>
              <a:t>Electronics for High Energy Nuclear and </a:t>
            </a:r>
            <a:r>
              <a:rPr lang="en-US" b="1" dirty="0" smtClean="0">
                <a:solidFill>
                  <a:srgbClr val="002060"/>
                </a:solidFill>
              </a:rPr>
              <a:t>Particle </a:t>
            </a:r>
            <a:r>
              <a:rPr lang="en-US" b="1" dirty="0">
                <a:solidFill>
                  <a:srgbClr val="002060"/>
                </a:solidFill>
              </a:rPr>
              <a:t>Physics Experiments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79853"/>
            <a:ext cx="10515600" cy="3743152"/>
          </a:xfrm>
        </p:spPr>
        <p:txBody>
          <a:bodyPr/>
          <a:lstStyle/>
          <a:p>
            <a:r>
              <a:rPr lang="en-US" dirty="0" smtClean="0"/>
              <a:t>Discuss several systems I have built in the past </a:t>
            </a:r>
          </a:p>
          <a:p>
            <a:pPr lvl="1"/>
            <a:r>
              <a:rPr lang="en-US" dirty="0" smtClean="0"/>
              <a:t>PHENIX experiment Hadron Blind detector digitizer readout system</a:t>
            </a:r>
          </a:p>
          <a:p>
            <a:pPr lvl="1"/>
            <a:r>
              <a:rPr lang="en-US" dirty="0" smtClean="0"/>
              <a:t>Data Collection Module upgrade for the PHENIX experiment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Neutrino Liquid Argon TPC Front End Board</a:t>
            </a:r>
          </a:p>
          <a:p>
            <a:r>
              <a:rPr lang="en-US" dirty="0" smtClean="0"/>
              <a:t>Some discussion on </a:t>
            </a:r>
          </a:p>
          <a:p>
            <a:pPr lvl="1"/>
            <a:r>
              <a:rPr lang="en-US" dirty="0" smtClean="0"/>
              <a:t>Future </a:t>
            </a:r>
            <a:r>
              <a:rPr lang="en-US" dirty="0" err="1" smtClean="0"/>
              <a:t>sPHENIX</a:t>
            </a:r>
            <a:r>
              <a:rPr lang="en-US" dirty="0" smtClean="0"/>
              <a:t> experiment calorimeter electronics</a:t>
            </a:r>
          </a:p>
          <a:p>
            <a:r>
              <a:rPr lang="en-US" dirty="0" smtClean="0"/>
              <a:t>Lessons learnt in building electronics projects.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9436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5911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5911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  <a:noFill/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Data Collection Module II (DCM II)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62545"/>
            <a:ext cx="10515600" cy="45144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Receives all the data from the upgrade detectors frontend modules</a:t>
            </a:r>
          </a:p>
          <a:p>
            <a:r>
              <a:rPr lang="en-US" dirty="0" smtClean="0"/>
              <a:t>Provide 5 event buffers for the FEMs.</a:t>
            </a:r>
          </a:p>
          <a:p>
            <a:pPr lvl="1"/>
            <a:r>
              <a:rPr lang="en-US" dirty="0" smtClean="0"/>
              <a:t>Data transmission time is based on average trigger rate.</a:t>
            </a:r>
          </a:p>
          <a:p>
            <a:pPr lvl="1"/>
            <a:r>
              <a:rPr lang="en-US" dirty="0" smtClean="0"/>
              <a:t>to achieve minimum trigger </a:t>
            </a:r>
            <a:r>
              <a:rPr lang="en-US" dirty="0" err="1" smtClean="0"/>
              <a:t>deadtime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FEM’s data are not compressed. DCM II compresses the raw data and formats the data for the Event builder.</a:t>
            </a:r>
          </a:p>
          <a:p>
            <a:r>
              <a:rPr lang="en-US" dirty="0" smtClean="0"/>
              <a:t>Collects the compressed FEM data to the event builder</a:t>
            </a:r>
          </a:p>
          <a:p>
            <a:r>
              <a:rPr lang="en-US" dirty="0" smtClean="0"/>
              <a:t>Error monitoring.</a:t>
            </a:r>
          </a:p>
          <a:p>
            <a:r>
              <a:rPr lang="en-US" dirty="0" smtClean="0"/>
              <a:t>Provides slow </a:t>
            </a:r>
            <a:r>
              <a:rPr lang="en-US" dirty="0" err="1" smtClean="0"/>
              <a:t>readback</a:t>
            </a:r>
            <a:r>
              <a:rPr lang="en-US" dirty="0" smtClean="0"/>
              <a:t> path for detector readout without the event builder.</a:t>
            </a:r>
          </a:p>
          <a:p>
            <a:endParaRPr lang="en-US" dirty="0" smtClean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7473" y="701962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2577" y="701959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" name="Rectangle 3"/>
          <p:cNvSpPr/>
          <p:nvPr/>
        </p:nvSpPr>
        <p:spPr>
          <a:xfrm>
            <a:off x="2611579" y="701959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07695" y="480286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7694" y="112221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62528" y="923631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" idx="3"/>
          </p:cNvCxnSpPr>
          <p:nvPr/>
        </p:nvCxnSpPr>
        <p:spPr>
          <a:xfrm flipV="1">
            <a:off x="1480128" y="923634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3"/>
            <a:endCxn id="4" idx="1"/>
          </p:cNvCxnSpPr>
          <p:nvPr/>
        </p:nvCxnSpPr>
        <p:spPr>
          <a:xfrm>
            <a:off x="2431472" y="923632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69146" y="701958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>
          <a:xfrm>
            <a:off x="3665683" y="701958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1"/>
          </p:cNvCxnSpPr>
          <p:nvPr/>
        </p:nvCxnSpPr>
        <p:spPr>
          <a:xfrm>
            <a:off x="3665683" y="1343882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</p:cNvCxnSpPr>
          <p:nvPr/>
        </p:nvCxnSpPr>
        <p:spPr>
          <a:xfrm flipV="1">
            <a:off x="3532909" y="923631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969212" y="923631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>
            <a:endCxn id="23" idx="1"/>
          </p:cNvCxnSpPr>
          <p:nvPr/>
        </p:nvCxnSpPr>
        <p:spPr>
          <a:xfrm>
            <a:off x="4717471" y="1122210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4703619" y="701957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 flipV="1">
            <a:off x="4484256" y="701957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</p:cNvCxnSpPr>
          <p:nvPr/>
        </p:nvCxnSpPr>
        <p:spPr>
          <a:xfrm flipV="1">
            <a:off x="4484255" y="1343882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0"/>
            <a:endCxn id="5" idx="2"/>
          </p:cNvCxnSpPr>
          <p:nvPr/>
        </p:nvCxnSpPr>
        <p:spPr>
          <a:xfrm flipV="1">
            <a:off x="4145975" y="923631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9709" y="1417773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" idx="2"/>
          </p:cNvCxnSpPr>
          <p:nvPr/>
        </p:nvCxnSpPr>
        <p:spPr>
          <a:xfrm flipH="1">
            <a:off x="2077024" y="1145304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059709" y="1143039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43" name="Rectangle 42"/>
          <p:cNvSpPr/>
          <p:nvPr/>
        </p:nvSpPr>
        <p:spPr>
          <a:xfrm>
            <a:off x="7507452" y="2051314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28029" y="2061455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015567" y="2590532"/>
            <a:ext cx="855522" cy="551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64KX32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015567" y="3334047"/>
            <a:ext cx="855522" cy="54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256X60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59" name="Straight Arrow Connector 58"/>
          <p:cNvCxnSpPr>
            <a:stCxn id="51" idx="0"/>
            <a:endCxn id="50" idx="2"/>
          </p:cNvCxnSpPr>
          <p:nvPr/>
        </p:nvCxnSpPr>
        <p:spPr>
          <a:xfrm flipV="1">
            <a:off x="9443328" y="3142389"/>
            <a:ext cx="0" cy="1916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07473" y="1911913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22577" y="1911910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11579" y="1911910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814621" y="232974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16956" y="1692658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40" name="Straight Arrow Connector 39"/>
          <p:cNvCxnSpPr>
            <a:endCxn id="32" idx="1"/>
          </p:cNvCxnSpPr>
          <p:nvPr/>
        </p:nvCxnSpPr>
        <p:spPr>
          <a:xfrm>
            <a:off x="362528" y="2133582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3"/>
          </p:cNvCxnSpPr>
          <p:nvPr/>
        </p:nvCxnSpPr>
        <p:spPr>
          <a:xfrm flipV="1">
            <a:off x="1480128" y="2133585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3"/>
            <a:endCxn id="35" idx="1"/>
          </p:cNvCxnSpPr>
          <p:nvPr/>
        </p:nvCxnSpPr>
        <p:spPr>
          <a:xfrm>
            <a:off x="2431472" y="2133583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657874" y="1900222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36" idx="1"/>
          </p:cNvCxnSpPr>
          <p:nvPr/>
        </p:nvCxnSpPr>
        <p:spPr>
          <a:xfrm>
            <a:off x="3672609" y="255141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8" idx="1"/>
          </p:cNvCxnSpPr>
          <p:nvPr/>
        </p:nvCxnSpPr>
        <p:spPr>
          <a:xfrm flipV="1">
            <a:off x="3667136" y="1914331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5" idx="3"/>
          </p:cNvCxnSpPr>
          <p:nvPr/>
        </p:nvCxnSpPr>
        <p:spPr>
          <a:xfrm flipV="1">
            <a:off x="3532909" y="2133582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703619" y="1911907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6" idx="3"/>
          </p:cNvCxnSpPr>
          <p:nvPr/>
        </p:nvCxnSpPr>
        <p:spPr>
          <a:xfrm flipV="1">
            <a:off x="4491182" y="255141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8" idx="3"/>
          </p:cNvCxnSpPr>
          <p:nvPr/>
        </p:nvCxnSpPr>
        <p:spPr>
          <a:xfrm flipV="1">
            <a:off x="4493517" y="1914330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077024" y="1636662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077024" y="1636662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9709" y="162322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3" idx="3"/>
          </p:cNvCxnSpPr>
          <p:nvPr/>
        </p:nvCxnSpPr>
        <p:spPr>
          <a:xfrm flipV="1">
            <a:off x="4721093" y="2143665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1447968" y="134622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6591" y="691323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6899" y="1897624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21237" y="271072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115" name="TextBox 114"/>
          <p:cNvSpPr txBox="1"/>
          <p:nvPr/>
        </p:nvSpPr>
        <p:spPr>
          <a:xfrm>
            <a:off x="2660650" y="1251694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121" name="Straight Connector 120"/>
          <p:cNvCxnSpPr>
            <a:stCxn id="38" idx="2"/>
            <a:endCxn id="36" idx="0"/>
          </p:cNvCxnSpPr>
          <p:nvPr/>
        </p:nvCxnSpPr>
        <p:spPr>
          <a:xfrm flipH="1">
            <a:off x="4152902" y="2136003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8468612" y="2432388"/>
            <a:ext cx="272473" cy="1696165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3" idx="6"/>
            <a:endCxn id="47" idx="1"/>
          </p:cNvCxnSpPr>
          <p:nvPr/>
        </p:nvCxnSpPr>
        <p:spPr>
          <a:xfrm>
            <a:off x="5241685" y="1638311"/>
            <a:ext cx="1386344" cy="644817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1933838" y="369455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1921195" y="314945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139" name="Rectangle 138"/>
          <p:cNvSpPr/>
          <p:nvPr/>
        </p:nvSpPr>
        <p:spPr>
          <a:xfrm>
            <a:off x="1609723" y="271072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/>
          <p:cNvSpPr txBox="1"/>
          <p:nvPr/>
        </p:nvSpPr>
        <p:spPr>
          <a:xfrm>
            <a:off x="5372216" y="1383146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111922" y="1212271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155" name="Straight Arrow Connector 154"/>
          <p:cNvCxnSpPr>
            <a:stCxn id="43" idx="3"/>
            <a:endCxn id="130" idx="1"/>
          </p:cNvCxnSpPr>
          <p:nvPr/>
        </p:nvCxnSpPr>
        <p:spPr>
          <a:xfrm>
            <a:off x="8177088" y="2272987"/>
            <a:ext cx="331427" cy="4077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47" idx="3"/>
            <a:endCxn id="43" idx="1"/>
          </p:cNvCxnSpPr>
          <p:nvPr/>
        </p:nvCxnSpPr>
        <p:spPr>
          <a:xfrm flipV="1">
            <a:off x="7297665" y="2272987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/>
          <p:cNvSpPr/>
          <p:nvPr/>
        </p:nvSpPr>
        <p:spPr>
          <a:xfrm>
            <a:off x="10087848" y="2590532"/>
            <a:ext cx="526473" cy="13124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port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1" name="Right Arrow 160"/>
          <p:cNvSpPr/>
          <p:nvPr/>
        </p:nvSpPr>
        <p:spPr>
          <a:xfrm>
            <a:off x="8741085" y="3172003"/>
            <a:ext cx="274482" cy="95829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V="1">
            <a:off x="9866048" y="2866460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/>
          <p:nvPr/>
        </p:nvCxnSpPr>
        <p:spPr>
          <a:xfrm flipV="1">
            <a:off x="9887105" y="3604216"/>
            <a:ext cx="21675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0614321" y="3062834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flipH="1" flipV="1">
            <a:off x="10614321" y="2669714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0626215" y="261986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Data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cxnSp>
        <p:nvCxnSpPr>
          <p:cNvPr id="184" name="Straight Arrow Connector 183"/>
          <p:cNvCxnSpPr/>
          <p:nvPr/>
        </p:nvCxnSpPr>
        <p:spPr>
          <a:xfrm>
            <a:off x="10595954" y="3720332"/>
            <a:ext cx="53151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10595954" y="3327212"/>
            <a:ext cx="516943" cy="3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10676564" y="3297458"/>
            <a:ext cx="59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Token</a:t>
            </a:r>
          </a:p>
          <a:p>
            <a:pPr algn="ctr"/>
            <a:r>
              <a:rPr lang="en-US" sz="1200" b="1" dirty="0" smtClean="0"/>
              <a:t>In/out</a:t>
            </a:r>
            <a:endParaRPr lang="en-US" sz="1200" b="1" dirty="0"/>
          </a:p>
        </p:txBody>
      </p:sp>
      <p:sp>
        <p:nvSpPr>
          <p:cNvPr id="187" name="Rectangle 186"/>
          <p:cNvSpPr/>
          <p:nvPr/>
        </p:nvSpPr>
        <p:spPr>
          <a:xfrm>
            <a:off x="7508697" y="271038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6629274" y="272052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89" name="Straight Arrow Connector 188"/>
          <p:cNvCxnSpPr>
            <a:stCxn id="188" idx="3"/>
            <a:endCxn id="187" idx="1"/>
          </p:cNvCxnSpPr>
          <p:nvPr/>
        </p:nvCxnSpPr>
        <p:spPr>
          <a:xfrm flipV="1">
            <a:off x="7298910" y="293206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7507452" y="3421207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6628029" y="3431348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2" name="Straight Arrow Connector 191"/>
          <p:cNvCxnSpPr>
            <a:stCxn id="191" idx="3"/>
            <a:endCxn id="190" idx="1"/>
          </p:cNvCxnSpPr>
          <p:nvPr/>
        </p:nvCxnSpPr>
        <p:spPr>
          <a:xfrm flipV="1">
            <a:off x="7297665" y="3642880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7507452" y="4118412"/>
            <a:ext cx="669636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16Kx32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194" name="Rectangle 193"/>
          <p:cNvSpPr/>
          <p:nvPr/>
        </p:nvSpPr>
        <p:spPr>
          <a:xfrm>
            <a:off x="6628029" y="4128553"/>
            <a:ext cx="669636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Align</a:t>
            </a:r>
          </a:p>
        </p:txBody>
      </p:sp>
      <p:cxnSp>
        <p:nvCxnSpPr>
          <p:cNvPr id="195" name="Straight Arrow Connector 194"/>
          <p:cNvCxnSpPr>
            <a:stCxn id="194" idx="3"/>
            <a:endCxn id="193" idx="1"/>
          </p:cNvCxnSpPr>
          <p:nvPr/>
        </p:nvCxnSpPr>
        <p:spPr>
          <a:xfrm flipV="1">
            <a:off x="7297665" y="4340085"/>
            <a:ext cx="209787" cy="1014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93" idx="3"/>
            <a:endCxn id="130" idx="3"/>
          </p:cNvCxnSpPr>
          <p:nvPr/>
        </p:nvCxnSpPr>
        <p:spPr>
          <a:xfrm flipV="1">
            <a:off x="8177088" y="3880155"/>
            <a:ext cx="331427" cy="45993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stCxn id="187" idx="3"/>
          </p:cNvCxnSpPr>
          <p:nvPr/>
        </p:nvCxnSpPr>
        <p:spPr>
          <a:xfrm>
            <a:off x="8178333" y="2932060"/>
            <a:ext cx="290279" cy="1307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90" idx="3"/>
          </p:cNvCxnSpPr>
          <p:nvPr/>
        </p:nvCxnSpPr>
        <p:spPr>
          <a:xfrm flipV="1">
            <a:off x="8177088" y="3528291"/>
            <a:ext cx="291524" cy="1145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10478206" y="2096648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05" name="Rectangle 204"/>
          <p:cNvSpPr/>
          <p:nvPr/>
        </p:nvSpPr>
        <p:spPr>
          <a:xfrm>
            <a:off x="9379030" y="5632220"/>
            <a:ext cx="1214234" cy="6120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slow control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/download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7" name="Straight Arrow Connector 206"/>
          <p:cNvCxnSpPr>
            <a:endCxn id="205" idx="3"/>
          </p:cNvCxnSpPr>
          <p:nvPr/>
        </p:nvCxnSpPr>
        <p:spPr>
          <a:xfrm flipH="1">
            <a:off x="10593264" y="5938231"/>
            <a:ext cx="3793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flipV="1">
            <a:off x="9866048" y="4798967"/>
            <a:ext cx="0" cy="849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H="1">
            <a:off x="8823550" y="5734703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8823550" y="585510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8823550" y="6003215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8823550" y="6142087"/>
            <a:ext cx="5554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V="1">
            <a:off x="10082807" y="5259319"/>
            <a:ext cx="0" cy="367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/>
          <p:cNvSpPr txBox="1"/>
          <p:nvPr/>
        </p:nvSpPr>
        <p:spPr>
          <a:xfrm>
            <a:off x="10082807" y="5223959"/>
            <a:ext cx="5613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48 V </a:t>
            </a:r>
          </a:p>
          <a:p>
            <a:pPr algn="ctr"/>
            <a:r>
              <a:rPr lang="en-US" sz="1100" b="1" dirty="0" smtClean="0"/>
              <a:t>on/off</a:t>
            </a:r>
            <a:endParaRPr lang="en-US" sz="1100" b="1" dirty="0"/>
          </a:p>
        </p:txBody>
      </p:sp>
      <p:sp>
        <p:nvSpPr>
          <p:cNvPr id="220" name="TextBox 219"/>
          <p:cNvSpPr txBox="1"/>
          <p:nvPr/>
        </p:nvSpPr>
        <p:spPr>
          <a:xfrm>
            <a:off x="8857269" y="4971781"/>
            <a:ext cx="7585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FPGA</a:t>
            </a:r>
          </a:p>
          <a:p>
            <a:pPr algn="ctr"/>
            <a:r>
              <a:rPr lang="en-US" sz="1050" b="1" dirty="0" smtClean="0"/>
              <a:t>Download</a:t>
            </a:r>
          </a:p>
          <a:p>
            <a:pPr algn="ctr"/>
            <a:r>
              <a:rPr lang="en-US" sz="1050" b="1" dirty="0" smtClean="0"/>
              <a:t>control/</a:t>
            </a:r>
          </a:p>
          <a:p>
            <a:pPr algn="ctr"/>
            <a:r>
              <a:rPr lang="en-US" sz="1050" b="1" dirty="0" err="1" smtClean="0"/>
              <a:t>readback</a:t>
            </a:r>
            <a:endParaRPr lang="en-US" sz="1050" b="1" dirty="0"/>
          </a:p>
        </p:txBody>
      </p:sp>
      <p:sp>
        <p:nvSpPr>
          <p:cNvPr id="225" name="Rectangle 224"/>
          <p:cNvSpPr/>
          <p:nvPr/>
        </p:nvSpPr>
        <p:spPr>
          <a:xfrm>
            <a:off x="6502400" y="1805692"/>
            <a:ext cx="4162836" cy="28586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924500" y="4369926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27" name="Rectangle 226"/>
          <p:cNvSpPr/>
          <p:nvPr/>
        </p:nvSpPr>
        <p:spPr>
          <a:xfrm>
            <a:off x="1739604" y="4369923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2628606" y="4369923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3824722" y="4148250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30" name="Rectangle 229"/>
          <p:cNvSpPr/>
          <p:nvPr/>
        </p:nvSpPr>
        <p:spPr>
          <a:xfrm>
            <a:off x="3824721" y="479017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FIFO</a:t>
            </a:r>
          </a:p>
        </p:txBody>
      </p:sp>
      <p:cxnSp>
        <p:nvCxnSpPr>
          <p:cNvPr id="231" name="Straight Arrow Connector 230"/>
          <p:cNvCxnSpPr>
            <a:endCxn id="226" idx="1"/>
          </p:cNvCxnSpPr>
          <p:nvPr/>
        </p:nvCxnSpPr>
        <p:spPr>
          <a:xfrm>
            <a:off x="379555" y="4591595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>
            <a:stCxn id="226" idx="3"/>
          </p:cNvCxnSpPr>
          <p:nvPr/>
        </p:nvCxnSpPr>
        <p:spPr>
          <a:xfrm flipV="1">
            <a:off x="1497155" y="4591598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>
            <a:stCxn id="227" idx="3"/>
            <a:endCxn id="228" idx="1"/>
          </p:cNvCxnSpPr>
          <p:nvPr/>
        </p:nvCxnSpPr>
        <p:spPr>
          <a:xfrm>
            <a:off x="2448499" y="4591596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>
            <a:off x="3686173" y="4369922"/>
            <a:ext cx="9236" cy="6419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>
            <a:endCxn id="229" idx="1"/>
          </p:cNvCxnSpPr>
          <p:nvPr/>
        </p:nvCxnSpPr>
        <p:spPr>
          <a:xfrm>
            <a:off x="3682710" y="4369922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230" idx="1"/>
          </p:cNvCxnSpPr>
          <p:nvPr/>
        </p:nvCxnSpPr>
        <p:spPr>
          <a:xfrm>
            <a:off x="3682710" y="5011846"/>
            <a:ext cx="14201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Arrow Connector 236"/>
          <p:cNvCxnSpPr>
            <a:stCxn id="228" idx="3"/>
          </p:cNvCxnSpPr>
          <p:nvPr/>
        </p:nvCxnSpPr>
        <p:spPr>
          <a:xfrm flipV="1">
            <a:off x="3549936" y="4591595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Oval 237"/>
          <p:cNvSpPr/>
          <p:nvPr/>
        </p:nvSpPr>
        <p:spPr>
          <a:xfrm>
            <a:off x="4986239" y="4591595"/>
            <a:ext cx="272473" cy="1429359"/>
          </a:xfrm>
          <a:prstGeom prst="ellipse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X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9" name="Straight Arrow Connector 238"/>
          <p:cNvCxnSpPr>
            <a:endCxn id="238" idx="1"/>
          </p:cNvCxnSpPr>
          <p:nvPr/>
        </p:nvCxnSpPr>
        <p:spPr>
          <a:xfrm>
            <a:off x="4734498" y="4790174"/>
            <a:ext cx="291644" cy="107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 flipH="1" flipV="1">
            <a:off x="4720646" y="4369921"/>
            <a:ext cx="6926" cy="6419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>
            <a:stCxn id="229" idx="3"/>
          </p:cNvCxnSpPr>
          <p:nvPr/>
        </p:nvCxnSpPr>
        <p:spPr>
          <a:xfrm flipV="1">
            <a:off x="4501283" y="4369921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>
            <a:stCxn id="230" idx="3"/>
          </p:cNvCxnSpPr>
          <p:nvPr/>
        </p:nvCxnSpPr>
        <p:spPr>
          <a:xfrm flipV="1">
            <a:off x="4501282" y="5011846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>
            <a:stCxn id="230" idx="0"/>
            <a:endCxn id="229" idx="2"/>
          </p:cNvCxnSpPr>
          <p:nvPr/>
        </p:nvCxnSpPr>
        <p:spPr>
          <a:xfrm flipV="1">
            <a:off x="4163002" y="4591595"/>
            <a:ext cx="1" cy="1985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>
            <a:off x="2076736" y="5085737"/>
            <a:ext cx="4618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27" idx="2"/>
          </p:cNvCxnSpPr>
          <p:nvPr/>
        </p:nvCxnSpPr>
        <p:spPr>
          <a:xfrm flipH="1">
            <a:off x="2094051" y="4813268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TextBox 245"/>
          <p:cNvSpPr txBox="1"/>
          <p:nvPr/>
        </p:nvSpPr>
        <p:spPr>
          <a:xfrm>
            <a:off x="2076736" y="4811003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sp>
        <p:nvSpPr>
          <p:cNvPr id="247" name="Rectangle 246"/>
          <p:cNvSpPr/>
          <p:nvPr/>
        </p:nvSpPr>
        <p:spPr>
          <a:xfrm>
            <a:off x="924500" y="5579877"/>
            <a:ext cx="572655" cy="44334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TLK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2501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1739604" y="5579874"/>
            <a:ext cx="708895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65kx18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FIFO</a:t>
            </a:r>
          </a:p>
        </p:txBody>
      </p:sp>
      <p:sp>
        <p:nvSpPr>
          <p:cNvPr id="249" name="Rectangle 248"/>
          <p:cNvSpPr/>
          <p:nvPr/>
        </p:nvSpPr>
        <p:spPr>
          <a:xfrm>
            <a:off x="2628606" y="5579874"/>
            <a:ext cx="921330" cy="4433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compressor</a:t>
            </a:r>
          </a:p>
        </p:txBody>
      </p:sp>
      <p:sp>
        <p:nvSpPr>
          <p:cNvPr id="250" name="Rectangle 249"/>
          <p:cNvSpPr/>
          <p:nvPr/>
        </p:nvSpPr>
        <p:spPr>
          <a:xfrm>
            <a:off x="3831648" y="5997704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32KX32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Dual port</a:t>
            </a:r>
          </a:p>
        </p:txBody>
      </p:sp>
      <p:sp>
        <p:nvSpPr>
          <p:cNvPr id="251" name="Rectangle 250"/>
          <p:cNvSpPr/>
          <p:nvPr/>
        </p:nvSpPr>
        <p:spPr>
          <a:xfrm>
            <a:off x="3833983" y="5360622"/>
            <a:ext cx="676561" cy="4433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256X45</a:t>
            </a:r>
          </a:p>
          <a:p>
            <a:pPr algn="ctr"/>
            <a:r>
              <a:rPr lang="en-US" sz="1050" b="1" dirty="0" smtClean="0">
                <a:solidFill>
                  <a:schemeClr val="tx1"/>
                </a:solidFill>
              </a:rPr>
              <a:t>Header FIFO</a:t>
            </a:r>
          </a:p>
        </p:txBody>
      </p:sp>
      <p:cxnSp>
        <p:nvCxnSpPr>
          <p:cNvPr id="252" name="Straight Arrow Connector 251"/>
          <p:cNvCxnSpPr>
            <a:endCxn id="247" idx="1"/>
          </p:cNvCxnSpPr>
          <p:nvPr/>
        </p:nvCxnSpPr>
        <p:spPr>
          <a:xfrm>
            <a:off x="379555" y="5801546"/>
            <a:ext cx="544945" cy="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Arrow Connector 252"/>
          <p:cNvCxnSpPr>
            <a:stCxn id="247" idx="3"/>
          </p:cNvCxnSpPr>
          <p:nvPr/>
        </p:nvCxnSpPr>
        <p:spPr>
          <a:xfrm flipV="1">
            <a:off x="1497155" y="5801549"/>
            <a:ext cx="25919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48" idx="3"/>
            <a:endCxn id="249" idx="1"/>
          </p:cNvCxnSpPr>
          <p:nvPr/>
        </p:nvCxnSpPr>
        <p:spPr>
          <a:xfrm>
            <a:off x="2448499" y="5801547"/>
            <a:ext cx="1801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3674901" y="5568186"/>
            <a:ext cx="1381" cy="65305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/>
          <p:cNvCxnSpPr>
            <a:endCxn id="250" idx="1"/>
          </p:cNvCxnSpPr>
          <p:nvPr/>
        </p:nvCxnSpPr>
        <p:spPr>
          <a:xfrm>
            <a:off x="3689636" y="6219376"/>
            <a:ext cx="142012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Arrow Connector 256"/>
          <p:cNvCxnSpPr>
            <a:endCxn id="251" idx="1"/>
          </p:cNvCxnSpPr>
          <p:nvPr/>
        </p:nvCxnSpPr>
        <p:spPr>
          <a:xfrm flipV="1">
            <a:off x="3684163" y="5582295"/>
            <a:ext cx="149820" cy="8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Arrow Connector 257"/>
          <p:cNvCxnSpPr>
            <a:stCxn id="249" idx="3"/>
          </p:cNvCxnSpPr>
          <p:nvPr/>
        </p:nvCxnSpPr>
        <p:spPr>
          <a:xfrm flipV="1">
            <a:off x="3549936" y="5801546"/>
            <a:ext cx="140855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 flipV="1">
            <a:off x="4720646" y="5579871"/>
            <a:ext cx="13852" cy="6500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/>
          <p:cNvCxnSpPr>
            <a:stCxn id="250" idx="3"/>
          </p:cNvCxnSpPr>
          <p:nvPr/>
        </p:nvCxnSpPr>
        <p:spPr>
          <a:xfrm flipV="1">
            <a:off x="4508209" y="6219375"/>
            <a:ext cx="219363" cy="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1" idx="3"/>
          </p:cNvCxnSpPr>
          <p:nvPr/>
        </p:nvCxnSpPr>
        <p:spPr>
          <a:xfrm flipV="1">
            <a:off x="4510544" y="5582294"/>
            <a:ext cx="21936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/>
          <p:nvPr/>
        </p:nvCxnSpPr>
        <p:spPr>
          <a:xfrm flipV="1">
            <a:off x="2094051" y="5304626"/>
            <a:ext cx="444501" cy="809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2094051" y="5304626"/>
            <a:ext cx="1" cy="27246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2076736" y="5291187"/>
            <a:ext cx="482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busy</a:t>
            </a:r>
            <a:endParaRPr lang="en-US" sz="1200" b="1" dirty="0"/>
          </a:p>
        </p:txBody>
      </p:sp>
      <p:cxnSp>
        <p:nvCxnSpPr>
          <p:cNvPr id="265" name="Straight Arrow Connector 264"/>
          <p:cNvCxnSpPr>
            <a:endCxn id="238" idx="3"/>
          </p:cNvCxnSpPr>
          <p:nvPr/>
        </p:nvCxnSpPr>
        <p:spPr>
          <a:xfrm flipV="1">
            <a:off x="4738120" y="5811629"/>
            <a:ext cx="288022" cy="14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extBox 265"/>
          <p:cNvSpPr txBox="1"/>
          <p:nvPr/>
        </p:nvSpPr>
        <p:spPr>
          <a:xfrm>
            <a:off x="1464995" y="5014189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(FIFO has more </a:t>
            </a:r>
          </a:p>
          <a:p>
            <a:r>
              <a:rPr lang="en-US" sz="900" b="1" dirty="0" smtClean="0">
                <a:solidFill>
                  <a:srgbClr val="FF0000"/>
                </a:solidFill>
              </a:rPr>
              <a:t>than 16K words)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93618" y="4359287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73926" y="5565588"/>
            <a:ext cx="984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1.6 </a:t>
            </a:r>
            <a:r>
              <a:rPr lang="en-US" sz="1050" b="1" dirty="0" err="1" smtClean="0">
                <a:solidFill>
                  <a:schemeClr val="accent6">
                    <a:lumMod val="75000"/>
                  </a:schemeClr>
                </a:solidFill>
              </a:rPr>
              <a:t>Gbits</a:t>
            </a: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/sec </a:t>
            </a:r>
          </a:p>
          <a:p>
            <a:pPr algn="ctr"/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Optical link</a:t>
            </a:r>
            <a:endParaRPr lang="en-US" sz="105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538264" y="3939036"/>
            <a:ext cx="8117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u="sng" dirty="0" smtClean="0"/>
              <a:t>detector </a:t>
            </a:r>
          </a:p>
          <a:p>
            <a:pPr algn="ctr"/>
            <a:r>
              <a:rPr lang="en-US" sz="1100" u="sng" dirty="0" smtClean="0"/>
              <a:t>dependent</a:t>
            </a:r>
            <a:endParaRPr lang="en-US" sz="1100" u="sng" dirty="0"/>
          </a:p>
        </p:txBody>
      </p:sp>
      <p:sp>
        <p:nvSpPr>
          <p:cNvPr id="270" name="TextBox 269"/>
          <p:cNvSpPr txBox="1"/>
          <p:nvPr/>
        </p:nvSpPr>
        <p:spPr>
          <a:xfrm>
            <a:off x="2677677" y="4919658"/>
            <a:ext cx="114704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Event number</a:t>
            </a:r>
          </a:p>
          <a:p>
            <a:pPr algn="ctr"/>
            <a:r>
              <a:rPr lang="en-US" sz="1000" b="1" dirty="0" smtClean="0"/>
              <a:t>Memory address</a:t>
            </a:r>
          </a:p>
          <a:p>
            <a:pPr algn="ctr"/>
            <a:r>
              <a:rPr lang="en-US" sz="1000" b="1" dirty="0" smtClean="0"/>
              <a:t>Word counts</a:t>
            </a:r>
            <a:endParaRPr lang="en-US" sz="1000" b="1" dirty="0"/>
          </a:p>
        </p:txBody>
      </p:sp>
      <p:cxnSp>
        <p:nvCxnSpPr>
          <p:cNvPr id="271" name="Straight Connector 270"/>
          <p:cNvCxnSpPr>
            <a:stCxn id="251" idx="2"/>
            <a:endCxn id="250" idx="0"/>
          </p:cNvCxnSpPr>
          <p:nvPr/>
        </p:nvCxnSpPr>
        <p:spPr>
          <a:xfrm flipH="1">
            <a:off x="4169929" y="5803967"/>
            <a:ext cx="2335" cy="19373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Arrow Connector 271"/>
          <p:cNvCxnSpPr/>
          <p:nvPr/>
        </p:nvCxnSpPr>
        <p:spPr>
          <a:xfrm>
            <a:off x="1950865" y="4037419"/>
            <a:ext cx="0" cy="3218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1938222" y="3982909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74" name="Rectangle 273"/>
          <p:cNvSpPr/>
          <p:nvPr/>
        </p:nvSpPr>
        <p:spPr>
          <a:xfrm>
            <a:off x="1626750" y="3939036"/>
            <a:ext cx="3904386" cy="26203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TextBox 274"/>
          <p:cNvSpPr txBox="1"/>
          <p:nvPr/>
        </p:nvSpPr>
        <p:spPr>
          <a:xfrm>
            <a:off x="128949" y="4880235"/>
            <a:ext cx="1093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u="sng" dirty="0" smtClean="0"/>
              <a:t>80 M words</a:t>
            </a:r>
          </a:p>
          <a:p>
            <a:pPr algn="ctr"/>
            <a:r>
              <a:rPr lang="en-US" sz="1200" b="1" u="sng" dirty="0" smtClean="0"/>
              <a:t>( 16bits wide) </a:t>
            </a:r>
            <a:endParaRPr lang="en-US" sz="1200" b="1" u="sng" dirty="0"/>
          </a:p>
        </p:txBody>
      </p:sp>
      <p:cxnSp>
        <p:nvCxnSpPr>
          <p:cNvPr id="277" name="Elbow Connector 276"/>
          <p:cNvCxnSpPr>
            <a:stCxn id="238" idx="6"/>
            <a:endCxn id="194" idx="1"/>
          </p:cNvCxnSpPr>
          <p:nvPr/>
        </p:nvCxnSpPr>
        <p:spPr>
          <a:xfrm flipV="1">
            <a:off x="5258712" y="4350226"/>
            <a:ext cx="1369317" cy="956049"/>
          </a:xfrm>
          <a:prstGeom prst="bentConnector3">
            <a:avLst>
              <a:gd name="adj1" fmla="val 54722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endCxn id="188" idx="1"/>
          </p:cNvCxnSpPr>
          <p:nvPr/>
        </p:nvCxnSpPr>
        <p:spPr>
          <a:xfrm>
            <a:off x="5957455" y="294220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>
          <a:xfrm>
            <a:off x="5956210" y="3653021"/>
            <a:ext cx="67181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5416367" y="5027810"/>
            <a:ext cx="1030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9bits X 4 </a:t>
            </a:r>
          </a:p>
          <a:p>
            <a:pPr algn="ctr"/>
            <a:r>
              <a:rPr lang="en-US" sz="1400" b="1" dirty="0"/>
              <a:t>a</a:t>
            </a:r>
            <a:r>
              <a:rPr lang="en-US" sz="1400" b="1" dirty="0" smtClean="0"/>
              <a:t>t 480 MHz</a:t>
            </a:r>
            <a:endParaRPr lang="en-US" sz="1400" b="1" dirty="0"/>
          </a:p>
        </p:txBody>
      </p:sp>
      <p:sp>
        <p:nvSpPr>
          <p:cNvPr id="284" name="TextBox 283"/>
          <p:cNvSpPr txBox="1"/>
          <p:nvPr/>
        </p:nvSpPr>
        <p:spPr>
          <a:xfrm>
            <a:off x="1924655" y="234219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5" name="TextBox 284"/>
          <p:cNvSpPr txBox="1"/>
          <p:nvPr/>
        </p:nvSpPr>
        <p:spPr>
          <a:xfrm>
            <a:off x="1928115" y="4369451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sp>
        <p:nvSpPr>
          <p:cNvPr id="286" name="TextBox 285"/>
          <p:cNvSpPr txBox="1"/>
          <p:nvPr/>
        </p:nvSpPr>
        <p:spPr>
          <a:xfrm>
            <a:off x="1901388" y="6022958"/>
            <a:ext cx="4475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</a:t>
            </a:r>
          </a:p>
          <a:p>
            <a:r>
              <a:rPr lang="en-US" sz="1100" b="1" dirty="0" smtClean="0"/>
              <a:t>data</a:t>
            </a:r>
            <a:endParaRPr lang="en-US" sz="1100" b="1" dirty="0"/>
          </a:p>
        </p:txBody>
      </p:sp>
      <p:cxnSp>
        <p:nvCxnSpPr>
          <p:cNvPr id="288" name="Straight Arrow Connector 287"/>
          <p:cNvCxnSpPr/>
          <p:nvPr/>
        </p:nvCxnSpPr>
        <p:spPr>
          <a:xfrm flipV="1">
            <a:off x="1923043" y="2361441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V="1">
            <a:off x="1928115" y="6034907"/>
            <a:ext cx="4383" cy="3641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7222836" y="214490"/>
            <a:ext cx="3890061" cy="5313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COLLECTION MODULE II</a:t>
            </a:r>
          </a:p>
          <a:p>
            <a:pPr algn="ctr"/>
            <a:r>
              <a:rPr lang="en-US" dirty="0" smtClean="0"/>
              <a:t>(DCM II)</a:t>
            </a:r>
            <a:endParaRPr lang="en-US" dirty="0"/>
          </a:p>
        </p:txBody>
      </p:sp>
      <p:sp>
        <p:nvSpPr>
          <p:cNvPr id="294" name="TextBox 293"/>
          <p:cNvSpPr txBox="1"/>
          <p:nvPr/>
        </p:nvSpPr>
        <p:spPr>
          <a:xfrm>
            <a:off x="6376933" y="947924"/>
            <a:ext cx="5165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Interface to the frontend electronics </a:t>
            </a:r>
            <a:endParaRPr lang="en-US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Compress/Merge/5 events </a:t>
            </a:r>
            <a:r>
              <a:rPr lang="en-US" sz="16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bufferError</a:t>
            </a:r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checking data packet</a:t>
            </a:r>
          </a:p>
          <a:p>
            <a:pPr algn="ctr"/>
            <a:r>
              <a:rPr lang="en-US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in VTX (strip and Pixel), FVTX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594700" y="3034833"/>
            <a:ext cx="40671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8 1.6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Gbits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/sec optical ports per module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ports can be enabled or disabled</a:t>
            </a:r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80 MHz 16bits words in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80 MHz 32 bits word out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634182" y="609600"/>
            <a:ext cx="100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Stratix</a:t>
            </a:r>
            <a:r>
              <a:rPr lang="en-US" dirty="0" smtClean="0"/>
              <a:t> III</a:t>
            </a:r>
            <a:endParaRPr lang="en-US" dirty="0"/>
          </a:p>
        </p:txBody>
      </p:sp>
      <p:cxnSp>
        <p:nvCxnSpPr>
          <p:cNvPr id="19" name="Elbow Connector 18"/>
          <p:cNvCxnSpPr/>
          <p:nvPr/>
        </p:nvCxnSpPr>
        <p:spPr>
          <a:xfrm rot="10800000">
            <a:off x="5258713" y="1960720"/>
            <a:ext cx="1369317" cy="471669"/>
          </a:xfrm>
          <a:prstGeom prst="bentConnector3">
            <a:avLst>
              <a:gd name="adj1" fmla="val 62141"/>
            </a:avLst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5258713" y="4198352"/>
            <a:ext cx="1369317" cy="751150"/>
          </a:xfrm>
          <a:prstGeom prst="bentConnector3">
            <a:avLst>
              <a:gd name="adj1" fmla="val 5742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38547" y="241185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sp>
        <p:nvSpPr>
          <p:cNvPr id="172" name="TextBox 171"/>
          <p:cNvSpPr txBox="1"/>
          <p:nvPr/>
        </p:nvSpPr>
        <p:spPr>
          <a:xfrm>
            <a:off x="5900151" y="3939036"/>
            <a:ext cx="51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hold</a:t>
            </a:r>
            <a:endParaRPr lang="en-US" sz="14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908537" y="3060978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>
            <a:off x="5950473" y="3528290"/>
            <a:ext cx="7007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27687" y="2701842"/>
            <a:ext cx="5958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(LVDS)</a:t>
            </a:r>
            <a:endParaRPr lang="en-US" sz="1200" b="1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038600" y="644808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 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>
          <a:xfrm>
            <a:off x="8609499" y="6459684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4" name="Date Placeholder 223"/>
          <p:cNvSpPr>
            <a:spLocks noGrp="1"/>
          </p:cNvSpPr>
          <p:nvPr>
            <p:ph type="dt" sz="half" idx="10"/>
          </p:nvPr>
        </p:nvSpPr>
        <p:spPr>
          <a:xfrm>
            <a:off x="835743" y="64760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6881075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33835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633835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28861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428861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79669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488543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488543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789631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761841" y="113170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97588" y="1366882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617755" y="2438739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Token/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r>
              <a:rPr lang="en-US" sz="1200" b="1" dirty="0" smtClean="0">
                <a:solidFill>
                  <a:schemeClr val="tx1"/>
                </a:solidFill>
              </a:rPr>
              <a:t>/align/busy/hold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636127" y="3006775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8522172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8636127" y="496835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9776888" y="4956806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636128" y="5699175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9036799" y="5359740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0086436" y="5337805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endCxn id="42" idx="2"/>
          </p:cNvCxnSpPr>
          <p:nvPr/>
        </p:nvCxnSpPr>
        <p:spPr>
          <a:xfrm flipV="1">
            <a:off x="7280541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9602960" y="3600212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522172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9602960" y="4339120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9121140" y="5253466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82" idx="2"/>
            <a:endCxn id="83" idx="0"/>
          </p:cNvCxnSpPr>
          <p:nvPr/>
        </p:nvCxnSpPr>
        <p:spPr>
          <a:xfrm rot="5400000">
            <a:off x="9627488" y="5240225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34109" y="1939806"/>
            <a:ext cx="11323782" cy="55418"/>
          </a:xfrm>
          <a:prstGeom prst="straightConnector1">
            <a:avLst/>
          </a:prstGeom>
          <a:ln w="38100" cmpd="dbl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011587" y="1112694"/>
            <a:ext cx="6934" cy="314180"/>
          </a:xfrm>
          <a:prstGeom prst="line">
            <a:avLst/>
          </a:prstGeom>
          <a:ln w="38100" cmpd="dbl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764347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764347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559373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5559373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10181" y="1112694"/>
            <a:ext cx="0" cy="555814"/>
          </a:xfrm>
          <a:prstGeom prst="line">
            <a:avLst/>
          </a:prstGeom>
          <a:ln w="38100" cmpd="dbl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4619055" y="1426874"/>
            <a:ext cx="399466" cy="0"/>
          </a:xfrm>
          <a:prstGeom prst="straightConnector1">
            <a:avLst/>
          </a:prstGeom>
          <a:ln w="38100" cmpd="dbl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4619055" y="1653335"/>
            <a:ext cx="591126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920143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>
          <a:xfrm flipV="1">
            <a:off x="5411053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860012" y="1112694"/>
            <a:ext cx="0" cy="314180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860012" y="1428832"/>
            <a:ext cx="364850" cy="0"/>
          </a:xfrm>
          <a:prstGeom prst="straightConnector1">
            <a:avLst/>
          </a:prstGeom>
          <a:ln w="38100" cmpd="dbl">
            <a:solidFill>
              <a:srgbClr val="FFC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655038" y="1112694"/>
            <a:ext cx="0" cy="540641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655038" y="1653335"/>
            <a:ext cx="569824" cy="0"/>
          </a:xfrm>
          <a:prstGeom prst="straightConnector1">
            <a:avLst/>
          </a:prstGeom>
          <a:ln w="38100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015808" y="607291"/>
            <a:ext cx="992007" cy="50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DCM II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3475978" y="1112693"/>
            <a:ext cx="5094" cy="8269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9017273" y="1942114"/>
            <a:ext cx="0" cy="489527"/>
          </a:xfrm>
          <a:prstGeom prst="line">
            <a:avLst/>
          </a:prstGeom>
          <a:ln w="38100" cmpd="dbl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820970" y="1914236"/>
            <a:ext cx="0" cy="517405"/>
          </a:xfrm>
          <a:prstGeom prst="line">
            <a:avLst/>
          </a:prstGeom>
          <a:ln w="38100" cmpd="dbl">
            <a:solidFill>
              <a:srgbClr val="FFC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1090660" y="313599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Timing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-US" sz="1600" b="1" dirty="0" smtClean="0">
                <a:solidFill>
                  <a:schemeClr val="tx1"/>
                </a:solidFill>
              </a:rPr>
              <a:t>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125152" y="1969976"/>
            <a:ext cx="985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d</a:t>
            </a:r>
            <a:r>
              <a:rPr lang="en-US" sz="1400" b="1" dirty="0" smtClean="0">
                <a:solidFill>
                  <a:srgbClr val="FF0000"/>
                </a:solidFill>
              </a:rPr>
              <a:t>ata, busy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9820970" y="1981198"/>
            <a:ext cx="989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FFC000"/>
                </a:solidFill>
              </a:rPr>
              <a:t>t</a:t>
            </a:r>
            <a:r>
              <a:rPr lang="en-US" sz="1400" b="1" dirty="0" err="1" smtClean="0">
                <a:solidFill>
                  <a:srgbClr val="FFC000"/>
                </a:solidFill>
              </a:rPr>
              <a:t>oken,hold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1090660" y="4024880"/>
            <a:ext cx="790886" cy="5507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L1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33" name="Elbow Connector 32"/>
          <p:cNvCxnSpPr>
            <a:stCxn id="45" idx="3"/>
            <a:endCxn id="101" idx="0"/>
          </p:cNvCxnSpPr>
          <p:nvPr/>
        </p:nvCxnSpPr>
        <p:spPr>
          <a:xfrm>
            <a:off x="10170211" y="2623466"/>
            <a:ext cx="1315892" cy="512524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01" idx="2"/>
            <a:endCxn id="104" idx="0"/>
          </p:cNvCxnSpPr>
          <p:nvPr/>
        </p:nvCxnSpPr>
        <p:spPr>
          <a:xfrm>
            <a:off x="11486103" y="3686705"/>
            <a:ext cx="0" cy="338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1472246" y="2643926"/>
            <a:ext cx="531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busy</a:t>
            </a:r>
            <a:endParaRPr lang="en-US" sz="1400" b="1" dirty="0"/>
          </a:p>
        </p:txBody>
      </p:sp>
      <p:cxnSp>
        <p:nvCxnSpPr>
          <p:cNvPr id="111" name="Straight Arrow Connector 110"/>
          <p:cNvCxnSpPr>
            <a:stCxn id="45" idx="2"/>
            <a:endCxn id="54" idx="0"/>
          </p:cNvCxnSpPr>
          <p:nvPr/>
        </p:nvCxnSpPr>
        <p:spPr>
          <a:xfrm flipH="1">
            <a:off x="9386679" y="2808193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9078725" y="339304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9999174" y="3386754"/>
            <a:ext cx="7304" cy="1985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55" idx="2"/>
            <a:endCxn id="106" idx="0"/>
          </p:cNvCxnSpPr>
          <p:nvPr/>
        </p:nvCxnSpPr>
        <p:spPr>
          <a:xfrm>
            <a:off x="9005649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10086437" y="3969666"/>
            <a:ext cx="0" cy="36945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8386619" y="2277753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Arrow Connector 118"/>
          <p:cNvCxnSpPr>
            <a:stCxn id="106" idx="2"/>
            <a:endCxn id="81" idx="0"/>
          </p:cNvCxnSpPr>
          <p:nvPr/>
        </p:nvCxnSpPr>
        <p:spPr>
          <a:xfrm>
            <a:off x="9005649" y="4708574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/>
        </p:nvSpPr>
        <p:spPr>
          <a:xfrm>
            <a:off x="8390161" y="4274294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10094295" y="4720119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891635" y="2443696"/>
            <a:ext cx="1552456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Mux/</a:t>
            </a:r>
            <a:r>
              <a:rPr lang="en-US" sz="1200" b="1" dirty="0" err="1" smtClean="0">
                <a:solidFill>
                  <a:schemeClr val="tx1"/>
                </a:solidFill>
              </a:rPr>
              <a:t>demux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910008" y="3011732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910006" y="3605169"/>
            <a:ext cx="1501103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910007" y="4973309"/>
            <a:ext cx="750552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050768" y="4961763"/>
            <a:ext cx="619097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buffer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910008" y="5704132"/>
            <a:ext cx="1810650" cy="40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PCI express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IP core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1" name="Straight Arrow Connector 130"/>
          <p:cNvCxnSpPr/>
          <p:nvPr/>
        </p:nvCxnSpPr>
        <p:spPr>
          <a:xfrm>
            <a:off x="1310679" y="5364697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360316" y="5342762"/>
            <a:ext cx="0" cy="33943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796052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1876840" y="4344077"/>
            <a:ext cx="966954" cy="3694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</a:t>
            </a:r>
            <a:r>
              <a:rPr lang="en-US" sz="1200" b="1" dirty="0" smtClean="0">
                <a:solidFill>
                  <a:schemeClr val="tx1"/>
                </a:solidFill>
              </a:rPr>
              <a:t>ptical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transceiver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6" name="Elbow Connector 135"/>
          <p:cNvCxnSpPr/>
          <p:nvPr/>
        </p:nvCxnSpPr>
        <p:spPr>
          <a:xfrm rot="16200000" flipH="1">
            <a:off x="1395020" y="5258423"/>
            <a:ext cx="361369" cy="5300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29" idx="2"/>
            <a:endCxn id="130" idx="0"/>
          </p:cNvCxnSpPr>
          <p:nvPr/>
        </p:nvCxnSpPr>
        <p:spPr>
          <a:xfrm rot="5400000">
            <a:off x="1901368" y="5245182"/>
            <a:ext cx="372915" cy="544984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1310679" y="3376229"/>
            <a:ext cx="3652" cy="20910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/>
        </p:nvSpPr>
        <p:spPr>
          <a:xfrm>
            <a:off x="660499" y="2282710"/>
            <a:ext cx="2276196" cy="1813135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/>
          <p:cNvCxnSpPr>
            <a:stCxn id="134" idx="2"/>
            <a:endCxn id="128" idx="0"/>
          </p:cNvCxnSpPr>
          <p:nvPr/>
        </p:nvCxnSpPr>
        <p:spPr>
          <a:xfrm>
            <a:off x="1279529" y="4713531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664041" y="4279251"/>
            <a:ext cx="2276196" cy="201567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Arrow Connector 145"/>
          <p:cNvCxnSpPr/>
          <p:nvPr/>
        </p:nvCxnSpPr>
        <p:spPr>
          <a:xfrm>
            <a:off x="2368175" y="4725076"/>
            <a:ext cx="5754" cy="259778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050768" y="2808193"/>
            <a:ext cx="0" cy="7920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153"/>
          <p:cNvCxnSpPr>
            <a:stCxn id="127" idx="2"/>
            <a:endCxn id="134" idx="0"/>
          </p:cNvCxnSpPr>
          <p:nvPr/>
        </p:nvCxnSpPr>
        <p:spPr>
          <a:xfrm rot="5400000">
            <a:off x="1285317" y="3968836"/>
            <a:ext cx="369454" cy="381029"/>
          </a:xfrm>
          <a:prstGeom prst="bentConnector3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1638247" y="2008161"/>
            <a:ext cx="0" cy="4223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2614289" y="2935194"/>
            <a:ext cx="1017586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controller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710332" y="5342762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032374" y="5292125"/>
            <a:ext cx="72006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JSEB 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405074" y="2833205"/>
            <a:ext cx="131234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</a:rPr>
              <a:t>Partitioner</a:t>
            </a:r>
            <a:r>
              <a:rPr lang="en-US" sz="1600" b="1" dirty="0" smtClean="0">
                <a:solidFill>
                  <a:schemeClr val="bg1"/>
                </a:solidFill>
              </a:rPr>
              <a:t> III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38160" y="284125"/>
            <a:ext cx="2176129" cy="646331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 II DATA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 DIAGRAM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0" name="Straight Arrow Connector 169"/>
          <p:cNvCxnSpPr>
            <a:stCxn id="126" idx="0"/>
          </p:cNvCxnSpPr>
          <p:nvPr/>
        </p:nvCxnSpPr>
        <p:spPr>
          <a:xfrm flipH="1" flipV="1">
            <a:off x="1279529" y="2808193"/>
            <a:ext cx="5755" cy="2035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749964" y="2288975"/>
            <a:ext cx="35305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Partition module output data with  2 3.125 </a:t>
            </a:r>
            <a:r>
              <a:rPr lang="en-US" dirty="0" err="1" smtClean="0"/>
              <a:t>Gbits</a:t>
            </a:r>
            <a:r>
              <a:rPr lang="en-US" dirty="0" smtClean="0"/>
              <a:t> optical link to JSEB module. The hold is returned via optical link. </a:t>
            </a:r>
          </a:p>
          <a:p>
            <a:endParaRPr lang="en-US" dirty="0"/>
          </a:p>
          <a:p>
            <a:r>
              <a:rPr lang="en-US" dirty="0" smtClean="0"/>
              <a:t>Controller allows us to:</a:t>
            </a:r>
          </a:p>
          <a:p>
            <a:pPr marL="342900" indent="-342900">
              <a:buAutoNum type="alphaLcParenR"/>
            </a:pPr>
            <a:r>
              <a:rPr lang="en-US" dirty="0" smtClean="0"/>
              <a:t>Download FPGA code and setup system parameters.</a:t>
            </a:r>
          </a:p>
          <a:p>
            <a:pPr marL="342900" indent="-342900">
              <a:buAutoNum type="alphaLcParenR"/>
            </a:pPr>
            <a:r>
              <a:rPr lang="en-US" dirty="0" err="1" smtClean="0"/>
              <a:t>Readback</a:t>
            </a:r>
            <a:r>
              <a:rPr lang="en-US" dirty="0" smtClean="0"/>
              <a:t> system status and provide a data </a:t>
            </a:r>
            <a:r>
              <a:rPr lang="en-US" dirty="0" err="1" smtClean="0"/>
              <a:t>readback</a:t>
            </a:r>
            <a:r>
              <a:rPr lang="en-US" dirty="0" smtClean="0"/>
              <a:t> path during detector commissioning.</a:t>
            </a:r>
          </a:p>
          <a:p>
            <a:pPr marL="342900" indent="-342900">
              <a:buAutoNum type="alphaLcParenR"/>
            </a:pPr>
            <a:endParaRPr lang="en-US" dirty="0" smtClean="0"/>
          </a:p>
        </p:txBody>
      </p:sp>
      <p:sp>
        <p:nvSpPr>
          <p:cNvPr id="172" name="TextBox 171"/>
          <p:cNvSpPr txBox="1"/>
          <p:nvPr/>
        </p:nvSpPr>
        <p:spPr>
          <a:xfrm>
            <a:off x="712269" y="1464584"/>
            <a:ext cx="12779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40 MHz 8 bits data</a:t>
            </a:r>
          </a:p>
          <a:p>
            <a:pPr algn="ctr"/>
            <a:r>
              <a:rPr lang="en-US" sz="1100" b="1" dirty="0" smtClean="0"/>
              <a:t> + 2 bits control</a:t>
            </a:r>
            <a:endParaRPr lang="en-US" sz="11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6594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7755" y="647685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7890" y="6465947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8" y="2680852"/>
            <a:ext cx="5227783" cy="39208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63233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9781" y="3472873"/>
            <a:ext cx="150874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DCM modules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118434" y="5678359"/>
            <a:ext cx="1172372" cy="923330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DCM crate</a:t>
            </a:r>
          </a:p>
          <a:p>
            <a:pPr algn="ctr"/>
            <a:r>
              <a:rPr lang="en-US" dirty="0" smtClean="0"/>
              <a:t>In </a:t>
            </a:r>
          </a:p>
          <a:p>
            <a:pPr algn="ctr"/>
            <a:r>
              <a:rPr lang="en-US" dirty="0" smtClean="0"/>
              <a:t>PHENIX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79590" y="491318"/>
            <a:ext cx="44723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DCM II system first production was done for </a:t>
            </a:r>
          </a:p>
          <a:p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      vertex strip and pixel detector &amp;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      forward vertex in 2010</a:t>
            </a:r>
          </a:p>
        </p:txBody>
      </p:sp>
      <p:pic>
        <p:nvPicPr>
          <p:cNvPr id="7" name="Picture 66" descr="P1010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28" y="4156361"/>
            <a:ext cx="3375890" cy="25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844800" y="4333493"/>
            <a:ext cx="147829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 b="1" dirty="0" smtClean="0"/>
              <a:t>JSEB II Module</a:t>
            </a:r>
            <a:endParaRPr lang="en-US" sz="1400" b="1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8306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45837" y="656041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410200" cy="5334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Cryostat: 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Keeps </a:t>
            </a:r>
            <a:r>
              <a:rPr lang="en-US" sz="2000" b="1" dirty="0" err="1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Ar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 liquid &lt; 87.3</a:t>
            </a:r>
            <a:r>
              <a:rPr lang="en-US" sz="2000" b="1" baseline="30000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o</a:t>
            </a:r>
            <a:r>
              <a:rPr lang="en-US" sz="2000" b="1" dirty="0">
                <a:solidFill>
                  <a:srgbClr val="FF3300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K </a:t>
            </a:r>
          </a:p>
        </p:txBody>
      </p:sp>
      <p:pic>
        <p:nvPicPr>
          <p:cNvPr id="1741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6" y="714097"/>
            <a:ext cx="41910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914400"/>
            <a:ext cx="8636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52426" y="2158749"/>
            <a:ext cx="6078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Drift</a:t>
            </a:r>
          </a:p>
        </p:txBody>
      </p: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rot="10800000" flipV="1">
            <a:off x="3792416" y="1967874"/>
            <a:ext cx="457200" cy="2286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Box 12"/>
          <p:cNvSpPr txBox="1">
            <a:spLocks noChangeArrowheads="1"/>
          </p:cNvSpPr>
          <p:nvPr/>
        </p:nvSpPr>
        <p:spPr bwMode="auto">
          <a:xfrm>
            <a:off x="5774820" y="663049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Welded</a:t>
            </a:r>
          </a:p>
        </p:txBody>
      </p:sp>
      <p:sp>
        <p:nvSpPr>
          <p:cNvPr id="17418" name="TextBox 15"/>
          <p:cNvSpPr txBox="1">
            <a:spLocks noChangeArrowheads="1"/>
          </p:cNvSpPr>
          <p:nvPr/>
        </p:nvSpPr>
        <p:spPr bwMode="auto">
          <a:xfrm>
            <a:off x="3733801" y="5334000"/>
            <a:ext cx="1044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3333FF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Cryostat </a:t>
            </a:r>
          </a:p>
        </p:txBody>
      </p:sp>
      <p:pic>
        <p:nvPicPr>
          <p:cNvPr id="17419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4151036"/>
            <a:ext cx="3457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7"/>
          <p:cNvGrpSpPr>
            <a:grpSpLocks/>
          </p:cNvGrpSpPr>
          <p:nvPr/>
        </p:nvGrpSpPr>
        <p:grpSpPr bwMode="auto">
          <a:xfrm>
            <a:off x="6410811" y="1611570"/>
            <a:ext cx="5358245" cy="1789545"/>
            <a:chOff x="0" y="0"/>
            <a:chExt cx="4392" cy="1304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" y="32"/>
              <a:ext cx="4323" cy="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92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326934" y="247649"/>
            <a:ext cx="38125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MicroBoone</a:t>
            </a:r>
            <a:r>
              <a:rPr lang="en-US" sz="2800" b="1" dirty="0" smtClean="0"/>
              <a:t> Experiment</a:t>
            </a:r>
          </a:p>
          <a:p>
            <a:pPr algn="ctr"/>
            <a:r>
              <a:rPr lang="en-US" sz="2000" b="1" dirty="0" smtClean="0"/>
              <a:t>Liquid Argon TPC detector</a:t>
            </a:r>
          </a:p>
          <a:p>
            <a:pPr algn="ctr"/>
            <a:r>
              <a:rPr lang="en-US" sz="2000" b="1" dirty="0" smtClean="0"/>
              <a:t>For Neutrino Physics </a:t>
            </a:r>
            <a:endParaRPr lang="en-US" sz="2000" b="1" dirty="0"/>
          </a:p>
        </p:txBody>
      </p:sp>
      <p:pic>
        <p:nvPicPr>
          <p:cNvPr id="17415" name="Picture 13" descr="ENCLOSURE_LL_NO_WALLS_04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85861"/>
            <a:ext cx="3581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059146" y="1848501"/>
            <a:ext cx="1168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0</a:t>
            </a:r>
            <a:r>
              <a:rPr lang="en-US" baseline="30000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  <a:sym typeface="Wingdings"/>
              </a:rPr>
              <a:t></a:t>
            </a:r>
            <a:r>
              <a:rPr lang="en-US" dirty="0" smtClean="0">
                <a:cs typeface="Symbol" charset="2"/>
                <a:sym typeface="Wingdings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gg</a:t>
            </a:r>
            <a:endParaRPr lang="en-US" dirty="0" smtClean="0">
              <a:latin typeface="Symbol" charset="2"/>
              <a:cs typeface="Symbol" charset="2"/>
              <a:sym typeface="Wingdings"/>
            </a:endParaRPr>
          </a:p>
          <a:p>
            <a:r>
              <a:rPr lang="en-US" dirty="0" smtClean="0">
                <a:cs typeface="Symbol" charset="2"/>
                <a:sym typeface="Wingdings"/>
              </a:rPr>
              <a:t>simulation</a:t>
            </a:r>
            <a:endParaRPr lang="en-US" dirty="0">
              <a:cs typeface="Symbol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28327" y="3759875"/>
            <a:ext cx="206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Electronics Platform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45105" y="4740712"/>
            <a:ext cx="106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Cryostat</a:t>
            </a:r>
            <a:endParaRPr lang="en-US" dirty="0"/>
          </a:p>
        </p:txBody>
      </p:sp>
      <p:cxnSp>
        <p:nvCxnSpPr>
          <p:cNvPr id="22" name="Straight Arrow Connector 8"/>
          <p:cNvCxnSpPr>
            <a:cxnSpLocks noChangeShapeType="1"/>
            <a:stCxn id="21" idx="1"/>
          </p:cNvCxnSpPr>
          <p:nvPr/>
        </p:nvCxnSpPr>
        <p:spPr bwMode="auto">
          <a:xfrm rot="10800000" flipV="1">
            <a:off x="4702651" y="4925377"/>
            <a:ext cx="842454" cy="6683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Arrow Connector 8"/>
          <p:cNvCxnSpPr>
            <a:cxnSpLocks noChangeShapeType="1"/>
          </p:cNvCxnSpPr>
          <p:nvPr/>
        </p:nvCxnSpPr>
        <p:spPr bwMode="auto">
          <a:xfrm>
            <a:off x="6489663" y="4952028"/>
            <a:ext cx="866088" cy="14077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135870" y="6449641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87546" y="647908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809685" y="647908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ChangeArrowheads="1"/>
          </p:cNvSpPr>
          <p:nvPr/>
        </p:nvSpPr>
        <p:spPr bwMode="auto">
          <a:xfrm>
            <a:off x="8077200" y="1431925"/>
            <a:ext cx="22860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84995" name="Rectangle 6"/>
          <p:cNvSpPr>
            <a:spLocks noChangeArrowheads="1"/>
          </p:cNvSpPr>
          <p:nvPr/>
        </p:nvSpPr>
        <p:spPr bwMode="auto">
          <a:xfrm>
            <a:off x="5410200" y="3946525"/>
            <a:ext cx="2667000" cy="274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84996" name="Picture 7" descr="MicroBooNEReadoutScheme.03112011.pdf"/>
          <p:cNvPicPr>
            <a:picLocks noGrp="1" noChangeAspect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691" y="1551998"/>
            <a:ext cx="8991600" cy="5673725"/>
          </a:xfrm>
          <a:noFill/>
        </p:spPr>
      </p:pic>
      <p:sp>
        <p:nvSpPr>
          <p:cNvPr id="9" name="Date Placeholder 3"/>
          <p:cNvSpPr txBox="1">
            <a:spLocks noGrp="1"/>
          </p:cNvSpPr>
          <p:nvPr/>
        </p:nvSpPr>
        <p:spPr>
          <a:xfrm>
            <a:off x="1981200" y="6553200"/>
            <a:ext cx="1905000" cy="304800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200">
              <a:solidFill>
                <a:srgbClr val="37609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4998" name="Footer Placeholder 4"/>
          <p:cNvSpPr txBox="1">
            <a:spLocks noGrp="1"/>
          </p:cNvSpPr>
          <p:nvPr/>
        </p:nvSpPr>
        <p:spPr bwMode="auto">
          <a:xfrm>
            <a:off x="3962400" y="6492876"/>
            <a:ext cx="5257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4999" name="Slide Number Placeholder 5"/>
          <p:cNvSpPr txBox="1">
            <a:spLocks noGrp="1"/>
          </p:cNvSpPr>
          <p:nvPr/>
        </p:nvSpPr>
        <p:spPr bwMode="auto">
          <a:xfrm>
            <a:off x="9603509" y="6492875"/>
            <a:ext cx="685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2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85000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04272" cy="792215"/>
          </a:xfrm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Overall Electronics scheme</a:t>
            </a:r>
          </a:p>
        </p:txBody>
      </p:sp>
      <p:sp>
        <p:nvSpPr>
          <p:cNvPr id="85001" name="TextBox 5"/>
          <p:cNvSpPr txBox="1">
            <a:spLocks noChangeArrowheads="1"/>
          </p:cNvSpPr>
          <p:nvPr/>
        </p:nvSpPr>
        <p:spPr bwMode="auto">
          <a:xfrm>
            <a:off x="2800494" y="6356350"/>
            <a:ext cx="157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Blue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Nevis</a:t>
            </a:r>
            <a:endParaRPr lang="en-US" dirty="0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4418012" y="6172200"/>
            <a:ext cx="838200" cy="381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959299" y="176047"/>
            <a:ext cx="3639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8256 Time Projection Chamber wires</a:t>
            </a:r>
          </a:p>
          <a:p>
            <a:endParaRPr lang="en-US" dirty="0" smtClean="0"/>
          </a:p>
          <a:p>
            <a:r>
              <a:rPr lang="en-US" dirty="0" smtClean="0"/>
              <a:t>32 </a:t>
            </a:r>
            <a:r>
              <a:rPr lang="en-US" dirty="0" err="1" smtClean="0"/>
              <a:t>PMT’s</a:t>
            </a:r>
            <a:r>
              <a:rPr lang="en-US" dirty="0" smtClean="0"/>
              <a:t> provide a neutrino trigger </a:t>
            </a:r>
          </a:p>
          <a:p>
            <a:r>
              <a:rPr lang="en-US" dirty="0" smtClean="0"/>
              <a:t>              in time with beam gate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124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638309" y="6538912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835891" y="6507162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21451"/>
            <a:ext cx="3860800" cy="320675"/>
          </a:xfrm>
        </p:spPr>
        <p:txBody>
          <a:bodyPr/>
          <a:lstStyle/>
          <a:p>
            <a:r>
              <a:rPr lang="it-IT" dirty="0" smtClean="0">
                <a:solidFill>
                  <a:srgbClr val="0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000000"/>
                </a:solidFill>
              </a:rPr>
              <a:t>Cheng-yi Chi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599238"/>
            <a:ext cx="2844800" cy="244475"/>
          </a:xfrm>
        </p:spPr>
        <p:txBody>
          <a:bodyPr/>
          <a:lstStyle/>
          <a:p>
            <a:fld id="{B2489512-FEF6-49E2-A157-6B95EB5F0CFA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FEM Concept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3340" y="1487026"/>
            <a:ext cx="10348347" cy="4800600"/>
          </a:xfrm>
          <a:solidFill>
            <a:srgbClr val="00FF99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Build a system that can take both </a:t>
            </a:r>
            <a:r>
              <a:rPr lang="en-US" sz="2400" dirty="0" smtClean="0"/>
              <a:t>triggered </a:t>
            </a:r>
            <a:r>
              <a:rPr lang="en-US" sz="2400" dirty="0"/>
              <a:t>data </a:t>
            </a:r>
            <a:r>
              <a:rPr lang="en-US" sz="2400" dirty="0" smtClean="0"/>
              <a:t>(lossless compression) </a:t>
            </a:r>
            <a:r>
              <a:rPr lang="en-US" sz="2400" dirty="0"/>
              <a:t>and continuous recording </a:t>
            </a:r>
            <a:r>
              <a:rPr lang="en-US" sz="2400" dirty="0" smtClean="0"/>
              <a:t>(</a:t>
            </a:r>
            <a:r>
              <a:rPr lang="en-US" sz="2400" dirty="0" err="1" smtClean="0"/>
              <a:t>lossy</a:t>
            </a:r>
            <a:r>
              <a:rPr lang="en-US" sz="2400" dirty="0" smtClean="0"/>
              <a:t> compression)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System is running continuously.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Record both Neutrino events / </a:t>
            </a:r>
            <a:r>
              <a:rPr lang="en-US" sz="2000" dirty="0" err="1"/>
              <a:t>SuperNova</a:t>
            </a:r>
            <a:r>
              <a:rPr lang="en-US" sz="2000" dirty="0"/>
              <a:t> events.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FEM </a:t>
            </a:r>
            <a:r>
              <a:rPr lang="en-US" sz="1800" dirty="0"/>
              <a:t>(frontend module)</a:t>
            </a:r>
            <a:r>
              <a:rPr lang="en-US" sz="2400" dirty="0"/>
              <a:t> organizes ADC data as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Grouping/processing of the frame depends on whether there is trigger or not.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neutrino event will consist of several frames.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no trigger, the frames will be continuously recorded.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Once the data is processed, the events will flow to the computer in separate paths.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Keep neutrino and </a:t>
            </a:r>
            <a:r>
              <a:rPr lang="en-US" sz="2000" dirty="0" err="1"/>
              <a:t>SuperNova</a:t>
            </a:r>
            <a:r>
              <a:rPr lang="en-US" sz="2000" dirty="0"/>
              <a:t> events’ </a:t>
            </a:r>
            <a:r>
              <a:rPr lang="en-US" sz="2000" dirty="0" smtClean="0"/>
              <a:t>flows </a:t>
            </a:r>
            <a:r>
              <a:rPr lang="en-US" sz="2000" dirty="0"/>
              <a:t>as independent as possible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                                </a:t>
            </a:r>
            <a:r>
              <a:rPr lang="en-US" sz="2000" dirty="0" err="1" smtClean="0"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easier to prioritize the event flow.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97651"/>
            <a:ext cx="2844800" cy="24447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5/26/2014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91"/>
          <p:cNvSpPr>
            <a:spLocks noChangeArrowheads="1"/>
          </p:cNvSpPr>
          <p:nvPr/>
        </p:nvSpPr>
        <p:spPr bwMode="auto">
          <a:xfrm>
            <a:off x="6096000" y="4648200"/>
            <a:ext cx="3733800" cy="22098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3" name="Rectangle 81"/>
          <p:cNvSpPr>
            <a:spLocks noChangeArrowheads="1"/>
          </p:cNvSpPr>
          <p:nvPr/>
        </p:nvSpPr>
        <p:spPr bwMode="auto">
          <a:xfrm>
            <a:off x="5943600" y="2895600"/>
            <a:ext cx="3962400" cy="1524000"/>
          </a:xfrm>
          <a:prstGeom prst="rect">
            <a:avLst/>
          </a:prstGeom>
          <a:solidFill>
            <a:srgbClr val="DBDAC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0" y="533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810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48000" y="1524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0" y="9906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frame</a:t>
            </a:r>
          </a:p>
        </p:txBody>
      </p:sp>
      <p:cxnSp>
        <p:nvCxnSpPr>
          <p:cNvPr id="15368" name="AutoShape 9"/>
          <p:cNvCxnSpPr>
            <a:cxnSpLocks noChangeShapeType="1"/>
            <a:stCxn id="15364" idx="1"/>
            <a:endCxn id="15367" idx="0"/>
          </p:cNvCxnSpPr>
          <p:nvPr/>
        </p:nvCxnSpPr>
        <p:spPr bwMode="auto">
          <a:xfrm rot="10800000" flipV="1">
            <a:off x="25908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0"/>
          <p:cNvCxnSpPr>
            <a:cxnSpLocks noChangeShapeType="1"/>
            <a:stCxn id="15364" idx="3"/>
            <a:endCxn id="15365" idx="0"/>
          </p:cNvCxnSpPr>
          <p:nvPr/>
        </p:nvCxnSpPr>
        <p:spPr bwMode="auto">
          <a:xfrm>
            <a:off x="3657600" y="723900"/>
            <a:ext cx="457200" cy="2667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1"/>
          <p:cNvCxnSpPr>
            <a:cxnSpLocks noChangeShapeType="1"/>
            <a:stCxn id="15366" idx="1"/>
            <a:endCxn id="15367" idx="2"/>
          </p:cNvCxnSpPr>
          <p:nvPr/>
        </p:nvCxnSpPr>
        <p:spPr bwMode="auto">
          <a:xfrm rot="10800000">
            <a:off x="2590800" y="1371600"/>
            <a:ext cx="457200" cy="3429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2"/>
          <p:cNvCxnSpPr>
            <a:cxnSpLocks noChangeShapeType="1"/>
            <a:stCxn id="15365" idx="2"/>
            <a:endCxn id="15366" idx="3"/>
          </p:cNvCxnSpPr>
          <p:nvPr/>
        </p:nvCxnSpPr>
        <p:spPr bwMode="auto">
          <a:xfrm rot="5400000">
            <a:off x="3714750" y="1314450"/>
            <a:ext cx="342900" cy="4572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33528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971800" y="22098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trigger</a:t>
            </a:r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1752600" y="1143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6"/>
          <p:cNvSpPr txBox="1">
            <a:spLocks noChangeArrowheads="1"/>
          </p:cNvSpPr>
          <p:nvPr/>
        </p:nvSpPr>
        <p:spPr bwMode="auto">
          <a:xfrm>
            <a:off x="15240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write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6" name="Line 17"/>
          <p:cNvSpPr>
            <a:spLocks noChangeShapeType="1"/>
          </p:cNvSpPr>
          <p:nvPr/>
        </p:nvSpPr>
        <p:spPr bwMode="auto">
          <a:xfrm flipH="1">
            <a:off x="4419600" y="114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4419601" y="914400"/>
            <a:ext cx="70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/>
              <a:t>read</a:t>
            </a:r>
          </a:p>
          <a:p>
            <a:pPr algn="ctr"/>
            <a:r>
              <a:rPr lang="en-US" sz="1200" b="1"/>
              <a:t>pointer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6248400" y="5791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6248400" y="6400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auto">
          <a:xfrm>
            <a:off x="6168719" y="5257800"/>
            <a:ext cx="851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16 MHz </a:t>
            </a:r>
          </a:p>
          <a:p>
            <a:pPr algn="ctr"/>
            <a:r>
              <a:rPr lang="en-US" sz="1400"/>
              <a:t>clock</a:t>
            </a:r>
          </a:p>
        </p:txBody>
      </p:sp>
      <p:sp>
        <p:nvSpPr>
          <p:cNvPr id="15381" name="Text Box 22"/>
          <p:cNvSpPr txBox="1">
            <a:spLocks noChangeArrowheads="1"/>
          </p:cNvSpPr>
          <p:nvPr/>
        </p:nvSpPr>
        <p:spPr bwMode="auto">
          <a:xfrm>
            <a:off x="6248401" y="6400800"/>
            <a:ext cx="700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Frame</a:t>
            </a:r>
          </a:p>
          <a:p>
            <a:r>
              <a:rPr lang="en-US" sz="1400"/>
              <a:t>synch</a:t>
            </a:r>
          </a:p>
        </p:txBody>
      </p:sp>
      <p:sp>
        <p:nvSpPr>
          <p:cNvPr id="15382" name="Rectangle 23"/>
          <p:cNvSpPr>
            <a:spLocks noChangeArrowheads="1"/>
          </p:cNvSpPr>
          <p:nvPr/>
        </p:nvSpPr>
        <p:spPr bwMode="auto">
          <a:xfrm>
            <a:off x="7010400" y="5334000"/>
            <a:ext cx="13716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FPGA</a:t>
            </a:r>
          </a:p>
          <a:p>
            <a:pPr algn="ctr"/>
            <a:r>
              <a:rPr lang="en-US"/>
              <a:t>PLL</a:t>
            </a:r>
          </a:p>
        </p:txBody>
      </p:sp>
      <p:sp>
        <p:nvSpPr>
          <p:cNvPr id="15383" name="Line 28"/>
          <p:cNvSpPr>
            <a:spLocks noChangeShapeType="1"/>
          </p:cNvSpPr>
          <p:nvPr/>
        </p:nvSpPr>
        <p:spPr bwMode="auto">
          <a:xfrm>
            <a:off x="83820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Text Box 29"/>
          <p:cNvSpPr txBox="1">
            <a:spLocks noChangeArrowheads="1"/>
          </p:cNvSpPr>
          <p:nvPr/>
        </p:nvSpPr>
        <p:spPr bwMode="auto">
          <a:xfrm>
            <a:off x="8305801" y="5105400"/>
            <a:ext cx="94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16MHZ </a:t>
            </a:r>
          </a:p>
          <a:p>
            <a:r>
              <a:rPr lang="en-US" sz="1200" b="1"/>
              <a:t>ADC clock</a:t>
            </a:r>
          </a:p>
        </p:txBody>
      </p:sp>
      <p:sp>
        <p:nvSpPr>
          <p:cNvPr id="15385" name="Line 33"/>
          <p:cNvSpPr>
            <a:spLocks noChangeShapeType="1"/>
          </p:cNvSpPr>
          <p:nvPr/>
        </p:nvSpPr>
        <p:spPr bwMode="auto">
          <a:xfrm>
            <a:off x="8382000" y="640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Text Box 34"/>
          <p:cNvSpPr txBox="1">
            <a:spLocks noChangeArrowheads="1"/>
          </p:cNvSpPr>
          <p:nvPr/>
        </p:nvSpPr>
        <p:spPr bwMode="auto">
          <a:xfrm>
            <a:off x="8305800" y="6400800"/>
            <a:ext cx="1290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128 MHz Frame</a:t>
            </a:r>
          </a:p>
          <a:p>
            <a:r>
              <a:rPr lang="en-US" sz="1200" b="1"/>
              <a:t>buffer clock</a:t>
            </a:r>
          </a:p>
        </p:txBody>
      </p:sp>
      <p:sp>
        <p:nvSpPr>
          <p:cNvPr id="15387" name="Rectangle 36"/>
          <p:cNvSpPr>
            <a:spLocks noChangeArrowheads="1"/>
          </p:cNvSpPr>
          <p:nvPr/>
        </p:nvSpPr>
        <p:spPr bwMode="auto">
          <a:xfrm>
            <a:off x="1828800" y="31242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8" name="Rectangle 38"/>
          <p:cNvSpPr>
            <a:spLocks noChangeArrowheads="1"/>
          </p:cNvSpPr>
          <p:nvPr/>
        </p:nvSpPr>
        <p:spPr bwMode="auto">
          <a:xfrm>
            <a:off x="1828800" y="36576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89" name="Rectangle 39"/>
          <p:cNvSpPr>
            <a:spLocks noChangeArrowheads="1"/>
          </p:cNvSpPr>
          <p:nvPr/>
        </p:nvSpPr>
        <p:spPr bwMode="auto">
          <a:xfrm>
            <a:off x="1828800" y="47244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0" name="Rectangle 40"/>
          <p:cNvSpPr>
            <a:spLocks noChangeArrowheads="1"/>
          </p:cNvSpPr>
          <p:nvPr/>
        </p:nvSpPr>
        <p:spPr bwMode="auto">
          <a:xfrm>
            <a:off x="1828800" y="5257800"/>
            <a:ext cx="609600" cy="3810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/>
              <a:t>ADC</a:t>
            </a:r>
          </a:p>
        </p:txBody>
      </p:sp>
      <p:sp>
        <p:nvSpPr>
          <p:cNvPr id="15391" name="Rectangle 41"/>
          <p:cNvSpPr>
            <a:spLocks noChangeArrowheads="1"/>
          </p:cNvSpPr>
          <p:nvPr/>
        </p:nvSpPr>
        <p:spPr bwMode="auto">
          <a:xfrm>
            <a:off x="2743200" y="31242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2" name="Rectangle 42"/>
          <p:cNvSpPr>
            <a:spLocks noChangeArrowheads="1"/>
          </p:cNvSpPr>
          <p:nvPr/>
        </p:nvSpPr>
        <p:spPr bwMode="auto">
          <a:xfrm>
            <a:off x="2743200" y="36576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3" name="Rectangle 43"/>
          <p:cNvSpPr>
            <a:spLocks noChangeArrowheads="1"/>
          </p:cNvSpPr>
          <p:nvPr/>
        </p:nvSpPr>
        <p:spPr bwMode="auto">
          <a:xfrm>
            <a:off x="2743200" y="47244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4" name="Rectangle 44"/>
          <p:cNvSpPr>
            <a:spLocks noChangeArrowheads="1"/>
          </p:cNvSpPr>
          <p:nvPr/>
        </p:nvSpPr>
        <p:spPr bwMode="auto">
          <a:xfrm>
            <a:off x="2743200" y="5257800"/>
            <a:ext cx="1066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decimation</a:t>
            </a:r>
          </a:p>
        </p:txBody>
      </p:sp>
      <p:sp>
        <p:nvSpPr>
          <p:cNvPr id="15395" name="Line 45"/>
          <p:cNvSpPr>
            <a:spLocks noChangeShapeType="1"/>
          </p:cNvSpPr>
          <p:nvPr/>
        </p:nvSpPr>
        <p:spPr bwMode="auto">
          <a:xfrm>
            <a:off x="24384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6" name="Line 46"/>
          <p:cNvSpPr>
            <a:spLocks noChangeShapeType="1"/>
          </p:cNvSpPr>
          <p:nvPr/>
        </p:nvSpPr>
        <p:spPr bwMode="auto">
          <a:xfrm>
            <a:off x="2438400" y="3886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7" name="Line 47"/>
          <p:cNvSpPr>
            <a:spLocks noChangeShapeType="1"/>
          </p:cNvSpPr>
          <p:nvPr/>
        </p:nvSpPr>
        <p:spPr bwMode="auto">
          <a:xfrm>
            <a:off x="24384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8" name="Line 48"/>
          <p:cNvSpPr>
            <a:spLocks noChangeShapeType="1"/>
          </p:cNvSpPr>
          <p:nvPr/>
        </p:nvSpPr>
        <p:spPr bwMode="auto">
          <a:xfrm>
            <a:off x="2438400" y="548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9" name="Rectangle 49"/>
          <p:cNvSpPr>
            <a:spLocks noChangeArrowheads="1"/>
          </p:cNvSpPr>
          <p:nvPr/>
        </p:nvSpPr>
        <p:spPr bwMode="auto">
          <a:xfrm>
            <a:off x="4343400" y="3048000"/>
            <a:ext cx="990600" cy="2514600"/>
          </a:xfrm>
          <a:prstGeom prst="rect">
            <a:avLst/>
          </a:prstGeom>
          <a:solidFill>
            <a:srgbClr val="A0FE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128MHz</a:t>
            </a:r>
          </a:p>
          <a:p>
            <a:pPr algn="ctr"/>
            <a:r>
              <a:rPr lang="en-US" sz="1400" b="1"/>
              <a:t>1M X 36</a:t>
            </a:r>
          </a:p>
          <a:p>
            <a:pPr algn="ctr"/>
            <a:r>
              <a:rPr lang="en-US" sz="1400" b="1"/>
              <a:t>SRAM</a:t>
            </a:r>
          </a:p>
        </p:txBody>
      </p:sp>
      <p:sp>
        <p:nvSpPr>
          <p:cNvPr id="15400" name="Rectangle 50"/>
          <p:cNvSpPr>
            <a:spLocks noChangeArrowheads="1"/>
          </p:cNvSpPr>
          <p:nvPr/>
        </p:nvSpPr>
        <p:spPr bwMode="auto">
          <a:xfrm>
            <a:off x="4267200" y="5943600"/>
            <a:ext cx="1219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1" name="Line 51"/>
          <p:cNvSpPr>
            <a:spLocks noChangeShapeType="1"/>
          </p:cNvSpPr>
          <p:nvPr/>
        </p:nvSpPr>
        <p:spPr bwMode="auto">
          <a:xfrm>
            <a:off x="3810000" y="3352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52"/>
          <p:cNvSpPr>
            <a:spLocks noChangeShapeType="1"/>
          </p:cNvSpPr>
          <p:nvPr/>
        </p:nvSpPr>
        <p:spPr bwMode="auto">
          <a:xfrm>
            <a:off x="38100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53"/>
          <p:cNvSpPr>
            <a:spLocks noChangeShapeType="1"/>
          </p:cNvSpPr>
          <p:nvPr/>
        </p:nvSpPr>
        <p:spPr bwMode="auto">
          <a:xfrm>
            <a:off x="3810000" y="4953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54"/>
          <p:cNvSpPr>
            <a:spLocks noChangeShapeType="1"/>
          </p:cNvSpPr>
          <p:nvPr/>
        </p:nvSpPr>
        <p:spPr bwMode="auto">
          <a:xfrm>
            <a:off x="38100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AutoShape 56"/>
          <p:cNvSpPr>
            <a:spLocks noChangeArrowheads="1"/>
          </p:cNvSpPr>
          <p:nvPr/>
        </p:nvSpPr>
        <p:spPr bwMode="auto">
          <a:xfrm>
            <a:off x="5334000" y="34290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06" name="Text Box 57"/>
          <p:cNvSpPr txBox="1">
            <a:spLocks noChangeArrowheads="1"/>
          </p:cNvSpPr>
          <p:nvPr/>
        </p:nvSpPr>
        <p:spPr bwMode="auto">
          <a:xfrm>
            <a:off x="5293039" y="3810000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/>
              <a:t>Frame</a:t>
            </a:r>
          </a:p>
          <a:p>
            <a:pPr algn="ctr"/>
            <a:r>
              <a:rPr lang="en-US" sz="1400" b="1"/>
              <a:t>Data</a:t>
            </a:r>
          </a:p>
        </p:txBody>
      </p:sp>
      <p:sp>
        <p:nvSpPr>
          <p:cNvPr id="15407" name="Line 58"/>
          <p:cNvSpPr>
            <a:spLocks noChangeShapeType="1"/>
          </p:cNvSpPr>
          <p:nvPr/>
        </p:nvSpPr>
        <p:spPr bwMode="auto">
          <a:xfrm>
            <a:off x="3581400" y="617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8" name="Text Box 59"/>
          <p:cNvSpPr txBox="1">
            <a:spLocks noChangeArrowheads="1"/>
          </p:cNvSpPr>
          <p:nvPr/>
        </p:nvSpPr>
        <p:spPr bwMode="auto">
          <a:xfrm>
            <a:off x="3429000" y="6172201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trigger</a:t>
            </a:r>
          </a:p>
        </p:txBody>
      </p:sp>
      <p:sp>
        <p:nvSpPr>
          <p:cNvPr id="15409" name="Line 60"/>
          <p:cNvSpPr>
            <a:spLocks noChangeShapeType="1"/>
          </p:cNvSpPr>
          <p:nvPr/>
        </p:nvSpPr>
        <p:spPr bwMode="auto">
          <a:xfrm flipV="1">
            <a:off x="4572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0" name="Text Box 61"/>
          <p:cNvSpPr txBox="1">
            <a:spLocks noChangeArrowheads="1"/>
          </p:cNvSpPr>
          <p:nvPr/>
        </p:nvSpPr>
        <p:spPr bwMode="auto">
          <a:xfrm>
            <a:off x="4191001" y="5562600"/>
            <a:ext cx="47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r/w</a:t>
            </a:r>
          </a:p>
        </p:txBody>
      </p:sp>
      <p:sp>
        <p:nvSpPr>
          <p:cNvPr id="15411" name="Line 62"/>
          <p:cNvSpPr>
            <a:spLocks noChangeShapeType="1"/>
          </p:cNvSpPr>
          <p:nvPr/>
        </p:nvSpPr>
        <p:spPr bwMode="auto">
          <a:xfrm flipV="1">
            <a:off x="4953000" y="556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2" name="Text Box 63"/>
          <p:cNvSpPr txBox="1">
            <a:spLocks noChangeArrowheads="1"/>
          </p:cNvSpPr>
          <p:nvPr/>
        </p:nvSpPr>
        <p:spPr bwMode="auto">
          <a:xfrm>
            <a:off x="4876800" y="5562600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address</a:t>
            </a:r>
          </a:p>
        </p:txBody>
      </p:sp>
      <p:sp>
        <p:nvSpPr>
          <p:cNvPr id="15413" name="Text Box 64"/>
          <p:cNvSpPr txBox="1">
            <a:spLocks noChangeArrowheads="1"/>
          </p:cNvSpPr>
          <p:nvPr/>
        </p:nvSpPr>
        <p:spPr bwMode="auto">
          <a:xfrm>
            <a:off x="2514600" y="4038600"/>
            <a:ext cx="1581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i="1"/>
              <a:t> </a:t>
            </a:r>
            <a:r>
              <a:rPr lang="en-US" sz="1400" b="1" i="1"/>
              <a:t>16 MHz ADC</a:t>
            </a:r>
          </a:p>
          <a:p>
            <a:r>
              <a:rPr lang="en-US" sz="1400" b="1" i="1">
                <a:sym typeface="Wingdings" panose="05000000000000000000" pitchFamily="2" charset="2"/>
              </a:rPr>
              <a:t> 2 MHz sample</a:t>
            </a:r>
            <a:endParaRPr lang="en-US" sz="1400" b="1" i="1"/>
          </a:p>
        </p:txBody>
      </p:sp>
      <p:sp>
        <p:nvSpPr>
          <p:cNvPr id="15414" name="Text Box 68"/>
          <p:cNvSpPr txBox="1">
            <a:spLocks noChangeArrowheads="1"/>
          </p:cNvSpPr>
          <p:nvPr/>
        </p:nvSpPr>
        <p:spPr bwMode="auto">
          <a:xfrm>
            <a:off x="6316003" y="4648200"/>
            <a:ext cx="2920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/>
              <a:t>The system clock is free running.</a:t>
            </a:r>
          </a:p>
          <a:p>
            <a:pPr algn="ctr"/>
            <a:r>
              <a:rPr lang="en-US" sz="1400"/>
              <a:t>It is not synch with the accelerator.</a:t>
            </a:r>
          </a:p>
        </p:txBody>
      </p:sp>
      <p:sp>
        <p:nvSpPr>
          <p:cNvPr id="15415" name="Text Box 69"/>
          <p:cNvSpPr txBox="1">
            <a:spLocks noChangeArrowheads="1"/>
          </p:cNvSpPr>
          <p:nvPr/>
        </p:nvSpPr>
        <p:spPr bwMode="auto">
          <a:xfrm>
            <a:off x="1736725" y="60326"/>
            <a:ext cx="2260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Data Sample memory</a:t>
            </a:r>
          </a:p>
        </p:txBody>
      </p:sp>
      <p:sp>
        <p:nvSpPr>
          <p:cNvPr id="15416" name="Rectangle 70"/>
          <p:cNvSpPr>
            <a:spLocks noChangeArrowheads="1"/>
          </p:cNvSpPr>
          <p:nvPr/>
        </p:nvSpPr>
        <p:spPr bwMode="auto">
          <a:xfrm>
            <a:off x="6096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7" name="Rectangle 71"/>
          <p:cNvSpPr>
            <a:spLocks noChangeArrowheads="1"/>
          </p:cNvSpPr>
          <p:nvPr/>
        </p:nvSpPr>
        <p:spPr bwMode="auto">
          <a:xfrm>
            <a:off x="6477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8" name="Rectangle 72"/>
          <p:cNvSpPr>
            <a:spLocks noChangeArrowheads="1"/>
          </p:cNvSpPr>
          <p:nvPr/>
        </p:nvSpPr>
        <p:spPr bwMode="auto">
          <a:xfrm>
            <a:off x="6858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19" name="Rectangle 73"/>
          <p:cNvSpPr>
            <a:spLocks noChangeArrowheads="1"/>
          </p:cNvSpPr>
          <p:nvPr/>
        </p:nvSpPr>
        <p:spPr bwMode="auto">
          <a:xfrm>
            <a:off x="7239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0" name="Rectangle 74"/>
          <p:cNvSpPr>
            <a:spLocks noChangeArrowheads="1"/>
          </p:cNvSpPr>
          <p:nvPr/>
        </p:nvSpPr>
        <p:spPr bwMode="auto">
          <a:xfrm>
            <a:off x="7620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1" name="Rectangle 75"/>
          <p:cNvSpPr>
            <a:spLocks noChangeArrowheads="1"/>
          </p:cNvSpPr>
          <p:nvPr/>
        </p:nvSpPr>
        <p:spPr bwMode="auto">
          <a:xfrm>
            <a:off x="8001000" y="3048000"/>
            <a:ext cx="2286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2" name="Rectangle 76"/>
          <p:cNvSpPr>
            <a:spLocks noChangeArrowheads="1"/>
          </p:cNvSpPr>
          <p:nvPr/>
        </p:nvSpPr>
        <p:spPr bwMode="auto">
          <a:xfrm>
            <a:off x="8382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3" name="Rectangle 77"/>
          <p:cNvSpPr>
            <a:spLocks noChangeArrowheads="1"/>
          </p:cNvSpPr>
          <p:nvPr/>
        </p:nvSpPr>
        <p:spPr bwMode="auto">
          <a:xfrm>
            <a:off x="8763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4" name="Rectangle 78"/>
          <p:cNvSpPr>
            <a:spLocks noChangeArrowheads="1"/>
          </p:cNvSpPr>
          <p:nvPr/>
        </p:nvSpPr>
        <p:spPr bwMode="auto">
          <a:xfrm>
            <a:off x="9144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5" name="Rectangle 79"/>
          <p:cNvSpPr>
            <a:spLocks noChangeArrowheads="1"/>
          </p:cNvSpPr>
          <p:nvPr/>
        </p:nvSpPr>
        <p:spPr bwMode="auto">
          <a:xfrm>
            <a:off x="9525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26" name="Line 80"/>
          <p:cNvSpPr>
            <a:spLocks noChangeShapeType="1"/>
          </p:cNvSpPr>
          <p:nvPr/>
        </p:nvSpPr>
        <p:spPr bwMode="auto">
          <a:xfrm>
            <a:off x="6096000" y="42672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7" name="Text Box 83"/>
          <p:cNvSpPr txBox="1">
            <a:spLocks noChangeArrowheads="1"/>
          </p:cNvSpPr>
          <p:nvPr/>
        </p:nvSpPr>
        <p:spPr bwMode="auto">
          <a:xfrm>
            <a:off x="9220200" y="4191000"/>
            <a:ext cx="5397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Time</a:t>
            </a:r>
          </a:p>
        </p:txBody>
      </p:sp>
      <p:sp>
        <p:nvSpPr>
          <p:cNvPr id="15428" name="Line 84"/>
          <p:cNvSpPr>
            <a:spLocks noChangeShapeType="1"/>
          </p:cNvSpPr>
          <p:nvPr/>
        </p:nvSpPr>
        <p:spPr bwMode="auto">
          <a:xfrm>
            <a:off x="6781800" y="3200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29" name="Line 85"/>
          <p:cNvSpPr>
            <a:spLocks noChangeShapeType="1"/>
          </p:cNvSpPr>
          <p:nvPr/>
        </p:nvSpPr>
        <p:spPr bwMode="auto">
          <a:xfrm>
            <a:off x="5943600" y="37338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0" name="Text Box 87"/>
          <p:cNvSpPr txBox="1">
            <a:spLocks noChangeArrowheads="1"/>
          </p:cNvSpPr>
          <p:nvPr/>
        </p:nvSpPr>
        <p:spPr bwMode="auto">
          <a:xfrm>
            <a:off x="8458200" y="3276600"/>
            <a:ext cx="9540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supernova</a:t>
            </a:r>
          </a:p>
        </p:txBody>
      </p:sp>
      <p:sp>
        <p:nvSpPr>
          <p:cNvPr id="15431" name="Text Box 88"/>
          <p:cNvSpPr txBox="1">
            <a:spLocks noChangeArrowheads="1"/>
          </p:cNvSpPr>
          <p:nvPr/>
        </p:nvSpPr>
        <p:spPr bwMode="auto">
          <a:xfrm>
            <a:off x="7086601" y="2819400"/>
            <a:ext cx="811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 b="1"/>
              <a:t>Neutrino</a:t>
            </a:r>
          </a:p>
        </p:txBody>
      </p:sp>
      <p:sp>
        <p:nvSpPr>
          <p:cNvPr id="15432" name="AutoShape 89"/>
          <p:cNvSpPr>
            <a:spLocks noChangeArrowheads="1"/>
          </p:cNvSpPr>
          <p:nvPr/>
        </p:nvSpPr>
        <p:spPr bwMode="auto">
          <a:xfrm rot="-1390207">
            <a:off x="4191000" y="2057400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3" name="AutoShape 90"/>
          <p:cNvSpPr>
            <a:spLocks noChangeArrowheads="1"/>
          </p:cNvSpPr>
          <p:nvPr/>
        </p:nvSpPr>
        <p:spPr bwMode="auto">
          <a:xfrm>
            <a:off x="5562600" y="5638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34" name="Text Box 94"/>
          <p:cNvSpPr txBox="1">
            <a:spLocks noChangeArrowheads="1"/>
          </p:cNvSpPr>
          <p:nvPr/>
        </p:nvSpPr>
        <p:spPr bwMode="auto">
          <a:xfrm>
            <a:off x="5181600" y="152401"/>
            <a:ext cx="5246688" cy="24749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 b="1"/>
              <a:t>Arrange the sample memory into 4 frames</a:t>
            </a:r>
          </a:p>
          <a:p>
            <a:r>
              <a:rPr lang="en-US" sz="1600" b="1"/>
              <a:t>Each frame can store up 2ms of data</a:t>
            </a:r>
          </a:p>
          <a:p>
            <a:r>
              <a:rPr lang="en-US" sz="1600" b="1"/>
              <a:t>		(currently set at 1.6ms)</a:t>
            </a:r>
          </a:p>
          <a:p>
            <a:endParaRPr lang="en-US" sz="1600" b="1"/>
          </a:p>
          <a:p>
            <a:r>
              <a:rPr lang="en-US" sz="1600" b="1"/>
              <a:t>Sampling speed set a 2MHz maximum</a:t>
            </a:r>
          </a:p>
          <a:p>
            <a:r>
              <a:rPr lang="en-US" sz="1600" b="1"/>
              <a:t>	</a:t>
            </a:r>
            <a:r>
              <a:rPr lang="en-US" sz="1600" b="1">
                <a:sym typeface="Wingdings" panose="05000000000000000000" pitchFamily="2" charset="2"/>
              </a:rPr>
              <a:t> 2MHz* 64 channel =128MHz 16 bits word</a:t>
            </a:r>
          </a:p>
          <a:p>
            <a:r>
              <a:rPr lang="en-US" sz="1600" b="1">
                <a:sym typeface="Wingdings" panose="05000000000000000000" pitchFamily="2" charset="2"/>
              </a:rPr>
              <a:t>	 64 MHz 32 bits word (2 ADC’s / word) </a:t>
            </a:r>
          </a:p>
          <a:p>
            <a:r>
              <a:rPr lang="en-US" sz="1600" b="1">
                <a:sym typeface="Wingdings" panose="05000000000000000000" pitchFamily="2" charset="2"/>
              </a:rPr>
              <a:t>	</a:t>
            </a:r>
            <a:r>
              <a:rPr lang="en-US" sz="1200" b="1" u="sng">
                <a:sym typeface="Wingdings" panose="05000000000000000000" pitchFamily="2" charset="2"/>
              </a:rPr>
              <a:t>(sampling frequency drive memory speed)</a:t>
            </a:r>
          </a:p>
          <a:p>
            <a:endParaRPr lang="en-US" sz="1200" b="1" u="sng">
              <a:sym typeface="Wingdings" panose="05000000000000000000" pitchFamily="2" charset="2"/>
            </a:endParaRPr>
          </a:p>
          <a:p>
            <a:r>
              <a:rPr lang="en-US" sz="1600" b="1">
                <a:sym typeface="Wingdings" panose="05000000000000000000" pitchFamily="2" charset="2"/>
              </a:rPr>
              <a:t>Use alternate cycle for write/read (100% live) </a:t>
            </a:r>
            <a:endParaRPr lang="en-US" sz="1600" b="1"/>
          </a:p>
        </p:txBody>
      </p:sp>
      <p:sp>
        <p:nvSpPr>
          <p:cNvPr id="15435" name="Line 95"/>
          <p:cNvSpPr>
            <a:spLocks noChangeShapeType="1"/>
          </p:cNvSpPr>
          <p:nvPr/>
        </p:nvSpPr>
        <p:spPr bwMode="auto">
          <a:xfrm>
            <a:off x="6248400" y="6019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36" name="Text Box 97"/>
          <p:cNvSpPr txBox="1">
            <a:spLocks noChangeArrowheads="1"/>
          </p:cNvSpPr>
          <p:nvPr/>
        </p:nvSpPr>
        <p:spPr bwMode="auto">
          <a:xfrm>
            <a:off x="6172201" y="6019800"/>
            <a:ext cx="912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400"/>
              <a:t>Init(/Run)</a:t>
            </a:r>
          </a:p>
        </p:txBody>
      </p:sp>
      <p:sp>
        <p:nvSpPr>
          <p:cNvPr id="15437" name="Oval 78"/>
          <p:cNvSpPr>
            <a:spLocks noChangeArrowheads="1"/>
          </p:cNvSpPr>
          <p:nvPr/>
        </p:nvSpPr>
        <p:spPr bwMode="auto">
          <a:xfrm>
            <a:off x="4038600" y="2895600"/>
            <a:ext cx="304800" cy="28956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600" b="1"/>
              <a:t>M</a:t>
            </a:r>
          </a:p>
          <a:p>
            <a:pPr algn="ctr"/>
            <a:r>
              <a:rPr lang="en-US" sz="1600" b="1"/>
              <a:t>U</a:t>
            </a:r>
          </a:p>
          <a:p>
            <a:pPr algn="ctr"/>
            <a:r>
              <a:rPr lang="en-US" sz="1600" b="1"/>
              <a:t>X</a:t>
            </a:r>
          </a:p>
        </p:txBody>
      </p:sp>
      <p:sp>
        <p:nvSpPr>
          <p:cNvPr id="15438" name="Text Box 80"/>
          <p:cNvSpPr txBox="1">
            <a:spLocks noChangeArrowheads="1"/>
          </p:cNvSpPr>
          <p:nvPr/>
        </p:nvSpPr>
        <p:spPr bwMode="auto">
          <a:xfrm>
            <a:off x="2651126" y="5621339"/>
            <a:ext cx="126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/>
              <a:t>Downsampling +</a:t>
            </a:r>
          </a:p>
          <a:p>
            <a:r>
              <a:rPr lang="en-US" sz="1000" b="1"/>
              <a:t> anti-aliasing filter</a:t>
            </a:r>
          </a:p>
        </p:txBody>
      </p:sp>
      <p:sp>
        <p:nvSpPr>
          <p:cNvPr id="15439" name="Rectangle 72"/>
          <p:cNvSpPr>
            <a:spLocks noChangeArrowheads="1"/>
          </p:cNvSpPr>
          <p:nvPr/>
        </p:nvSpPr>
        <p:spPr bwMode="auto">
          <a:xfrm>
            <a:off x="6858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0" name="Rectangle 72"/>
          <p:cNvSpPr>
            <a:spLocks noChangeArrowheads="1"/>
          </p:cNvSpPr>
          <p:nvPr/>
        </p:nvSpPr>
        <p:spPr bwMode="auto">
          <a:xfrm>
            <a:off x="7239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1" name="Rectangle 72"/>
          <p:cNvSpPr>
            <a:spLocks noChangeArrowheads="1"/>
          </p:cNvSpPr>
          <p:nvPr/>
        </p:nvSpPr>
        <p:spPr bwMode="auto">
          <a:xfrm>
            <a:off x="7620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2" name="Rectangle 72"/>
          <p:cNvSpPr>
            <a:spLocks noChangeArrowheads="1"/>
          </p:cNvSpPr>
          <p:nvPr/>
        </p:nvSpPr>
        <p:spPr bwMode="auto">
          <a:xfrm>
            <a:off x="8001000" y="3581400"/>
            <a:ext cx="228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5443" name="Slide Number Placeholder 3"/>
          <p:cNvSpPr txBox="1">
            <a:spLocks noGrp="1"/>
          </p:cNvSpPr>
          <p:nvPr/>
        </p:nvSpPr>
        <p:spPr bwMode="auto">
          <a:xfrm>
            <a:off x="8534400" y="6384926"/>
            <a:ext cx="21336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endParaRPr lang="en-US" sz="14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9590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425" y="647984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4333" y="649590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44800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ADC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7635" y="2613890"/>
            <a:ext cx="734291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chemeClr val="tx1"/>
                </a:solidFill>
              </a:rPr>
              <a:t>d</a:t>
            </a:r>
            <a:r>
              <a:rPr lang="en-US" sz="1400" b="1" dirty="0" err="1" smtClean="0">
                <a:solidFill>
                  <a:schemeClr val="tx1"/>
                </a:solidFill>
              </a:rPr>
              <a:t>emux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/align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/decimation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79" y="2613890"/>
            <a:ext cx="909785" cy="8774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Frame generator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SRAM write/read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6798" y="1639455"/>
            <a:ext cx="697345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SRAM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2"/>
            <a:endCxn id="4" idx="0"/>
          </p:cNvCxnSpPr>
          <p:nvPr/>
        </p:nvCxnSpPr>
        <p:spPr>
          <a:xfrm>
            <a:off x="2685471" y="2055091"/>
            <a:ext cx="1" cy="558799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3"/>
            <a:endCxn id="4" idx="1"/>
          </p:cNvCxnSpPr>
          <p:nvPr/>
        </p:nvCxnSpPr>
        <p:spPr>
          <a:xfrm>
            <a:off x="1911926" y="3052618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064322" y="3052618"/>
            <a:ext cx="6930" cy="75276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794161" y="3805382"/>
            <a:ext cx="554182" cy="415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fake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endCxn id="4" idx="2"/>
          </p:cNvCxnSpPr>
          <p:nvPr/>
        </p:nvCxnSpPr>
        <p:spPr>
          <a:xfrm flipV="1">
            <a:off x="2685470" y="3491345"/>
            <a:ext cx="2" cy="914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1257" y="4604449"/>
            <a:ext cx="808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11421" y="2201673"/>
            <a:ext cx="1059871" cy="412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Neutrino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14903" y="2533071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2967" y="1863433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4903" y="1869640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008089" y="1255100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78684" y="1256976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414334" y="1919716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1" name="Elbow Connector 30"/>
          <p:cNvCxnSpPr>
            <a:stCxn id="4" idx="3"/>
            <a:endCxn id="18" idx="1"/>
          </p:cNvCxnSpPr>
          <p:nvPr/>
        </p:nvCxnSpPr>
        <p:spPr>
          <a:xfrm flipV="1">
            <a:off x="3140364" y="2407782"/>
            <a:ext cx="471057" cy="64483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3"/>
            <a:endCxn id="23" idx="1"/>
          </p:cNvCxnSpPr>
          <p:nvPr/>
        </p:nvCxnSpPr>
        <p:spPr>
          <a:xfrm flipV="1">
            <a:off x="4671292" y="2093189"/>
            <a:ext cx="243611" cy="314593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8" idx="3"/>
            <a:endCxn id="19" idx="1"/>
          </p:cNvCxnSpPr>
          <p:nvPr/>
        </p:nvCxnSpPr>
        <p:spPr>
          <a:xfrm>
            <a:off x="4671292" y="2407782"/>
            <a:ext cx="243611" cy="295008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3"/>
            <a:endCxn id="20" idx="1"/>
          </p:cNvCxnSpPr>
          <p:nvPr/>
        </p:nvCxnSpPr>
        <p:spPr>
          <a:xfrm flipV="1">
            <a:off x="5900883" y="2093188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5" idx="2"/>
          </p:cNvCxnSpPr>
          <p:nvPr/>
        </p:nvCxnSpPr>
        <p:spPr>
          <a:xfrm>
            <a:off x="6481621" y="1659334"/>
            <a:ext cx="0" cy="232674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</p:cNvCxnSpPr>
          <p:nvPr/>
        </p:nvCxnSpPr>
        <p:spPr>
          <a:xfrm>
            <a:off x="7360226" y="1657458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3"/>
          </p:cNvCxnSpPr>
          <p:nvPr/>
        </p:nvCxnSpPr>
        <p:spPr>
          <a:xfrm flipV="1">
            <a:off x="5637647" y="2702789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0" idx="3"/>
          </p:cNvCxnSpPr>
          <p:nvPr/>
        </p:nvCxnSpPr>
        <p:spPr>
          <a:xfrm flipV="1">
            <a:off x="7606149" y="2093187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605650" y="3673763"/>
            <a:ext cx="1059871" cy="50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SuperNovacompressor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14903" y="3444149"/>
            <a:ext cx="722744" cy="339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header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62967" y="3947097"/>
            <a:ext cx="1443182" cy="4595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Pre-buffer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16KX40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14903" y="3953304"/>
            <a:ext cx="985980" cy="4470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Hamming code/packing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63" idx="3"/>
            <a:endCxn id="62" idx="1"/>
          </p:cNvCxnSpPr>
          <p:nvPr/>
        </p:nvCxnSpPr>
        <p:spPr>
          <a:xfrm flipV="1">
            <a:off x="5900883" y="4176852"/>
            <a:ext cx="26208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81621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3"/>
          </p:cNvCxnSpPr>
          <p:nvPr/>
        </p:nvCxnSpPr>
        <p:spPr>
          <a:xfrm flipV="1">
            <a:off x="7606149" y="4176851"/>
            <a:ext cx="80818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360226" y="4400401"/>
            <a:ext cx="0" cy="2160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7008089" y="4616443"/>
            <a:ext cx="7042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DRAM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78684" y="4618319"/>
            <a:ext cx="805874" cy="4023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Pointer FIFO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8431656" y="3470701"/>
            <a:ext cx="704274" cy="952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5654969" y="3648000"/>
            <a:ext cx="2776687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" idx="3"/>
            <a:endCxn id="51" idx="1"/>
          </p:cNvCxnSpPr>
          <p:nvPr/>
        </p:nvCxnSpPr>
        <p:spPr>
          <a:xfrm>
            <a:off x="3140364" y="3052618"/>
            <a:ext cx="465286" cy="87268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1" idx="3"/>
            <a:endCxn id="52" idx="1"/>
          </p:cNvCxnSpPr>
          <p:nvPr/>
        </p:nvCxnSpPr>
        <p:spPr>
          <a:xfrm flipV="1">
            <a:off x="4665521" y="3613868"/>
            <a:ext cx="249382" cy="31143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51" idx="3"/>
            <a:endCxn id="63" idx="1"/>
          </p:cNvCxnSpPr>
          <p:nvPr/>
        </p:nvCxnSpPr>
        <p:spPr>
          <a:xfrm>
            <a:off x="4665521" y="3925307"/>
            <a:ext cx="249382" cy="251546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575985" y="2645109"/>
            <a:ext cx="1082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Neutrino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44557" y="3365545"/>
            <a:ext cx="1182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SuperNova</a:t>
            </a:r>
            <a:r>
              <a:rPr lang="en-US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Path</a:t>
            </a:r>
            <a:endParaRPr lang="en-US" sz="1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 flipH="1">
            <a:off x="9118609" y="2170545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9132985" y="1928968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9073603" y="2401377"/>
            <a:ext cx="793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Neutrino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9126065" y="4180313"/>
            <a:ext cx="6627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9072458" y="3938736"/>
            <a:ext cx="8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SuperNova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Token</a:t>
            </a:r>
            <a:endParaRPr lang="en-US" sz="1200" b="1" dirty="0"/>
          </a:p>
        </p:txBody>
      </p:sp>
      <p:sp>
        <p:nvSpPr>
          <p:cNvPr id="90" name="TextBox 89"/>
          <p:cNvSpPr txBox="1"/>
          <p:nvPr/>
        </p:nvSpPr>
        <p:spPr>
          <a:xfrm>
            <a:off x="9071894" y="3429000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SuperNoa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Data</a:t>
            </a:r>
            <a:endParaRPr lang="en-US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726612" y="837553"/>
            <a:ext cx="1274709" cy="738664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/>
              <a:t>3 16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/>
              <a:t>2 24 bits word </a:t>
            </a:r>
            <a:r>
              <a:rPr lang="en-US" sz="1050" b="1" dirty="0" smtClean="0"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2 30 bits ECC words</a:t>
            </a:r>
          </a:p>
          <a:p>
            <a:pPr algn="ctr"/>
            <a:r>
              <a:rPr lang="en-US" sz="1050" b="1" dirty="0" smtClean="0">
                <a:sym typeface="Wingdings" panose="05000000000000000000" pitchFamily="2" charset="2"/>
              </a:rPr>
              <a:t>(5+1 parity)</a:t>
            </a:r>
            <a:endParaRPr lang="en-US" sz="1050" b="1" dirty="0"/>
          </a:p>
        </p:txBody>
      </p:sp>
      <p:cxnSp>
        <p:nvCxnSpPr>
          <p:cNvPr id="103" name="Straight Arrow Connector 102"/>
          <p:cNvCxnSpPr>
            <a:stCxn id="101" idx="2"/>
            <a:endCxn id="23" idx="0"/>
          </p:cNvCxnSpPr>
          <p:nvPr/>
        </p:nvCxnSpPr>
        <p:spPr>
          <a:xfrm>
            <a:off x="5363967" y="1576217"/>
            <a:ext cx="43926" cy="29342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2627648" y="623877"/>
            <a:ext cx="1896673" cy="938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Huffman code by </a:t>
            </a:r>
          </a:p>
          <a:p>
            <a:r>
              <a:rPr lang="en-US" sz="1100" b="1" dirty="0" smtClean="0"/>
              <a:t>(Jin-Yuan Wu)</a:t>
            </a:r>
          </a:p>
          <a:p>
            <a:r>
              <a:rPr lang="en-US" sz="1100" b="1" dirty="0" smtClean="0"/>
              <a:t>Difference 0 assign code 0 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+1 assign code 1</a:t>
            </a:r>
          </a:p>
          <a:p>
            <a:r>
              <a:rPr lang="en-US" sz="1100" b="1" dirty="0"/>
              <a:t> </a:t>
            </a:r>
            <a:r>
              <a:rPr lang="en-US" sz="1100" b="1" dirty="0" smtClean="0"/>
              <a:t>                 -1 assign code 2 </a:t>
            </a:r>
            <a:r>
              <a:rPr lang="en-US" sz="1100" b="1" dirty="0" err="1" smtClean="0"/>
              <a:t>etc</a:t>
            </a:r>
            <a:endParaRPr lang="en-US" sz="1100" b="1" dirty="0" smtClean="0"/>
          </a:p>
        </p:txBody>
      </p:sp>
      <p:cxnSp>
        <p:nvCxnSpPr>
          <p:cNvPr id="106" name="Straight Arrow Connector 105"/>
          <p:cNvCxnSpPr>
            <a:stCxn id="104" idx="2"/>
            <a:endCxn id="18" idx="0"/>
          </p:cNvCxnSpPr>
          <p:nvPr/>
        </p:nvCxnSpPr>
        <p:spPr>
          <a:xfrm>
            <a:off x="3575985" y="1562596"/>
            <a:ext cx="565372" cy="639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132417" y="4557266"/>
            <a:ext cx="2435282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Need compression factor 20 to 80</a:t>
            </a:r>
          </a:p>
          <a:p>
            <a:r>
              <a:rPr lang="en-US" sz="1100" b="1" dirty="0" smtClean="0"/>
              <a:t>Probably will use some threshold plus </a:t>
            </a:r>
          </a:p>
          <a:p>
            <a:r>
              <a:rPr lang="en-US" sz="1100" b="1" dirty="0" smtClean="0"/>
              <a:t>Huffman coding</a:t>
            </a:r>
          </a:p>
          <a:p>
            <a:r>
              <a:rPr lang="en-US" sz="1100" b="1" dirty="0" smtClean="0"/>
              <a:t>(remove as much noise as possible)</a:t>
            </a:r>
          </a:p>
        </p:txBody>
      </p:sp>
      <p:cxnSp>
        <p:nvCxnSpPr>
          <p:cNvPr id="109" name="Straight Arrow Connector 108"/>
          <p:cNvCxnSpPr>
            <a:stCxn id="107" idx="0"/>
          </p:cNvCxnSpPr>
          <p:nvPr/>
        </p:nvCxnSpPr>
        <p:spPr>
          <a:xfrm flipH="1" flipV="1">
            <a:off x="4154062" y="4164822"/>
            <a:ext cx="195996" cy="39244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8325699" y="1102833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43021" y="4626826"/>
            <a:ext cx="881544" cy="6048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Slow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Control</a:t>
            </a:r>
          </a:p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readback</a:t>
            </a:r>
            <a:r>
              <a:rPr lang="en-US" sz="1100" b="1" dirty="0" smtClean="0">
                <a:solidFill>
                  <a:schemeClr val="tx1"/>
                </a:solidFill>
              </a:rPr>
              <a:t> 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4" name="Straight Arrow Connector 113"/>
          <p:cNvCxnSpPr>
            <a:stCxn id="111" idx="2"/>
            <a:endCxn id="27" idx="0"/>
          </p:cNvCxnSpPr>
          <p:nvPr/>
        </p:nvCxnSpPr>
        <p:spPr>
          <a:xfrm>
            <a:off x="8766471" y="1707682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8789573" y="4423493"/>
            <a:ext cx="0" cy="212034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0098715" y="2702789"/>
            <a:ext cx="748146" cy="6627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Link data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21" name="Elbow Connector 120"/>
          <p:cNvCxnSpPr>
            <a:endCxn id="119" idx="1"/>
          </p:cNvCxnSpPr>
          <p:nvPr/>
        </p:nvCxnSpPr>
        <p:spPr>
          <a:xfrm>
            <a:off x="9118608" y="2632209"/>
            <a:ext cx="980107" cy="401958"/>
          </a:xfrm>
          <a:prstGeom prst="bentConnector3">
            <a:avLst>
              <a:gd name="adj1" fmla="val 68848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endCxn id="119" idx="1"/>
          </p:cNvCxnSpPr>
          <p:nvPr/>
        </p:nvCxnSpPr>
        <p:spPr>
          <a:xfrm flipV="1">
            <a:off x="9132985" y="3034167"/>
            <a:ext cx="965730" cy="639598"/>
          </a:xfrm>
          <a:prstGeom prst="bentConnector3">
            <a:avLst>
              <a:gd name="adj1" fmla="val 6817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0206369" y="1722928"/>
            <a:ext cx="14428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Neutrino token</a:t>
            </a:r>
          </a:p>
          <a:p>
            <a:r>
              <a:rPr lang="en-US" sz="1400" b="1" i="1" dirty="0" smtClean="0"/>
              <a:t>Has priority over</a:t>
            </a:r>
          </a:p>
          <a:p>
            <a:r>
              <a:rPr lang="en-US" sz="1400" b="1" i="1" dirty="0" smtClean="0"/>
              <a:t>Supernova token</a:t>
            </a:r>
            <a:endParaRPr lang="en-US" sz="1400" b="1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6084289" y="5326408"/>
            <a:ext cx="1628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Read has priority over </a:t>
            </a:r>
          </a:p>
          <a:p>
            <a:r>
              <a:rPr lang="en-US" sz="1200" b="1" dirty="0" smtClean="0"/>
              <a:t>Write on DRAM access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121236" y="366136"/>
            <a:ext cx="1162498" cy="6001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Event number </a:t>
            </a:r>
          </a:p>
          <a:p>
            <a:pPr algn="ctr"/>
            <a:r>
              <a:rPr lang="en-US" sz="1100" b="1" dirty="0" smtClean="0"/>
              <a:t>Word count</a:t>
            </a:r>
          </a:p>
          <a:p>
            <a:pPr algn="ctr"/>
            <a:r>
              <a:rPr lang="en-US" sz="1100" b="1" dirty="0" smtClean="0"/>
              <a:t>memory address</a:t>
            </a:r>
            <a:endParaRPr lang="en-US" sz="1100" b="1" dirty="0"/>
          </a:p>
        </p:txBody>
      </p:sp>
      <p:cxnSp>
        <p:nvCxnSpPr>
          <p:cNvPr id="145" name="Straight Arrow Connector 144"/>
          <p:cNvCxnSpPr>
            <a:stCxn id="143" idx="2"/>
            <a:endCxn id="25" idx="0"/>
          </p:cNvCxnSpPr>
          <p:nvPr/>
        </p:nvCxnSpPr>
        <p:spPr>
          <a:xfrm flipH="1">
            <a:off x="6481621" y="966300"/>
            <a:ext cx="220864" cy="29067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858982" y="3061853"/>
            <a:ext cx="31865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72395" y="1513469"/>
            <a:ext cx="1418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 sample per cycles</a:t>
            </a:r>
          </a:p>
          <a:p>
            <a:r>
              <a:rPr lang="en-US" sz="1200" b="1" dirty="0" smtClean="0"/>
              <a:t>Read/write every </a:t>
            </a:r>
          </a:p>
          <a:p>
            <a:r>
              <a:rPr lang="en-US" sz="1200" b="1" dirty="0"/>
              <a:t>o</a:t>
            </a:r>
            <a:r>
              <a:rPr lang="en-US" sz="1200" b="1" dirty="0" smtClean="0"/>
              <a:t>ther cycle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047558" y="317404"/>
            <a:ext cx="260686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TPC DATA PROCESSING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8471" y="5973331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90212" y="6086373"/>
            <a:ext cx="928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>
          <a:xfrm>
            <a:off x="4021284" y="6476417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584946" y="656996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76110" y="653244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53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2110" y="932874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1819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3165" y="932874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199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676" y="1674172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06220" y="128385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8740" y="1674172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14" name="Elbow Connector 13"/>
          <p:cNvCxnSpPr>
            <a:stCxn id="5" idx="3"/>
            <a:endCxn id="6" idx="1"/>
          </p:cNvCxnSpPr>
          <p:nvPr/>
        </p:nvCxnSpPr>
        <p:spPr>
          <a:xfrm>
            <a:off x="3389746" y="1108365"/>
            <a:ext cx="342244" cy="350982"/>
          </a:xfrm>
          <a:prstGeom prst="bentConnector3">
            <a:avLst>
              <a:gd name="adj1" fmla="val 4460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54328" y="779801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33" name="Straight Arrow Connector 32"/>
          <p:cNvCxnSpPr>
            <a:stCxn id="6" idx="3"/>
          </p:cNvCxnSpPr>
          <p:nvPr/>
        </p:nvCxnSpPr>
        <p:spPr>
          <a:xfrm>
            <a:off x="4604824" y="1459347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77518" y="306548"/>
            <a:ext cx="1181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Pack 2 samples </a:t>
            </a:r>
          </a:p>
          <a:p>
            <a:pPr algn="ctr"/>
            <a:r>
              <a:rPr lang="en-US" sz="1200" b="1" dirty="0" smtClean="0"/>
              <a:t>into one word</a:t>
            </a:r>
            <a:endParaRPr lang="en-US" sz="12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880450" y="1092203"/>
            <a:ext cx="381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wr</a:t>
            </a:r>
            <a:endParaRPr lang="en-US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5816435" y="779801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>
            <a:stCxn id="5" idx="3"/>
            <a:endCxn id="50" idx="1"/>
          </p:cNvCxnSpPr>
          <p:nvPr/>
        </p:nvCxnSpPr>
        <p:spPr>
          <a:xfrm flipV="1">
            <a:off x="3389746" y="955292"/>
            <a:ext cx="2426689" cy="153073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0" idx="3"/>
            <a:endCxn id="21" idx="1"/>
          </p:cNvCxnSpPr>
          <p:nvPr/>
        </p:nvCxnSpPr>
        <p:spPr>
          <a:xfrm>
            <a:off x="6834684" y="955292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182303" y="2258292"/>
            <a:ext cx="914400" cy="808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Trigger Logic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63" name="Elbow Connector 62"/>
          <p:cNvCxnSpPr>
            <a:endCxn id="50" idx="2"/>
          </p:cNvCxnSpPr>
          <p:nvPr/>
        </p:nvCxnSpPr>
        <p:spPr>
          <a:xfrm flipV="1">
            <a:off x="5699157" y="1130783"/>
            <a:ext cx="626403" cy="336310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5679054" y="1568546"/>
            <a:ext cx="1503249" cy="932872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0800000">
            <a:off x="6555687" y="1145127"/>
            <a:ext cx="806543" cy="307777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538825" y="1210170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75" name="Straight Arrow Connector 74"/>
          <p:cNvCxnSpPr>
            <a:stCxn id="3" idx="3"/>
            <a:endCxn id="4" idx="1"/>
          </p:cNvCxnSpPr>
          <p:nvPr/>
        </p:nvCxnSpPr>
        <p:spPr>
          <a:xfrm>
            <a:off x="1487054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438400" y="1108365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942110" y="4084471"/>
            <a:ext cx="54494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731819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shaper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83165" y="4084471"/>
            <a:ext cx="706581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ADC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731990" y="3750091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Post-pre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77676" y="3221577"/>
            <a:ext cx="1027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=</a:t>
            </a:r>
          </a:p>
          <a:p>
            <a:pPr algn="ctr"/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i+n</a:t>
            </a:r>
            <a:r>
              <a:rPr lang="en-US" sz="1200" b="1" dirty="0" smtClean="0"/>
              <a:t>)- </a:t>
            </a:r>
            <a:r>
              <a:rPr lang="en-US" sz="1200" b="1" dirty="0" err="1" smtClean="0"/>
              <a:t>ph</a:t>
            </a:r>
            <a:r>
              <a:rPr lang="en-US" sz="1200" b="1" dirty="0" smtClean="0"/>
              <a:t>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806220" y="3752576"/>
            <a:ext cx="872834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compare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705522" y="3182956"/>
            <a:ext cx="106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diff(</a:t>
            </a:r>
            <a:r>
              <a:rPr lang="en-US" sz="1200" b="1" dirty="0" err="1" smtClean="0"/>
              <a:t>i</a:t>
            </a:r>
            <a:r>
              <a:rPr lang="en-US" sz="1200" b="1" dirty="0" smtClean="0"/>
              <a:t>) &gt; </a:t>
            </a:r>
          </a:p>
          <a:p>
            <a:pPr algn="ctr"/>
            <a:r>
              <a:rPr lang="en-US" sz="1200" b="1" dirty="0" smtClean="0"/>
              <a:t>Threshold(</a:t>
            </a:r>
            <a:r>
              <a:rPr lang="en-US" sz="1200" b="1" dirty="0" err="1" smtClean="0"/>
              <a:t>ch</a:t>
            </a:r>
            <a:r>
              <a:rPr lang="en-US" sz="1200" b="1" dirty="0" smtClean="0"/>
              <a:t>)</a:t>
            </a:r>
          </a:p>
        </p:txBody>
      </p:sp>
      <p:cxnSp>
        <p:nvCxnSpPr>
          <p:cNvPr id="84" name="Elbow Connector 83"/>
          <p:cNvCxnSpPr>
            <a:stCxn id="79" idx="3"/>
            <a:endCxn id="80" idx="1"/>
          </p:cNvCxnSpPr>
          <p:nvPr/>
        </p:nvCxnSpPr>
        <p:spPr>
          <a:xfrm flipV="1">
            <a:off x="3389746" y="3925582"/>
            <a:ext cx="342244" cy="33438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7639468" y="4259962"/>
            <a:ext cx="661243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1KX33 FIFO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86" name="Straight Arrow Connector 85"/>
          <p:cNvCxnSpPr>
            <a:stCxn id="80" idx="3"/>
          </p:cNvCxnSpPr>
          <p:nvPr/>
        </p:nvCxnSpPr>
        <p:spPr>
          <a:xfrm>
            <a:off x="4604824" y="3925582"/>
            <a:ext cx="20139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45607" y="3674218"/>
            <a:ext cx="75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Neutrino</a:t>
            </a:r>
          </a:p>
          <a:p>
            <a:pPr algn="ctr"/>
            <a:r>
              <a:rPr lang="en-US" sz="1200" b="1" dirty="0" smtClean="0"/>
              <a:t>gates</a:t>
            </a:r>
            <a:endParaRPr lang="en-US" sz="1200" b="1" dirty="0"/>
          </a:p>
        </p:txBody>
      </p:sp>
      <p:cxnSp>
        <p:nvCxnSpPr>
          <p:cNvPr id="97" name="Straight Arrow Connector 96"/>
          <p:cNvCxnSpPr>
            <a:stCxn id="77" idx="3"/>
            <a:endCxn id="78" idx="1"/>
          </p:cNvCxnSpPr>
          <p:nvPr/>
        </p:nvCxnSpPr>
        <p:spPr>
          <a:xfrm>
            <a:off x="1487054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438400" y="4259962"/>
            <a:ext cx="2447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816435" y="4259962"/>
            <a:ext cx="1018249" cy="3509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packetize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6839752" y="4435453"/>
            <a:ext cx="8196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lbow Connector 114"/>
          <p:cNvCxnSpPr>
            <a:stCxn id="79" idx="3"/>
            <a:endCxn id="108" idx="1"/>
          </p:cNvCxnSpPr>
          <p:nvPr/>
        </p:nvCxnSpPr>
        <p:spPr>
          <a:xfrm>
            <a:off x="3389746" y="4259962"/>
            <a:ext cx="2426689" cy="175491"/>
          </a:xfrm>
          <a:prstGeom prst="bentConnector3">
            <a:avLst>
              <a:gd name="adj1" fmla="val 661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/>
          <p:nvPr/>
        </p:nvCxnSpPr>
        <p:spPr>
          <a:xfrm>
            <a:off x="5689105" y="3925582"/>
            <a:ext cx="646506" cy="331895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/>
          <p:nvPr/>
        </p:nvCxnSpPr>
        <p:spPr>
          <a:xfrm flipV="1">
            <a:off x="5677703" y="2872584"/>
            <a:ext cx="1503249" cy="944721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96" idx="3"/>
          </p:cNvCxnSpPr>
          <p:nvPr/>
        </p:nvCxnSpPr>
        <p:spPr>
          <a:xfrm flipH="1">
            <a:off x="6555689" y="3905051"/>
            <a:ext cx="848459" cy="354911"/>
          </a:xfrm>
          <a:prstGeom prst="bentConnector3">
            <a:avLst>
              <a:gd name="adj1" fmla="val 101512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903809" y="2541446"/>
            <a:ext cx="1318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PH(max)  &amp; width</a:t>
            </a:r>
            <a:endParaRPr lang="en-US" sz="1200" b="1" dirty="0"/>
          </a:p>
        </p:txBody>
      </p:sp>
      <p:sp>
        <p:nvSpPr>
          <p:cNvPr id="131" name="Oval 130"/>
          <p:cNvSpPr/>
          <p:nvPr/>
        </p:nvSpPr>
        <p:spPr>
          <a:xfrm>
            <a:off x="9596582" y="932874"/>
            <a:ext cx="822036" cy="3414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21" idx="3"/>
          </p:cNvCxnSpPr>
          <p:nvPr/>
        </p:nvCxnSpPr>
        <p:spPr>
          <a:xfrm>
            <a:off x="8315571" y="955292"/>
            <a:ext cx="1342812" cy="118054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8300711" y="3204836"/>
            <a:ext cx="1357672" cy="109050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59" idx="3"/>
          </p:cNvCxnSpPr>
          <p:nvPr/>
        </p:nvCxnSpPr>
        <p:spPr>
          <a:xfrm flipV="1">
            <a:off x="8096703" y="2662382"/>
            <a:ext cx="6686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8076969" y="2378680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Trigger</a:t>
            </a:r>
          </a:p>
          <a:p>
            <a:pPr algn="ctr"/>
            <a:r>
              <a:rPr lang="en-US" sz="1400" b="1" dirty="0"/>
              <a:t>M</a:t>
            </a:r>
            <a:r>
              <a:rPr lang="en-US" sz="1400" b="1" dirty="0" smtClean="0"/>
              <a:t>odule</a:t>
            </a:r>
            <a:endParaRPr lang="en-US" sz="1400" b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7347553" y="3124808"/>
            <a:ext cx="671979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NHITS,</a:t>
            </a:r>
          </a:p>
          <a:p>
            <a:pPr algn="ctr"/>
            <a:r>
              <a:rPr lang="en-US" sz="1200" b="1" i="1" dirty="0" smtClean="0"/>
              <a:t>PHSUM</a:t>
            </a:r>
            <a:endParaRPr lang="en-US" sz="1200" b="1" i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7312479" y="1517948"/>
            <a:ext cx="633507" cy="64633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smtClean="0"/>
              <a:t>Beam</a:t>
            </a:r>
          </a:p>
          <a:p>
            <a:pPr algn="ctr"/>
            <a:r>
              <a:rPr lang="en-US" sz="1200" b="1" i="1" dirty="0" smtClean="0"/>
              <a:t>Cosmic</a:t>
            </a:r>
          </a:p>
          <a:p>
            <a:pPr algn="ctr"/>
            <a:r>
              <a:rPr lang="en-US" sz="1200" b="1" i="1" dirty="0" smtClean="0"/>
              <a:t>Michel</a:t>
            </a:r>
            <a:endParaRPr lang="en-US" sz="1200" b="1" i="1" dirty="0"/>
          </a:p>
        </p:txBody>
      </p:sp>
      <p:cxnSp>
        <p:nvCxnSpPr>
          <p:cNvPr id="145" name="Straight Connector 144"/>
          <p:cNvCxnSpPr/>
          <p:nvPr/>
        </p:nvCxnSpPr>
        <p:spPr>
          <a:xfrm>
            <a:off x="2085109" y="1805522"/>
            <a:ext cx="0" cy="174536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18025" y="244911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channels</a:t>
            </a:r>
            <a:endParaRPr lang="en-US" dirty="0"/>
          </a:p>
        </p:txBody>
      </p:sp>
      <p:sp>
        <p:nvSpPr>
          <p:cNvPr id="147" name="TextBox 146"/>
          <p:cNvSpPr txBox="1"/>
          <p:nvPr/>
        </p:nvSpPr>
        <p:spPr>
          <a:xfrm>
            <a:off x="5772415" y="324835"/>
            <a:ext cx="1186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Frame number</a:t>
            </a:r>
          </a:p>
          <a:p>
            <a:pPr algn="ctr"/>
            <a:r>
              <a:rPr lang="en-US" sz="1200" b="1" dirty="0" smtClean="0"/>
              <a:t>sample number</a:t>
            </a:r>
            <a:endParaRPr lang="en-US" sz="1200" b="1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>
            <a:off x="3036456" y="1283856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5009" y="1267255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421797" y="3662593"/>
            <a:ext cx="700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64 MHz </a:t>
            </a:r>
          </a:p>
          <a:p>
            <a:pPr algn="ctr"/>
            <a:r>
              <a:rPr lang="en-US" sz="1200" b="1" dirty="0" smtClean="0"/>
              <a:t>clock</a:t>
            </a:r>
            <a:endParaRPr lang="en-US" sz="1200" b="1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3036455" y="3729559"/>
            <a:ext cx="2308" cy="350982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9047558" y="317404"/>
            <a:ext cx="26950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PMT DATA PROCESSING</a:t>
            </a:r>
            <a:endParaRPr lang="en-US" sz="20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518025" y="4781403"/>
            <a:ext cx="9816474" cy="24295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19766" y="4894445"/>
            <a:ext cx="9282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DATA FLOW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42110" y="5449455"/>
            <a:ext cx="1054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data is sampled at 64 MHz. It is not possible to write all this data into SRAM with the available frame space</a:t>
            </a:r>
          </a:p>
          <a:p>
            <a:r>
              <a:rPr lang="en-US" dirty="0" smtClean="0"/>
              <a:t>Only keep the data associated with discriminator firings (neutrino data + cosmic rays). </a:t>
            </a:r>
          </a:p>
          <a:p>
            <a:r>
              <a:rPr lang="en-US" dirty="0" smtClean="0"/>
              <a:t>(* data compression before buffer*)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35184" y="646823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8624300" y="6502653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>
          <a:xfrm>
            <a:off x="817668" y="6559748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25" y="2100898"/>
            <a:ext cx="5979627" cy="4357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" y="265596"/>
            <a:ext cx="5199167" cy="6755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58673" y="642551"/>
            <a:ext cx="61964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PHENIX experiment in RHIC at </a:t>
            </a:r>
            <a:r>
              <a:rPr lang="en-US" sz="2000" b="1" dirty="0" err="1" smtClean="0">
                <a:solidFill>
                  <a:srgbClr val="002060"/>
                </a:solidFill>
              </a:rPr>
              <a:t>BrookHaven</a:t>
            </a:r>
            <a:r>
              <a:rPr lang="en-US" sz="2000" b="1" dirty="0" smtClean="0">
                <a:solidFill>
                  <a:srgbClr val="002060"/>
                </a:solidFill>
              </a:rPr>
              <a:t> National Lab.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Heavy Ion Physics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p + </a:t>
            </a:r>
            <a:r>
              <a:rPr lang="en-US" sz="2000" b="1" dirty="0" err="1" smtClean="0">
                <a:solidFill>
                  <a:srgbClr val="002060"/>
                </a:solidFill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</a:rPr>
              <a:t> Spin Physics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70919" y="2100898"/>
            <a:ext cx="1771135" cy="69172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7344" y="2710249"/>
            <a:ext cx="805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HBD</a:t>
            </a:r>
          </a:p>
          <a:p>
            <a:pPr algn="ctr"/>
            <a:r>
              <a:rPr lang="en-US" sz="1100" dirty="0" smtClean="0"/>
              <a:t>2006-2009</a:t>
            </a:r>
            <a:endParaRPr lang="en-US" sz="11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6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10104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38" y="3111500"/>
            <a:ext cx="48577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10104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94" y="124980"/>
            <a:ext cx="3794125" cy="28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746" y="424873"/>
            <a:ext cx="441490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We went through two production cycle: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1) For </a:t>
            </a:r>
            <a:r>
              <a:rPr lang="en-US" i="1" dirty="0" err="1" smtClean="0"/>
              <a:t>Microboone</a:t>
            </a:r>
            <a:r>
              <a:rPr lang="en-US" i="1" dirty="0" smtClean="0"/>
              <a:t> ( early last year)</a:t>
            </a:r>
          </a:p>
          <a:p>
            <a:r>
              <a:rPr lang="en-US" i="1" dirty="0" smtClean="0"/>
              <a:t>           147 FEM modules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           5 PMT ADC modules</a:t>
            </a:r>
          </a:p>
          <a:p>
            <a:r>
              <a:rPr lang="en-US" i="1" dirty="0" smtClean="0"/>
              <a:t>           and supporting modules for 10 crates</a:t>
            </a:r>
          </a:p>
          <a:p>
            <a:r>
              <a:rPr lang="en-US" dirty="0"/>
              <a:t> </a:t>
            </a:r>
            <a:r>
              <a:rPr lang="en-US" dirty="0" smtClean="0"/>
              <a:t>   2) </a:t>
            </a:r>
            <a:r>
              <a:rPr lang="en-US" i="1" dirty="0"/>
              <a:t>For </a:t>
            </a:r>
            <a:r>
              <a:rPr lang="en-US" i="1" dirty="0" smtClean="0"/>
              <a:t>LANL (late last year)</a:t>
            </a:r>
            <a:endParaRPr lang="en-US" i="1" dirty="0"/>
          </a:p>
          <a:p>
            <a:r>
              <a:rPr lang="en-US" i="1" dirty="0"/>
              <a:t>           </a:t>
            </a:r>
            <a:r>
              <a:rPr lang="en-US" i="1" dirty="0" smtClean="0"/>
              <a:t> 54 FEM modules</a:t>
            </a:r>
          </a:p>
          <a:p>
            <a:r>
              <a:rPr lang="en-US" i="1" dirty="0"/>
              <a:t>           and supporting modules for </a:t>
            </a:r>
            <a:r>
              <a:rPr lang="en-US" i="1" dirty="0" smtClean="0"/>
              <a:t>5 </a:t>
            </a:r>
            <a:r>
              <a:rPr lang="en-US" i="1" dirty="0"/>
              <a:t>crates</a:t>
            </a:r>
          </a:p>
          <a:p>
            <a:endParaRPr lang="en-US" dirty="0" smtClean="0"/>
          </a:p>
        </p:txBody>
      </p:sp>
      <p:pic>
        <p:nvPicPr>
          <p:cNvPr id="5" name="Picture 13" descr="L101076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18430" r="9962" b="14378"/>
          <a:stretch>
            <a:fillRect/>
          </a:stretch>
        </p:blipFill>
        <p:spPr bwMode="auto">
          <a:xfrm>
            <a:off x="1057563" y="3560619"/>
            <a:ext cx="38862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7563" y="5618019"/>
            <a:ext cx="1676400" cy="228600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dk1"/>
                </a:solidFill>
                <a:latin typeface="+mn-lt"/>
                <a:cs typeface="+mn-cs"/>
              </a:rPr>
              <a:t>FEM Board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971963" y="4627419"/>
            <a:ext cx="717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Stratix III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191163" y="5008419"/>
            <a:ext cx="5270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900" b="1">
                <a:solidFill>
                  <a:srgbClr val="FFFF00"/>
                </a:solidFill>
              </a:rPr>
              <a:t>DRAM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276763" y="4170219"/>
            <a:ext cx="55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000" b="1">
                <a:solidFill>
                  <a:srgbClr val="FFFF00"/>
                </a:solidFill>
              </a:rPr>
              <a:t>SRAM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389813" y="6262254"/>
            <a:ext cx="1676400" cy="374073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TPC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97430" y="2392218"/>
            <a:ext cx="1676400" cy="378691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PMT ADC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dk1"/>
                </a:solidFill>
                <a:latin typeface="+mn-lt"/>
                <a:cs typeface="+mn-cs"/>
              </a:rPr>
              <a:t>+ FEM board</a:t>
            </a:r>
            <a:endParaRPr lang="en-US" sz="1400" b="1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4037807" y="6469783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57383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836614" y="6483062"/>
            <a:ext cx="2743200" cy="365125"/>
          </a:xfrm>
        </p:spPr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7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629401" y="245006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Solenoid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976277" y="2743200"/>
            <a:ext cx="713776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84" y="914400"/>
            <a:ext cx="7817532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67789" y="1143001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Solenoid </a:t>
            </a:r>
          </a:p>
          <a:p>
            <a:pPr algn="ctr"/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Magnet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1821" y="1459468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HCAL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92405" y="153332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EMCAL</a:t>
            </a: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3986627" y="1828801"/>
            <a:ext cx="1302700" cy="13563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65583" y="1841750"/>
            <a:ext cx="810695" cy="1358650"/>
          </a:xfrm>
          <a:prstGeom prst="straightConnector1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6205995" y="1902656"/>
            <a:ext cx="610565" cy="1482411"/>
          </a:xfrm>
          <a:prstGeom prst="straightConnector1">
            <a:avLst/>
          </a:prstGeom>
          <a:ln w="190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43800" y="4583668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VTX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80454" y="3657600"/>
            <a:ext cx="1403655" cy="1024424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343593" y="228600"/>
            <a:ext cx="75438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PHENIX</a:t>
            </a:r>
            <a:r>
              <a:rPr lang="en-US" dirty="0" smtClean="0">
                <a:solidFill>
                  <a:srgbClr val="FF0000"/>
                </a:solidFill>
              </a:rPr>
              <a:t> Detector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385" y="914400"/>
            <a:ext cx="1642013" cy="50292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9709" y="5519945"/>
            <a:ext cx="30397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PS 1-40 </a:t>
            </a:r>
          </a:p>
          <a:p>
            <a:pPr algn="ctr"/>
            <a:r>
              <a:rPr lang="en-US" sz="1100" b="1" dirty="0" smtClean="0"/>
              <a:t>The </a:t>
            </a:r>
            <a:r>
              <a:rPr lang="en-US" sz="1100" b="1" dirty="0" err="1" smtClean="0"/>
              <a:t>SuperPHENIX</a:t>
            </a:r>
            <a:r>
              <a:rPr lang="en-US" sz="1100" b="1" dirty="0" smtClean="0"/>
              <a:t> Upgrade of the PHENIX Experiment at the Relativistic Heavy Ion Collider</a:t>
            </a:r>
          </a:p>
          <a:p>
            <a:pPr algn="ctr"/>
            <a:r>
              <a:rPr lang="en-US" sz="1100" b="1" dirty="0" smtClean="0"/>
              <a:t>M. </a:t>
            </a:r>
            <a:r>
              <a:rPr lang="en-US" sz="1100" b="1" dirty="0" err="1" smtClean="0"/>
              <a:t>Purschke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360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864" y="86367"/>
            <a:ext cx="10196946" cy="650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66"/>
                </a:solidFill>
                <a:effectLst/>
              </a:rPr>
              <a:t>Original Concept: Optical Accordion (EM section)</a:t>
            </a:r>
            <a:endParaRPr lang="en-US" dirty="0">
              <a:solidFill>
                <a:srgbClr val="FFFF66"/>
              </a:solidFill>
              <a:effectLst/>
            </a:endParaRPr>
          </a:p>
        </p:txBody>
      </p:sp>
      <p:sp>
        <p:nvSpPr>
          <p:cNvPr id="5" name="Text Box 1035"/>
          <p:cNvSpPr txBox="1">
            <a:spLocks noChangeArrowheads="1"/>
          </p:cNvSpPr>
          <p:nvPr/>
        </p:nvSpPr>
        <p:spPr bwMode="auto">
          <a:xfrm>
            <a:off x="2783919" y="721505"/>
            <a:ext cx="63507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C66"/>
                </a:solidFill>
              </a:rPr>
              <a:t>Accordion design similar to ATLAS Liquid Argon Calorimeter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2" b="13280"/>
          <a:stretch>
            <a:fillRect/>
          </a:stretch>
        </p:blipFill>
        <p:spPr bwMode="auto">
          <a:xfrm>
            <a:off x="1815254" y="1219200"/>
            <a:ext cx="389974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3" y="3238029"/>
            <a:ext cx="41855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00800" y="5284691"/>
            <a:ext cx="26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Want to be projective </a:t>
            </a:r>
          </a:p>
          <a:p>
            <a:pPr algn="ctr">
              <a:defRPr/>
            </a:pPr>
            <a:r>
              <a:rPr lang="en-US" sz="1600" kern="0" dirty="0">
                <a:solidFill>
                  <a:srgbClr val="1F497D"/>
                </a:solidFill>
              </a:rPr>
              <a:t>in both r-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f</a:t>
            </a:r>
            <a:r>
              <a:rPr lang="en-US" sz="1600" kern="0" dirty="0">
                <a:solidFill>
                  <a:srgbClr val="1F497D"/>
                </a:solidFill>
              </a:rPr>
              <a:t> and </a:t>
            </a:r>
            <a:r>
              <a:rPr lang="en-US" sz="1600" kern="0" dirty="0">
                <a:solidFill>
                  <a:srgbClr val="1F497D"/>
                </a:solidFill>
                <a:latin typeface="Symbol" pitchFamily="18" charset="2"/>
              </a:rPr>
              <a:t>h</a:t>
            </a:r>
            <a:endParaRPr lang="en-US" sz="1600" kern="0" dirty="0">
              <a:solidFill>
                <a:srgbClr val="1F497D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52601" y="2743201"/>
            <a:ext cx="4393737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Accordion prevents channeling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and allows readout on the front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or back of the absorber stack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r-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f</a:t>
            </a:r>
            <a:r>
              <a:rPr lang="en-US" sz="2000" dirty="0">
                <a:solidFill>
                  <a:srgbClr val="CCECFF"/>
                </a:solidFill>
              </a:rPr>
              <a:t> by 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tapering thickness of tungsten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plates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Can make projective in </a:t>
            </a:r>
            <a:r>
              <a:rPr lang="en-US" sz="2000" dirty="0">
                <a:solidFill>
                  <a:srgbClr val="CCECFF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CCECFF"/>
                </a:solidFill>
              </a:rPr>
              <a:t> by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 fanning out fibers</a:t>
            </a:r>
          </a:p>
          <a:p>
            <a:endParaRPr lang="en-US" sz="800" dirty="0">
              <a:solidFill>
                <a:srgbClr val="CCECFF"/>
              </a:solidFill>
            </a:endParaRPr>
          </a:p>
          <a:p>
            <a:pPr>
              <a:buFontTx/>
              <a:buChar char="•"/>
            </a:pPr>
            <a:r>
              <a:rPr lang="en-US" sz="2000" dirty="0">
                <a:solidFill>
                  <a:srgbClr val="CCECFF"/>
                </a:solidFill>
              </a:rPr>
              <a:t> Oscillations must be kept small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because of minimum bending</a:t>
            </a:r>
          </a:p>
          <a:p>
            <a:r>
              <a:rPr lang="en-US" sz="2000" dirty="0">
                <a:solidFill>
                  <a:srgbClr val="CCECFF"/>
                </a:solidFill>
              </a:rPr>
              <a:t>  radius of fibers and plates 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846734" y="1184588"/>
            <a:ext cx="4572000" cy="1878302"/>
            <a:chOff x="4336382" y="1093113"/>
            <a:chExt cx="4758417" cy="1954887"/>
          </a:xfrm>
        </p:grpSpPr>
        <p:sp>
          <p:nvSpPr>
            <p:cNvPr id="14" name="Rectangle 13"/>
            <p:cNvSpPr/>
            <p:nvPr/>
          </p:nvSpPr>
          <p:spPr>
            <a:xfrm>
              <a:off x="4336382" y="1093113"/>
              <a:ext cx="4758417" cy="1954887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9755" y="1093113"/>
              <a:ext cx="741087" cy="448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Readout </a:t>
              </a:r>
            </a:p>
            <a:p>
              <a:pPr algn="ctr"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Towers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95800" y="1427244"/>
              <a:ext cx="4038600" cy="1544556"/>
              <a:chOff x="4495800" y="1427244"/>
              <a:chExt cx="4038600" cy="1544556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415"/>
              <a:stretch/>
            </p:blipFill>
            <p:spPr bwMode="auto">
              <a:xfrm>
                <a:off x="4720856" y="1427244"/>
                <a:ext cx="3661144" cy="15445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9" name="Straight Arrow Connector 18"/>
              <p:cNvCxnSpPr/>
              <p:nvPr/>
            </p:nvCxnSpPr>
            <p:spPr>
              <a:xfrm>
                <a:off x="4495800" y="2286000"/>
                <a:ext cx="3810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arrow"/>
              </a:ln>
              <a:effectLst/>
            </p:spPr>
          </p:cxnSp>
          <p:sp>
            <p:nvSpPr>
              <p:cNvPr id="20" name="Rectangle 19"/>
              <p:cNvSpPr/>
              <p:nvPr/>
            </p:nvSpPr>
            <p:spPr>
              <a:xfrm>
                <a:off x="8382000" y="1524000"/>
                <a:ext cx="152400" cy="1371600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19050" cap="flat" cmpd="sng" algn="ctr">
                <a:solidFill>
                  <a:srgbClr val="385D8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8382000" y="17526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8382000" y="19812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382000" y="22098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382000" y="24384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8382000" y="2667000"/>
                <a:ext cx="152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385D8A"/>
                </a:solidFill>
                <a:prstDash val="solid"/>
              </a:ln>
              <a:effectLst/>
            </p:spPr>
          </p:cxnSp>
          <p:sp>
            <p:nvSpPr>
              <p:cNvPr id="26" name="TextBox 25"/>
              <p:cNvSpPr txBox="1"/>
              <p:nvPr/>
            </p:nvSpPr>
            <p:spPr>
              <a:xfrm>
                <a:off x="4648200" y="1490990"/>
                <a:ext cx="562572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777777"/>
                    </a:solidFill>
                  </a:rPr>
                  <a:t>Plates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1" y="1447800"/>
                <a:ext cx="557567" cy="272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100" b="1" kern="0" dirty="0">
                    <a:solidFill>
                      <a:srgbClr val="558ED5"/>
                    </a:solidFill>
                  </a:rPr>
                  <a:t>Fibers</a:t>
                </a: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5181600" y="1709410"/>
                <a:ext cx="152400" cy="1193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777777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5867400" y="1649097"/>
                <a:ext cx="152400" cy="1797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58ED5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15" name="TextBox 14"/>
            <p:cNvSpPr txBox="1"/>
            <p:nvPr/>
          </p:nvSpPr>
          <p:spPr>
            <a:xfrm>
              <a:off x="4336382" y="1948190"/>
              <a:ext cx="654332" cy="272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1100" b="1" kern="0" dirty="0">
                  <a:solidFill>
                    <a:srgbClr val="006699"/>
                  </a:solidFill>
                </a:rPr>
                <a:t>Particle</a:t>
              </a:r>
            </a:p>
          </p:txBody>
        </p:sp>
      </p:grp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513" y="228600"/>
            <a:ext cx="326606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FFF66"/>
                </a:solidFill>
              </a:rPr>
              <a:t>HCAL Readout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31860" y="838201"/>
            <a:ext cx="80010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99FF99"/>
                </a:solidFill>
              </a:rPr>
              <a:t>  </a:t>
            </a:r>
            <a:r>
              <a:rPr lang="en-US" sz="2400" dirty="0">
                <a:solidFill>
                  <a:srgbClr val="CCFFCC"/>
                </a:solidFill>
              </a:rPr>
              <a:t>Scintillating tiles with WLS fibers embedded in grooves</a:t>
            </a:r>
          </a:p>
          <a:p>
            <a:pPr algn="ctr"/>
            <a:r>
              <a:rPr lang="en-US" sz="2400" dirty="0">
                <a:solidFill>
                  <a:srgbClr val="CCFFCC"/>
                </a:solidFill>
              </a:rPr>
              <a:t>Fibers read out with SiPMs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8800" y="1905000"/>
            <a:ext cx="8534400" cy="3886200"/>
            <a:chOff x="304800" y="2438400"/>
            <a:chExt cx="8534400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2438400"/>
              <a:ext cx="8534400" cy="3886200"/>
              <a:chOff x="304800" y="2040564"/>
              <a:chExt cx="8534400" cy="3886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04800" y="2040564"/>
                <a:ext cx="8534400" cy="38862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FFFF"/>
                    </a:solidFill>
                  </a:rPr>
                  <a:t>T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3681" y="5541336"/>
                <a:ext cx="303013" cy="3048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271" t="13954" r="6589" b="31395"/>
              <a:stretch/>
            </p:blipFill>
            <p:spPr>
              <a:xfrm>
                <a:off x="5598042" y="2356884"/>
                <a:ext cx="2217904" cy="2743200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99" t="12894" r="48111" b="52154"/>
              <a:stretch/>
            </p:blipFill>
            <p:spPr>
              <a:xfrm>
                <a:off x="7045842" y="3941136"/>
                <a:ext cx="1605516" cy="175437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81378" y="4800600"/>
                <a:ext cx="38331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h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Dh </a:t>
                </a:r>
                <a:r>
                  <a:rPr lang="en-US" dirty="0">
                    <a:solidFill>
                      <a:srgbClr val="0070C0"/>
                    </a:solidFill>
                  </a:rPr>
                  <a:t>=0.1)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64 segments in 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f </a:t>
                </a:r>
                <a:r>
                  <a:rPr lang="en-US" dirty="0">
                    <a:solidFill>
                      <a:srgbClr val="0070C0"/>
                    </a:solidFill>
                  </a:rPr>
                  <a:t>(</a:t>
                </a:r>
                <a:r>
                  <a:rPr lang="en-US" dirty="0">
                    <a:solidFill>
                      <a:srgbClr val="0070C0"/>
                    </a:solidFill>
                    <a:latin typeface="Symbol" pitchFamily="18" charset="2"/>
                  </a:rPr>
                  <a:t>Df </a:t>
                </a:r>
                <a:r>
                  <a:rPr lang="en-US" dirty="0">
                    <a:solidFill>
                      <a:srgbClr val="0070C0"/>
                    </a:solidFill>
                  </a:rPr>
                  <a:t>=0.1) 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1408 x 2(inner,outer) = 2816 towers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592569" y="2133600"/>
                <a:ext cx="29247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2x11 scintillator tile shapes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841512" y="5356670"/>
                <a:ext cx="7104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Inner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096000" y="4987338"/>
                <a:ext cx="761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Outer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191000" y="4953000"/>
              <a:ext cx="14237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Inner readout</a:t>
              </a:r>
            </a:p>
            <a:p>
              <a:r>
                <a:rPr lang="en-US" sz="1600" dirty="0">
                  <a:solidFill>
                    <a:srgbClr val="002060"/>
                  </a:solidFill>
                </a:rPr>
                <a:t>(~10x10 cm</a:t>
              </a:r>
              <a:r>
                <a:rPr lang="en-US" sz="1600" baseline="30000" dirty="0">
                  <a:solidFill>
                    <a:srgbClr val="002060"/>
                  </a:solidFill>
                </a:rPr>
                <a:t>2</a:t>
              </a:r>
              <a:r>
                <a:rPr lang="en-US" sz="1600" dirty="0">
                  <a:solidFill>
                    <a:srgbClr val="002060"/>
                  </a:solidFill>
                </a:rPr>
                <a:t>)</a:t>
              </a:r>
              <a:endParaRPr lang="en-US" sz="1600" baseline="30000" dirty="0">
                <a:solidFill>
                  <a:srgbClr val="002060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62" t="29507" r="5557" b="27770"/>
            <a:stretch/>
          </p:blipFill>
          <p:spPr>
            <a:xfrm>
              <a:off x="381000" y="2998442"/>
              <a:ext cx="5212080" cy="1954558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990600" y="2743200"/>
              <a:ext cx="14526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Outer readout</a:t>
              </a:r>
            </a:p>
          </p:txBody>
        </p:sp>
        <p:sp>
          <p:nvSpPr>
            <p:cNvPr id="11" name="Arc 10"/>
            <p:cNvSpPr/>
            <p:nvPr/>
          </p:nvSpPr>
          <p:spPr>
            <a:xfrm>
              <a:off x="2214642" y="2938046"/>
              <a:ext cx="383318" cy="338554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39354" y="3049675"/>
              <a:ext cx="236136" cy="125604"/>
            </a:xfrm>
            <a:custGeom>
              <a:avLst/>
              <a:gdLst>
                <a:gd name="connsiteX0" fmla="*/ 0 w 236136"/>
                <a:gd name="connsiteY0" fmla="*/ 20096 h 125604"/>
                <a:gd name="connsiteX1" fmla="*/ 40193 w 236136"/>
                <a:gd name="connsiteY1" fmla="*/ 0 h 125604"/>
                <a:gd name="connsiteX2" fmla="*/ 75362 w 236136"/>
                <a:gd name="connsiteY2" fmla="*/ 5024 h 125604"/>
                <a:gd name="connsiteX3" fmla="*/ 105508 w 236136"/>
                <a:gd name="connsiteY3" fmla="*/ 40193 h 125604"/>
                <a:gd name="connsiteX4" fmla="*/ 120580 w 236136"/>
                <a:gd name="connsiteY4" fmla="*/ 55266 h 125604"/>
                <a:gd name="connsiteX5" fmla="*/ 140677 w 236136"/>
                <a:gd name="connsiteY5" fmla="*/ 80387 h 125604"/>
                <a:gd name="connsiteX6" fmla="*/ 150725 w 236136"/>
                <a:gd name="connsiteY6" fmla="*/ 95459 h 125604"/>
                <a:gd name="connsiteX7" fmla="*/ 180870 w 236136"/>
                <a:gd name="connsiteY7" fmla="*/ 120580 h 125604"/>
                <a:gd name="connsiteX8" fmla="*/ 195943 w 236136"/>
                <a:gd name="connsiteY8" fmla="*/ 125604 h 125604"/>
                <a:gd name="connsiteX9" fmla="*/ 221064 w 236136"/>
                <a:gd name="connsiteY9" fmla="*/ 120580 h 125604"/>
                <a:gd name="connsiteX10" fmla="*/ 236136 w 236136"/>
                <a:gd name="connsiteY10" fmla="*/ 105507 h 12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136" h="125604">
                  <a:moveTo>
                    <a:pt x="0" y="20096"/>
                  </a:moveTo>
                  <a:cubicBezTo>
                    <a:pt x="4731" y="17258"/>
                    <a:pt x="29378" y="0"/>
                    <a:pt x="40193" y="0"/>
                  </a:cubicBezTo>
                  <a:cubicBezTo>
                    <a:pt x="52035" y="0"/>
                    <a:pt x="63639" y="3349"/>
                    <a:pt x="75362" y="5024"/>
                  </a:cubicBezTo>
                  <a:cubicBezTo>
                    <a:pt x="90667" y="27980"/>
                    <a:pt x="81140" y="15824"/>
                    <a:pt x="105508" y="40193"/>
                  </a:cubicBezTo>
                  <a:cubicBezTo>
                    <a:pt x="110532" y="45217"/>
                    <a:pt x="116639" y="49354"/>
                    <a:pt x="120580" y="55266"/>
                  </a:cubicBezTo>
                  <a:cubicBezTo>
                    <a:pt x="151505" y="101653"/>
                    <a:pt x="112041" y="44593"/>
                    <a:pt x="140677" y="80387"/>
                  </a:cubicBezTo>
                  <a:cubicBezTo>
                    <a:pt x="144449" y="85102"/>
                    <a:pt x="146859" y="90820"/>
                    <a:pt x="150725" y="95459"/>
                  </a:cubicBezTo>
                  <a:cubicBezTo>
                    <a:pt x="158661" y="104983"/>
                    <a:pt x="169579" y="114934"/>
                    <a:pt x="180870" y="120580"/>
                  </a:cubicBezTo>
                  <a:cubicBezTo>
                    <a:pt x="185607" y="122948"/>
                    <a:pt x="190919" y="123929"/>
                    <a:pt x="195943" y="125604"/>
                  </a:cubicBezTo>
                  <a:cubicBezTo>
                    <a:pt x="204317" y="123929"/>
                    <a:pt x="213650" y="124817"/>
                    <a:pt x="221064" y="120580"/>
                  </a:cubicBezTo>
                  <a:cubicBezTo>
                    <a:pt x="249880" y="104114"/>
                    <a:pt x="220126" y="105507"/>
                    <a:pt x="236136" y="105507"/>
                  </a:cubicBez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7892" y="4514134"/>
              <a:ext cx="224393" cy="41037"/>
            </a:xfrm>
            <a:custGeom>
              <a:avLst/>
              <a:gdLst>
                <a:gd name="connsiteX0" fmla="*/ 0 w 224393"/>
                <a:gd name="connsiteY0" fmla="*/ 7378 h 41037"/>
                <a:gd name="connsiteX1" fmla="*/ 100977 w 224393"/>
                <a:gd name="connsiteY1" fmla="*/ 7378 h 41037"/>
                <a:gd name="connsiteX2" fmla="*/ 117806 w 224393"/>
                <a:gd name="connsiteY2" fmla="*/ 18597 h 41037"/>
                <a:gd name="connsiteX3" fmla="*/ 134636 w 224393"/>
                <a:gd name="connsiteY3" fmla="*/ 24207 h 41037"/>
                <a:gd name="connsiteX4" fmla="*/ 168295 w 224393"/>
                <a:gd name="connsiteY4" fmla="*/ 41037 h 41037"/>
                <a:gd name="connsiteX5" fmla="*/ 196344 w 224393"/>
                <a:gd name="connsiteY5" fmla="*/ 35427 h 41037"/>
                <a:gd name="connsiteX6" fmla="*/ 224393 w 224393"/>
                <a:gd name="connsiteY6" fmla="*/ 12987 h 4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393" h="41037">
                  <a:moveTo>
                    <a:pt x="0" y="7378"/>
                  </a:moveTo>
                  <a:cubicBezTo>
                    <a:pt x="42758" y="-1174"/>
                    <a:pt x="42064" y="-3668"/>
                    <a:pt x="100977" y="7378"/>
                  </a:cubicBezTo>
                  <a:cubicBezTo>
                    <a:pt x="107603" y="8620"/>
                    <a:pt x="111776" y="15582"/>
                    <a:pt x="117806" y="18597"/>
                  </a:cubicBezTo>
                  <a:cubicBezTo>
                    <a:pt x="123095" y="21242"/>
                    <a:pt x="129026" y="22337"/>
                    <a:pt x="134636" y="24207"/>
                  </a:cubicBezTo>
                  <a:cubicBezTo>
                    <a:pt x="143146" y="29880"/>
                    <a:pt x="156681" y="41037"/>
                    <a:pt x="168295" y="41037"/>
                  </a:cubicBezTo>
                  <a:cubicBezTo>
                    <a:pt x="177830" y="41037"/>
                    <a:pt x="186994" y="37297"/>
                    <a:pt x="196344" y="35427"/>
                  </a:cubicBezTo>
                  <a:cubicBezTo>
                    <a:pt x="216130" y="15640"/>
                    <a:pt x="206077" y="22145"/>
                    <a:pt x="224393" y="12987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325828">
              <a:off x="8311883" y="4491859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420334" y="4588829"/>
              <a:ext cx="0" cy="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400363" y="4583220"/>
              <a:ext cx="59239" cy="201953"/>
            </a:xfrm>
            <a:custGeom>
              <a:avLst/>
              <a:gdLst>
                <a:gd name="connsiteX0" fmla="*/ 42410 w 59239"/>
                <a:gd name="connsiteY0" fmla="*/ 201953 h 201953"/>
                <a:gd name="connsiteX1" fmla="*/ 53630 w 59239"/>
                <a:gd name="connsiteY1" fmla="*/ 173904 h 201953"/>
                <a:gd name="connsiteX2" fmla="*/ 59239 w 59239"/>
                <a:gd name="connsiteY2" fmla="*/ 157074 h 201953"/>
                <a:gd name="connsiteX3" fmla="*/ 53630 w 59239"/>
                <a:gd name="connsiteY3" fmla="*/ 129025 h 201953"/>
                <a:gd name="connsiteX4" fmla="*/ 36800 w 59239"/>
                <a:gd name="connsiteY4" fmla="*/ 95367 h 201953"/>
                <a:gd name="connsiteX5" fmla="*/ 19971 w 59239"/>
                <a:gd name="connsiteY5" fmla="*/ 84147 h 201953"/>
                <a:gd name="connsiteX6" fmla="*/ 14361 w 59239"/>
                <a:gd name="connsiteY6" fmla="*/ 67317 h 201953"/>
                <a:gd name="connsiteX7" fmla="*/ 8751 w 59239"/>
                <a:gd name="connsiteY7" fmla="*/ 16829 h 201953"/>
                <a:gd name="connsiteX8" fmla="*/ 25581 w 59239"/>
                <a:gd name="connsiteY8" fmla="*/ 5609 h 201953"/>
                <a:gd name="connsiteX9" fmla="*/ 31190 w 59239"/>
                <a:gd name="connsiteY9" fmla="*/ 0 h 20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239" h="201953">
                  <a:moveTo>
                    <a:pt x="42410" y="201953"/>
                  </a:moveTo>
                  <a:cubicBezTo>
                    <a:pt x="46150" y="192603"/>
                    <a:pt x="50094" y="183333"/>
                    <a:pt x="53630" y="173904"/>
                  </a:cubicBezTo>
                  <a:cubicBezTo>
                    <a:pt x="55706" y="168367"/>
                    <a:pt x="59239" y="162987"/>
                    <a:pt x="59239" y="157074"/>
                  </a:cubicBezTo>
                  <a:cubicBezTo>
                    <a:pt x="59239" y="147539"/>
                    <a:pt x="55942" y="138275"/>
                    <a:pt x="53630" y="129025"/>
                  </a:cubicBezTo>
                  <a:cubicBezTo>
                    <a:pt x="50588" y="116858"/>
                    <a:pt x="45941" y="104508"/>
                    <a:pt x="36800" y="95367"/>
                  </a:cubicBezTo>
                  <a:cubicBezTo>
                    <a:pt x="32033" y="90600"/>
                    <a:pt x="25581" y="87887"/>
                    <a:pt x="19971" y="84147"/>
                  </a:cubicBezTo>
                  <a:cubicBezTo>
                    <a:pt x="18101" y="78537"/>
                    <a:pt x="17006" y="72606"/>
                    <a:pt x="14361" y="67317"/>
                  </a:cubicBezTo>
                  <a:cubicBezTo>
                    <a:pt x="3005" y="44606"/>
                    <a:pt x="-8383" y="51096"/>
                    <a:pt x="8751" y="16829"/>
                  </a:cubicBezTo>
                  <a:cubicBezTo>
                    <a:pt x="11766" y="10798"/>
                    <a:pt x="20187" y="9654"/>
                    <a:pt x="25581" y="5609"/>
                  </a:cubicBezTo>
                  <a:cubicBezTo>
                    <a:pt x="27696" y="4023"/>
                    <a:pt x="29320" y="1870"/>
                    <a:pt x="3119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325828">
              <a:off x="8430727" y="4451823"/>
              <a:ext cx="120468" cy="4985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2869272">
              <a:off x="7326819" y="3120186"/>
              <a:ext cx="260398" cy="84081"/>
            </a:xfrm>
            <a:prstGeom prst="rect">
              <a:avLst/>
            </a:prstGeom>
            <a:solidFill>
              <a:srgbClr val="0066CC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398576" y="3208815"/>
              <a:ext cx="85793" cy="274881"/>
            </a:xfrm>
            <a:custGeom>
              <a:avLst/>
              <a:gdLst>
                <a:gd name="connsiteX0" fmla="*/ 79309 w 85793"/>
                <a:gd name="connsiteY0" fmla="*/ 274881 h 274881"/>
                <a:gd name="connsiteX1" fmla="*/ 79309 w 85793"/>
                <a:gd name="connsiteY1" fmla="*/ 185124 h 274881"/>
                <a:gd name="connsiteX2" fmla="*/ 62479 w 85793"/>
                <a:gd name="connsiteY2" fmla="*/ 151465 h 274881"/>
                <a:gd name="connsiteX3" fmla="*/ 45650 w 85793"/>
                <a:gd name="connsiteY3" fmla="*/ 145855 h 274881"/>
                <a:gd name="connsiteX4" fmla="*/ 28820 w 85793"/>
                <a:gd name="connsiteY4" fmla="*/ 112196 h 274881"/>
                <a:gd name="connsiteX5" fmla="*/ 6381 w 85793"/>
                <a:gd name="connsiteY5" fmla="*/ 78537 h 274881"/>
                <a:gd name="connsiteX6" fmla="*/ 6381 w 85793"/>
                <a:gd name="connsiteY6" fmla="*/ 33659 h 274881"/>
                <a:gd name="connsiteX7" fmla="*/ 28820 w 85793"/>
                <a:gd name="connsiteY7" fmla="*/ 0 h 27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93" h="274881">
                  <a:moveTo>
                    <a:pt x="79309" y="274881"/>
                  </a:moveTo>
                  <a:cubicBezTo>
                    <a:pt x="87972" y="231560"/>
                    <a:pt x="87939" y="245537"/>
                    <a:pt x="79309" y="185124"/>
                  </a:cubicBezTo>
                  <a:cubicBezTo>
                    <a:pt x="77998" y="175944"/>
                    <a:pt x="69648" y="157200"/>
                    <a:pt x="62479" y="151465"/>
                  </a:cubicBezTo>
                  <a:cubicBezTo>
                    <a:pt x="57862" y="147771"/>
                    <a:pt x="51260" y="147725"/>
                    <a:pt x="45650" y="145855"/>
                  </a:cubicBezTo>
                  <a:cubicBezTo>
                    <a:pt x="31548" y="103548"/>
                    <a:pt x="50572" y="155700"/>
                    <a:pt x="28820" y="112196"/>
                  </a:cubicBezTo>
                  <a:cubicBezTo>
                    <a:pt x="12582" y="79720"/>
                    <a:pt x="38288" y="110444"/>
                    <a:pt x="6381" y="78537"/>
                  </a:cubicBezTo>
                  <a:cubicBezTo>
                    <a:pt x="16" y="59444"/>
                    <a:pt x="-4034" y="56572"/>
                    <a:pt x="6381" y="33659"/>
                  </a:cubicBezTo>
                  <a:cubicBezTo>
                    <a:pt x="11961" y="21383"/>
                    <a:pt x="28820" y="0"/>
                    <a:pt x="28820" y="0"/>
                  </a:cubicBezTo>
                </a:path>
              </a:pathLst>
            </a:custGeom>
            <a:noFill/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899083">
              <a:off x="7463353" y="3087868"/>
              <a:ext cx="127271" cy="4571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899088" y="3483696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SiPMs + mixers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7586379" y="3276600"/>
              <a:ext cx="414621" cy="207096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34" idx="2"/>
            </p:cNvCxnSpPr>
            <p:nvPr/>
          </p:nvCxnSpPr>
          <p:spPr>
            <a:xfrm>
              <a:off x="8280088" y="3945361"/>
              <a:ext cx="112197" cy="452975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443242" y="2522121"/>
              <a:ext cx="25250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2060"/>
                  </a:solidFill>
                </a:rPr>
                <a:t>8 readout fibers per tower</a:t>
              </a:r>
            </a:p>
          </p:txBody>
        </p:sp>
        <p:sp>
          <p:nvSpPr>
            <p:cNvPr id="21" name="Arc 20"/>
            <p:cNvSpPr/>
            <p:nvPr/>
          </p:nvSpPr>
          <p:spPr>
            <a:xfrm rot="10800000">
              <a:off x="4054550" y="4724400"/>
              <a:ext cx="365050" cy="409353"/>
            </a:xfrm>
            <a:prstGeom prst="arc">
              <a:avLst/>
            </a:prstGeom>
            <a:ln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A7B789">
                    <a:lumMod val="40000"/>
                    <a:lumOff val="60000"/>
                    <a:alpha val="60000"/>
                  </a:srgbClr>
                </a:solidFill>
                <a:latin typeface="Arial"/>
              </a:rPr>
              <a:t>IEEE REALTIME CONFERENCE 2014 Cheng-yi Chi</a:t>
            </a:r>
            <a:endParaRPr lang="en-US" dirty="0">
              <a:solidFill>
                <a:srgbClr val="A7B789">
                  <a:lumMod val="40000"/>
                  <a:lumOff val="60000"/>
                  <a:alpha val="60000"/>
                </a:srgbClr>
              </a:solidFill>
              <a:latin typeface="Arial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C60C4-EF99-4344-AF17-720BD7AB667E}" type="slidenum">
              <a:rPr lang="en-US" smtClean="0">
                <a:solidFill>
                  <a:srgbClr val="FFFFFF">
                    <a:alpha val="60000"/>
                  </a:srgbClr>
                </a:solidFill>
                <a:latin typeface="Arial"/>
              </a:rPr>
              <a:pPr/>
              <a:t>23</a:t>
            </a:fld>
            <a:endParaRPr lang="en-US" dirty="0">
              <a:solidFill>
                <a:srgbClr val="FFFFFF">
                  <a:alpha val="6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9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591312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Discrete Preamp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IEEE REALTIME CONFERENCE 2014 </a:t>
            </a:r>
          </a:p>
          <a:p>
            <a:r>
              <a:rPr lang="it-IT" dirty="0" smtClean="0"/>
              <a:t>Cheng-yi Chi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0"/>
            <a:ext cx="21445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rea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5682" y="1313531"/>
            <a:ext cx="9144000" cy="50428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62201" y="762000"/>
            <a:ext cx="744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+mj-lt"/>
              </a:rPr>
              <a:t>Cd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= 640pF for dual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SiPM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Ist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stage Av = 65, multi-pole differential output filter</a:t>
            </a:r>
            <a:endParaRPr lang="en-US" dirty="0"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7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sPHENIX</a:t>
            </a:r>
            <a:r>
              <a:rPr lang="en-US" dirty="0" smtClean="0">
                <a:solidFill>
                  <a:srgbClr val="002060"/>
                </a:solidFill>
              </a:rPr>
              <a:t> Calorimeter digitizer electronics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88655"/>
            <a:ext cx="7446818" cy="458830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Similar to HBD ADC system.</a:t>
            </a:r>
          </a:p>
          <a:p>
            <a:pPr lvl="1"/>
            <a:r>
              <a:rPr lang="en-US" dirty="0" smtClean="0"/>
              <a:t>We will use 14 bits ADC instead of 12 bits ADC while maintaining speed at 60 MHz</a:t>
            </a:r>
          </a:p>
          <a:p>
            <a:pPr lvl="2"/>
            <a:r>
              <a:rPr lang="en-US" dirty="0" smtClean="0"/>
              <a:t>Including offset to deal with signal only swing one side</a:t>
            </a:r>
          </a:p>
          <a:p>
            <a:pPr lvl="1"/>
            <a:r>
              <a:rPr lang="en-US" dirty="0" smtClean="0"/>
              <a:t>Better cables and connector arrangement. </a:t>
            </a:r>
          </a:p>
          <a:p>
            <a:pPr lvl="2"/>
            <a:r>
              <a:rPr lang="en-US" dirty="0" smtClean="0"/>
              <a:t>Instead of ~ 2400 channel </a:t>
            </a:r>
            <a:r>
              <a:rPr lang="en-US" dirty="0" smtClean="0">
                <a:sym typeface="Wingdings" panose="05000000000000000000" pitchFamily="2" charset="2"/>
              </a:rPr>
              <a:t> 30,000 channel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48 channels/board  64 channel board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optical output for L1 trigger primitives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Add secondary path for short trigger summary output.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Instead of using LVDS to multiplex data between modules, we will use multiple </a:t>
            </a:r>
            <a:r>
              <a:rPr lang="en-US" dirty="0" err="1" smtClean="0">
                <a:sym typeface="Wingdings" panose="05000000000000000000" pitchFamily="2" charset="2"/>
              </a:rPr>
              <a:t>Gbits</a:t>
            </a:r>
            <a:r>
              <a:rPr lang="en-US" dirty="0" smtClean="0">
                <a:sym typeface="Wingdings" panose="05000000000000000000" pitchFamily="2" charset="2"/>
              </a:rPr>
              <a:t> transceivers to pass the data between the modules.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835" y="3214253"/>
            <a:ext cx="3440845" cy="3527391"/>
          </a:xfrm>
          <a:prstGeom prst="rect">
            <a:avLst/>
          </a:prstGeom>
        </p:spPr>
      </p:pic>
      <p:pic>
        <p:nvPicPr>
          <p:cNvPr id="6" name="Picture 2" descr="http://cdn2.bigcommerce.com/server2000/a3103/product_images/uploaded_images/mini-sas-to-internal-mini-sas-sas-88871-close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54" y="1610089"/>
            <a:ext cx="2513953" cy="1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59272" y="1791854"/>
            <a:ext cx="100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SAS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170218" y="6494607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8610600" y="6494607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838200" y="6496339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9223"/>
            <a:ext cx="10515600" cy="910742"/>
          </a:xfrm>
          <a:noFill/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Cost &amp; Schedule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9345"/>
            <a:ext cx="10515600" cy="471761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Understand the major cost of the system.</a:t>
            </a:r>
          </a:p>
          <a:p>
            <a:pPr lvl="1"/>
            <a:r>
              <a:rPr lang="en-US" dirty="0" smtClean="0"/>
              <a:t>Most of the majors components, ADC, FPGA etc. Past printed circuit board and assembly cost.</a:t>
            </a:r>
          </a:p>
          <a:p>
            <a:r>
              <a:rPr lang="en-US" dirty="0" smtClean="0"/>
              <a:t>Estimate the cost of the system within some margins.	</a:t>
            </a:r>
          </a:p>
          <a:p>
            <a:pPr lvl="1"/>
            <a:r>
              <a:rPr lang="en-US" dirty="0" smtClean="0"/>
              <a:t>You have to cover some unknown cost that could happen down the road.</a:t>
            </a:r>
          </a:p>
          <a:p>
            <a:pPr lvl="1"/>
            <a:r>
              <a:rPr lang="en-US" dirty="0" smtClean="0"/>
              <a:t>Boss always pushes initial cost lower and will be much more unhappy if you have to ask more fund at the tail end of the project:</a:t>
            </a:r>
          </a:p>
          <a:p>
            <a:pPr lvl="2"/>
            <a:r>
              <a:rPr lang="en-US" dirty="0" smtClean="0"/>
              <a:t>This is the time when the project has less money and less freedom of where to spend it.</a:t>
            </a:r>
          </a:p>
          <a:p>
            <a:r>
              <a:rPr lang="en-US" dirty="0" smtClean="0"/>
              <a:t>Estimate the schedule conservatively</a:t>
            </a:r>
            <a:endParaRPr lang="en-US" dirty="0"/>
          </a:p>
          <a:p>
            <a:pPr lvl="1"/>
            <a:r>
              <a:rPr lang="en-US" dirty="0" smtClean="0"/>
              <a:t>Prototype has lots of unknown both technically or surprise from detector group.</a:t>
            </a:r>
          </a:p>
          <a:p>
            <a:pPr lvl="1"/>
            <a:r>
              <a:rPr lang="en-US" dirty="0" smtClean="0"/>
              <a:t>Testing always takes longer</a:t>
            </a:r>
          </a:p>
          <a:p>
            <a:pPr lvl="1"/>
            <a:r>
              <a:rPr lang="en-US" dirty="0" smtClean="0"/>
              <a:t>Production has to deal with real world schedule, like part shortage….</a:t>
            </a:r>
          </a:p>
          <a:p>
            <a:pPr lvl="1"/>
            <a:r>
              <a:rPr lang="en-US" dirty="0" smtClean="0"/>
              <a:t>Surprise in the production..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76134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40644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1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Design Specification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255"/>
            <a:ext cx="10515600" cy="4486708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Carefully discuss the specification of the readout electronics</a:t>
            </a:r>
          </a:p>
          <a:p>
            <a:pPr lvl="1"/>
            <a:r>
              <a:rPr lang="en-US" dirty="0" smtClean="0"/>
              <a:t>In the proposal stage, detector specification almost always idealized.</a:t>
            </a:r>
          </a:p>
          <a:p>
            <a:pPr lvl="2"/>
            <a:r>
              <a:rPr lang="en-US" dirty="0" smtClean="0"/>
              <a:t>Always try to build more than they ask.</a:t>
            </a:r>
          </a:p>
          <a:p>
            <a:pPr lvl="2"/>
            <a:r>
              <a:rPr lang="en-US" dirty="0" smtClean="0"/>
              <a:t>Occupancy of the detectors are under-estimated.</a:t>
            </a:r>
          </a:p>
          <a:p>
            <a:pPr lvl="2"/>
            <a:r>
              <a:rPr lang="en-US" dirty="0" smtClean="0"/>
              <a:t>Don’t be surprised, if they come back ask for more after the initial design is done.</a:t>
            </a:r>
          </a:p>
          <a:p>
            <a:pPr lvl="1"/>
            <a:r>
              <a:rPr lang="en-US" dirty="0" smtClean="0"/>
              <a:t>Try to have a conservative design. </a:t>
            </a:r>
            <a:endParaRPr lang="en-US" dirty="0"/>
          </a:p>
          <a:p>
            <a:r>
              <a:rPr lang="en-US" dirty="0" smtClean="0"/>
              <a:t>Don’t under estimate number of prototype modules needed</a:t>
            </a:r>
          </a:p>
          <a:p>
            <a:pPr lvl="1"/>
            <a:r>
              <a:rPr lang="en-US" dirty="0" smtClean="0"/>
              <a:t>Before production,  prototypes are needed for detector group, DAQ group, your lab.</a:t>
            </a:r>
          </a:p>
          <a:p>
            <a:pPr lvl="1"/>
            <a:r>
              <a:rPr lang="en-US" dirty="0" smtClean="0"/>
              <a:t>Don’t give out the prototype system freely.</a:t>
            </a:r>
          </a:p>
          <a:p>
            <a:pPr lvl="2"/>
            <a:r>
              <a:rPr lang="en-US" dirty="0" smtClean="0"/>
              <a:t>It needs lot of support.</a:t>
            </a:r>
          </a:p>
          <a:p>
            <a:pPr lvl="1"/>
            <a:r>
              <a:rPr lang="en-US" dirty="0" smtClean="0"/>
              <a:t>PCB manufacture produce boards with a minimum lot. The cost of one board and 10 boards may be exactly the same.</a:t>
            </a:r>
          </a:p>
          <a:p>
            <a:pPr lvl="2"/>
            <a:r>
              <a:rPr lang="en-US" dirty="0" smtClean="0"/>
              <a:t>For a small system, the extra boards could be used for the productions if it is successful.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67908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503843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5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548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002060"/>
                </a:solidFill>
              </a:rPr>
              <a:t>Prototype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764"/>
            <a:ext cx="10515600" cy="466219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done the last 4 readout systems where the prototype is the production design with only pre-cautionary modification except for 1 module. This is achieved by</a:t>
            </a:r>
          </a:p>
          <a:p>
            <a:pPr lvl="1"/>
            <a:r>
              <a:rPr lang="en-US" dirty="0" smtClean="0"/>
              <a:t>Don’t fabricate anything till all the boards are designed.</a:t>
            </a:r>
          </a:p>
          <a:p>
            <a:pPr lvl="1"/>
            <a:r>
              <a:rPr lang="en-US" dirty="0" smtClean="0"/>
              <a:t>Finish the FPGA design enough till all the I/O pins are done.</a:t>
            </a:r>
          </a:p>
          <a:p>
            <a:pPr lvl="1"/>
            <a:r>
              <a:rPr lang="en-US" dirty="0" smtClean="0"/>
              <a:t>Work out the testing method and all testing features that are needed.</a:t>
            </a:r>
          </a:p>
          <a:p>
            <a:pPr lvl="1"/>
            <a:r>
              <a:rPr lang="en-US" dirty="0" smtClean="0"/>
              <a:t>Our engineers design/layout the board. I independently check the board.</a:t>
            </a:r>
          </a:p>
          <a:p>
            <a:pPr lvl="2"/>
            <a:r>
              <a:rPr lang="en-US" dirty="0" smtClean="0"/>
              <a:t>I normally read all the data sheets carefully. Check the layout compared to the data sheets.</a:t>
            </a:r>
          </a:p>
          <a:p>
            <a:pPr lvl="2"/>
            <a:r>
              <a:rPr lang="en-US" dirty="0" smtClean="0"/>
              <a:t>Check the FPGA pin out against the layout. Read the small footprints.</a:t>
            </a:r>
          </a:p>
          <a:p>
            <a:pPr lvl="2"/>
            <a:r>
              <a:rPr lang="en-US" dirty="0" smtClean="0"/>
              <a:t>Check the mechanical dimensions. Mounting holes placement.</a:t>
            </a:r>
          </a:p>
          <a:p>
            <a:pPr lvl="2"/>
            <a:r>
              <a:rPr lang="en-US" dirty="0" smtClean="0"/>
              <a:t>Get parts. Put parts on the layout printout to check footprint. </a:t>
            </a:r>
          </a:p>
          <a:p>
            <a:pPr lvl="2"/>
            <a:r>
              <a:rPr lang="en-US" dirty="0" smtClean="0"/>
              <a:t>Figure out the power up state of the board.</a:t>
            </a:r>
          </a:p>
          <a:p>
            <a:pPr lvl="3"/>
            <a:r>
              <a:rPr lang="en-US" dirty="0" smtClean="0"/>
              <a:t>Check the pull up and pull down of lines critical during the startup.</a:t>
            </a:r>
          </a:p>
          <a:p>
            <a:pPr lvl="2"/>
            <a:r>
              <a:rPr lang="en-US" dirty="0" smtClean="0"/>
              <a:t>Talk to board assembler about the component placement restrictions near the connectors.</a:t>
            </a:r>
          </a:p>
          <a:p>
            <a:pPr lvl="2"/>
            <a:r>
              <a:rPr lang="en-US" dirty="0" smtClean="0"/>
              <a:t>When the design is revised, re-check everything again.</a:t>
            </a:r>
            <a:endParaRPr lang="en-US" dirty="0"/>
          </a:p>
          <a:p>
            <a:pPr lvl="2"/>
            <a:r>
              <a:rPr lang="en-US" dirty="0" smtClean="0"/>
              <a:t>Look at the </a:t>
            </a:r>
            <a:r>
              <a:rPr lang="en-US" dirty="0" err="1" smtClean="0"/>
              <a:t>checkplot</a:t>
            </a:r>
            <a:r>
              <a:rPr lang="en-US" dirty="0" smtClean="0"/>
              <a:t>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54053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65021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6502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7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1857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The past decade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055"/>
            <a:ext cx="10515600" cy="4689908"/>
          </a:xfrm>
        </p:spPr>
        <p:txBody>
          <a:bodyPr>
            <a:normAutofit/>
          </a:bodyPr>
          <a:lstStyle/>
          <a:p>
            <a:r>
              <a:rPr lang="en-US" dirty="0" smtClean="0"/>
              <a:t>Because we only work on small projects without extended reviews. It allows us to use up-to-date technologies. </a:t>
            </a:r>
          </a:p>
          <a:p>
            <a:pPr lvl="1"/>
            <a:r>
              <a:rPr lang="en-US" dirty="0" smtClean="0"/>
              <a:t>We spend most of time just on building electronics and make sure it will run smoothly in the experiments.</a:t>
            </a:r>
          </a:p>
          <a:p>
            <a:pPr lvl="1"/>
            <a:r>
              <a:rPr lang="en-US" dirty="0"/>
              <a:t>It is a </a:t>
            </a:r>
            <a:r>
              <a:rPr lang="en-US" dirty="0" smtClean="0"/>
              <a:t>continuous </a:t>
            </a:r>
            <a:r>
              <a:rPr lang="en-US" dirty="0"/>
              <a:t>design/prototype/fabrication</a:t>
            </a:r>
            <a:r>
              <a:rPr lang="en-US" dirty="0" smtClean="0"/>
              <a:t> cycle during </a:t>
            </a:r>
            <a:r>
              <a:rPr lang="en-US" dirty="0"/>
              <a:t>the past decade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Helped by the our engineers, we have built 4 readout systems for PHENIX and </a:t>
            </a:r>
            <a:r>
              <a:rPr lang="en-US" dirty="0" err="1" smtClean="0"/>
              <a:t>MicroBooNE</a:t>
            </a:r>
            <a:r>
              <a:rPr lang="en-US" dirty="0" smtClean="0"/>
              <a:t> </a:t>
            </a:r>
            <a:r>
              <a:rPr lang="en-US" dirty="0" err="1" smtClean="0"/>
              <a:t>experiements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MicroBoone</a:t>
            </a:r>
            <a:r>
              <a:rPr lang="en-US" dirty="0" smtClean="0"/>
              <a:t> will fill the tank with liquid Argon sometime around the summer.</a:t>
            </a:r>
          </a:p>
          <a:p>
            <a:r>
              <a:rPr lang="en-US" dirty="0" smtClean="0"/>
              <a:t>We will proceed to prototype the </a:t>
            </a:r>
            <a:r>
              <a:rPr lang="en-US" dirty="0" err="1" smtClean="0"/>
              <a:t>sPHENIX</a:t>
            </a:r>
            <a:r>
              <a:rPr lang="en-US" dirty="0" smtClean="0"/>
              <a:t> EM &amp; Hadron calorimeters digitize system in the next 1.5 years.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158672" y="6492875"/>
            <a:ext cx="4114800" cy="365125"/>
          </a:xfrm>
        </p:spPr>
        <p:txBody>
          <a:bodyPr/>
          <a:lstStyle/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 REALTIME CONFERENCE 2014 </a:t>
            </a:r>
          </a:p>
          <a:p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Cheng-yi Chi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8200" y="6494607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2281" y="1062682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672280" y="1972963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Collection</a:t>
            </a:r>
          </a:p>
          <a:p>
            <a:pPr algn="ctr"/>
            <a:r>
              <a:rPr lang="en-US" sz="1200" dirty="0" smtClean="0"/>
              <a:t>Module(DCM)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1672280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672280" y="2825579"/>
            <a:ext cx="1186249" cy="197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</a:t>
            </a:r>
            <a:endParaRPr lang="en-US" sz="1100" b="1" dirty="0"/>
          </a:p>
        </p:txBody>
      </p:sp>
      <p:sp>
        <p:nvSpPr>
          <p:cNvPr id="8" name="Rectangle 7"/>
          <p:cNvSpPr/>
          <p:nvPr/>
        </p:nvSpPr>
        <p:spPr>
          <a:xfrm>
            <a:off x="1672280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6149546" y="1062682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Front-End </a:t>
            </a:r>
          </a:p>
          <a:p>
            <a:pPr algn="ctr"/>
            <a:r>
              <a:rPr lang="en-US" sz="1200" dirty="0" smtClean="0"/>
              <a:t>Module (FEM)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6149545" y="1972963"/>
            <a:ext cx="1186249" cy="47779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/>
              <a:t>Data Collection</a:t>
            </a:r>
          </a:p>
          <a:p>
            <a:pPr algn="ctr"/>
            <a:r>
              <a:rPr lang="en-US" sz="1050" b="1" dirty="0" smtClean="0"/>
              <a:t>Module II(DCM II)</a:t>
            </a:r>
            <a:endParaRPr lang="en-US" sz="1050" b="1" dirty="0"/>
          </a:p>
        </p:txBody>
      </p:sp>
      <p:sp>
        <p:nvSpPr>
          <p:cNvPr id="11" name="Rectangle 10"/>
          <p:cNvSpPr/>
          <p:nvPr/>
        </p:nvSpPr>
        <p:spPr>
          <a:xfrm>
            <a:off x="6149545" y="3023287"/>
            <a:ext cx="1186249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Sub-Event</a:t>
            </a:r>
          </a:p>
          <a:p>
            <a:pPr algn="ctr"/>
            <a:r>
              <a:rPr lang="en-US" sz="1200" dirty="0" smtClean="0"/>
              <a:t>Buffer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149545" y="2825579"/>
            <a:ext cx="1186249" cy="19770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JSEB II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6149545" y="4835611"/>
            <a:ext cx="1186249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Assembly Trigger processor (ATP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749378" y="3875903"/>
            <a:ext cx="3608174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Ethernet Switch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571104" y="6001266"/>
            <a:ext cx="1964723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62118" y="230332"/>
            <a:ext cx="3112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PHENIX Online System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903" y="1117419"/>
            <a:ext cx="3623877" cy="42780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RHIC clock is about 9.8 MHz </a:t>
            </a:r>
          </a:p>
          <a:p>
            <a:r>
              <a:rPr lang="en-US" sz="1600" b="1" dirty="0" smtClean="0"/>
              <a:t>depend on collision specs.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Level 1 trigger delay is 40 beam crossing</a:t>
            </a:r>
          </a:p>
          <a:p>
            <a:endParaRPr lang="en-US" sz="1600" b="1" dirty="0"/>
          </a:p>
          <a:p>
            <a:r>
              <a:rPr lang="en-US" sz="1600" b="1" dirty="0" smtClean="0"/>
              <a:t>L1 trigger rate is 10 KHz.</a:t>
            </a:r>
          </a:p>
          <a:p>
            <a:endParaRPr lang="en-US" sz="1600" b="1" dirty="0"/>
          </a:p>
          <a:p>
            <a:r>
              <a:rPr lang="en-US" sz="1600" b="1" dirty="0" smtClean="0"/>
              <a:t>To keep system live time near ~100%,</a:t>
            </a:r>
          </a:p>
          <a:p>
            <a:r>
              <a:rPr lang="en-US" sz="1600" b="1" dirty="0" smtClean="0"/>
              <a:t>FEMs store 5 L1 triggered events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Frontend are built by various groups.</a:t>
            </a:r>
          </a:p>
          <a:p>
            <a:endParaRPr lang="en-US" sz="1600" b="1" dirty="0"/>
          </a:p>
          <a:p>
            <a:r>
              <a:rPr lang="en-US" sz="1600" b="1" dirty="0" smtClean="0"/>
              <a:t>DCM &amp; DCM II are used to interface </a:t>
            </a:r>
          </a:p>
          <a:p>
            <a:r>
              <a:rPr lang="en-US" sz="1600" b="1" dirty="0" smtClean="0"/>
              <a:t>with all the FEMs.</a:t>
            </a:r>
          </a:p>
          <a:p>
            <a:r>
              <a:rPr lang="en-US" sz="1600" b="1" dirty="0" smtClean="0"/>
              <a:t>  (first stage of the event builder)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8" name="Rectangle 17"/>
          <p:cNvSpPr/>
          <p:nvPr/>
        </p:nvSpPr>
        <p:spPr>
          <a:xfrm>
            <a:off x="3867325" y="1062682"/>
            <a:ext cx="1040235" cy="477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L1 trigger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58530" y="1209300"/>
            <a:ext cx="1008795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07561" y="1209300"/>
            <a:ext cx="1241984" cy="0"/>
          </a:xfrm>
          <a:prstGeom prst="straightConnector1">
            <a:avLst/>
          </a:prstGeom>
          <a:ln w="19050">
            <a:solidFill>
              <a:srgbClr val="00B05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858529" y="1393857"/>
            <a:ext cx="1008795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907560" y="1393857"/>
            <a:ext cx="124198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3615" y="1736521"/>
            <a:ext cx="7340367" cy="50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36236" y="1017256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</a:t>
            </a:r>
            <a:r>
              <a:rPr lang="en-US" sz="1400" b="1" dirty="0" smtClean="0"/>
              <a:t>n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36236" y="1950250"/>
            <a:ext cx="815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off </a:t>
            </a:r>
          </a:p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cxnSp>
        <p:nvCxnSpPr>
          <p:cNvPr id="3" name="Straight Arrow Connector 2"/>
          <p:cNvCxnSpPr>
            <a:stCxn id="4" idx="2"/>
          </p:cNvCxnSpPr>
          <p:nvPr/>
        </p:nvCxnSpPr>
        <p:spPr>
          <a:xfrm flipH="1">
            <a:off x="2265404" y="154047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742667" y="1552816"/>
            <a:ext cx="2" cy="4311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2"/>
          </p:cNvCxnSpPr>
          <p:nvPr/>
        </p:nvCxnSpPr>
        <p:spPr>
          <a:xfrm flipH="1">
            <a:off x="2265402" y="2450757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42667" y="2434718"/>
            <a:ext cx="3" cy="361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2"/>
            <a:endCxn id="14" idx="1"/>
          </p:cNvCxnSpPr>
          <p:nvPr/>
        </p:nvCxnSpPr>
        <p:spPr>
          <a:xfrm>
            <a:off x="2265405" y="3476368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4" idx="7"/>
          </p:cNvCxnSpPr>
          <p:nvPr/>
        </p:nvCxnSpPr>
        <p:spPr>
          <a:xfrm flipH="1">
            <a:off x="5829147" y="3476368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8" idx="0"/>
          </p:cNvCxnSpPr>
          <p:nvPr/>
        </p:nvCxnSpPr>
        <p:spPr>
          <a:xfrm flipH="1">
            <a:off x="2265405" y="4354041"/>
            <a:ext cx="1012378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4" idx="5"/>
            <a:endCxn id="13" idx="0"/>
          </p:cNvCxnSpPr>
          <p:nvPr/>
        </p:nvCxnSpPr>
        <p:spPr>
          <a:xfrm>
            <a:off x="5829147" y="4354041"/>
            <a:ext cx="913523" cy="4815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2"/>
            <a:endCxn id="15" idx="1"/>
          </p:cNvCxnSpPr>
          <p:nvPr/>
        </p:nvCxnSpPr>
        <p:spPr>
          <a:xfrm>
            <a:off x="2265405" y="5313405"/>
            <a:ext cx="1593426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2"/>
            <a:endCxn id="15" idx="7"/>
          </p:cNvCxnSpPr>
          <p:nvPr/>
        </p:nvCxnSpPr>
        <p:spPr>
          <a:xfrm flipH="1">
            <a:off x="5248100" y="5313405"/>
            <a:ext cx="1494570" cy="7698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57552" y="712708"/>
            <a:ext cx="8080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(upgrade)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1381" y="720261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(baseline)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>
          <a:xfrm>
            <a:off x="4038600" y="645056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8596580" y="649287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>
          <a:xfrm>
            <a:off x="794564" y="6513080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6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102" name="Group 30"/>
          <p:cNvGrpSpPr>
            <a:grpSpLocks/>
          </p:cNvGrpSpPr>
          <p:nvPr/>
        </p:nvGrpSpPr>
        <p:grpSpPr bwMode="auto">
          <a:xfrm>
            <a:off x="1078983" y="1391760"/>
            <a:ext cx="4954588" cy="4344988"/>
            <a:chOff x="192" y="768"/>
            <a:chExt cx="3121" cy="2737"/>
          </a:xfrm>
        </p:grpSpPr>
        <p:pic>
          <p:nvPicPr>
            <p:cNvPr id="131103" name="Picture 31" descr="Assembly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3121" cy="2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1104" name="Text Box 32"/>
            <p:cNvSpPr txBox="1">
              <a:spLocks noChangeArrowheads="1"/>
            </p:cNvSpPr>
            <p:nvPr/>
          </p:nvSpPr>
          <p:spPr bwMode="auto">
            <a:xfrm>
              <a:off x="336" y="2880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Honeycomb panels</a:t>
              </a:r>
            </a:p>
          </p:txBody>
        </p:sp>
        <p:sp>
          <p:nvSpPr>
            <p:cNvPr id="131105" name="Text Box 33"/>
            <p:cNvSpPr txBox="1">
              <a:spLocks noChangeArrowheads="1"/>
            </p:cNvSpPr>
            <p:nvPr/>
          </p:nvSpPr>
          <p:spPr bwMode="auto">
            <a:xfrm>
              <a:off x="192" y="2304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Mylar entrance window</a:t>
              </a:r>
            </a:p>
          </p:txBody>
        </p:sp>
        <p:sp>
          <p:nvSpPr>
            <p:cNvPr id="131106" name="Text Box 34"/>
            <p:cNvSpPr txBox="1">
              <a:spLocks noChangeArrowheads="1"/>
            </p:cNvSpPr>
            <p:nvPr/>
          </p:nvSpPr>
          <p:spPr bwMode="auto">
            <a:xfrm>
              <a:off x="2352" y="32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7" name="Text Box 35"/>
            <p:cNvSpPr txBox="1">
              <a:spLocks noChangeArrowheads="1"/>
            </p:cNvSpPr>
            <p:nvPr/>
          </p:nvSpPr>
          <p:spPr bwMode="auto">
            <a:xfrm>
              <a:off x="2448" y="1248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Pad readout plane</a:t>
              </a:r>
            </a:p>
          </p:txBody>
        </p:sp>
        <p:sp>
          <p:nvSpPr>
            <p:cNvPr id="131108" name="Text Box 36"/>
            <p:cNvSpPr txBox="1">
              <a:spLocks noChangeArrowheads="1"/>
            </p:cNvSpPr>
            <p:nvPr/>
          </p:nvSpPr>
          <p:spPr bwMode="auto">
            <a:xfrm>
              <a:off x="192" y="816"/>
              <a:ext cx="8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HV panel</a:t>
              </a:r>
            </a:p>
          </p:txBody>
        </p:sp>
        <p:sp>
          <p:nvSpPr>
            <p:cNvPr id="131109" name="Text Box 37"/>
            <p:cNvSpPr txBox="1">
              <a:spLocks noChangeArrowheads="1"/>
            </p:cNvSpPr>
            <p:nvPr/>
          </p:nvSpPr>
          <p:spPr bwMode="auto">
            <a:xfrm>
              <a:off x="2112" y="816"/>
              <a:ext cx="11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latin typeface="Arial Narrow" panose="020B0606020202030204" pitchFamily="34" charset="0"/>
                </a:rPr>
                <a:t>Triple GEM module with mesh grid</a:t>
              </a:r>
            </a:p>
          </p:txBody>
        </p:sp>
        <p:sp>
          <p:nvSpPr>
            <p:cNvPr id="131110" name="Line 38"/>
            <p:cNvSpPr>
              <a:spLocks noChangeShapeType="1"/>
            </p:cNvSpPr>
            <p:nvPr/>
          </p:nvSpPr>
          <p:spPr bwMode="auto">
            <a:xfrm flipV="1">
              <a:off x="240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11" name="Line 39"/>
            <p:cNvSpPr>
              <a:spLocks noChangeShapeType="1"/>
            </p:cNvSpPr>
            <p:nvPr/>
          </p:nvSpPr>
          <p:spPr bwMode="auto">
            <a:xfrm flipV="1">
              <a:off x="2592" y="148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8" name="Rectangle 126"/>
          <p:cNvSpPr>
            <a:spLocks noChangeArrowheads="1"/>
          </p:cNvSpPr>
          <p:nvPr/>
        </p:nvSpPr>
        <p:spPr bwMode="auto">
          <a:xfrm>
            <a:off x="6172200" y="2971800"/>
            <a:ext cx="4343400" cy="3352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199" name="Group 127"/>
          <p:cNvGrpSpPr>
            <a:grpSpLocks/>
          </p:cNvGrpSpPr>
          <p:nvPr/>
        </p:nvGrpSpPr>
        <p:grpSpPr bwMode="auto">
          <a:xfrm>
            <a:off x="6461126" y="3352800"/>
            <a:ext cx="4206875" cy="2819400"/>
            <a:chOff x="-6" y="576"/>
            <a:chExt cx="3682" cy="1920"/>
          </a:xfrm>
        </p:grpSpPr>
        <p:sp>
          <p:nvSpPr>
            <p:cNvPr id="131200" name="Text Box 128"/>
            <p:cNvSpPr txBox="1">
              <a:spLocks noChangeArrowheads="1"/>
            </p:cNvSpPr>
            <p:nvPr/>
          </p:nvSpPr>
          <p:spPr bwMode="auto">
            <a:xfrm>
              <a:off x="2942" y="799"/>
              <a:ext cx="517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Mesh</a:t>
              </a:r>
            </a:p>
          </p:txBody>
        </p:sp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940" y="1087"/>
              <a:ext cx="736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CsI layer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101" y="1537"/>
              <a:ext cx="564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Triple </a:t>
              </a:r>
            </a:p>
            <a:p>
              <a:pPr algn="ctr" eaLnBrk="0" hangingPunct="0"/>
              <a:r>
                <a:rPr lang="en-US" sz="1600">
                  <a:solidFill>
                    <a:srgbClr val="CCFFFF"/>
                  </a:solidFill>
                  <a:latin typeface="Arial Narrow" panose="020B0606020202030204" pitchFamily="34" charset="0"/>
                </a:rPr>
                <a:t>GEM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-6" y="2160"/>
              <a:ext cx="108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>
                  <a:solidFill>
                    <a:schemeClr val="bg1"/>
                  </a:solidFill>
                  <a:latin typeface="Arial Narrow" panose="020B0606020202030204" pitchFamily="34" charset="0"/>
                </a:rPr>
                <a:t>Readout Pads</a:t>
              </a:r>
            </a:p>
          </p:txBody>
        </p:sp>
        <p:sp>
          <p:nvSpPr>
            <p:cNvPr id="131204" name="Oval 132"/>
            <p:cNvSpPr>
              <a:spLocks noChangeArrowheads="1"/>
            </p:cNvSpPr>
            <p:nvPr/>
          </p:nvSpPr>
          <p:spPr bwMode="auto">
            <a:xfrm>
              <a:off x="1478" y="1464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05" name="Oval 133"/>
            <p:cNvSpPr>
              <a:spLocks noChangeArrowheads="1"/>
            </p:cNvSpPr>
            <p:nvPr/>
          </p:nvSpPr>
          <p:spPr bwMode="auto">
            <a:xfrm>
              <a:off x="1548" y="1467"/>
              <a:ext cx="82" cy="39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00">
                    <a:gamma/>
                    <a:shade val="11373"/>
                    <a:invGamma/>
                  </a:srgbClr>
                </a:gs>
                <a:gs pos="100000">
                  <a:srgbClr val="FFFF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206" name="Group 134"/>
            <p:cNvGrpSpPr>
              <a:grpSpLocks/>
            </p:cNvGrpSpPr>
            <p:nvPr/>
          </p:nvGrpSpPr>
          <p:grpSpPr bwMode="auto">
            <a:xfrm>
              <a:off x="193" y="1342"/>
              <a:ext cx="2668" cy="100"/>
              <a:chOff x="206" y="1214"/>
              <a:chExt cx="2668" cy="207"/>
            </a:xfrm>
          </p:grpSpPr>
          <p:sp>
            <p:nvSpPr>
              <p:cNvPr id="131207" name="AutoShape 135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8" name="AutoShape 136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09" name="AutoShape 137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0" name="AutoShape 138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1" name="Rectangle 139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2" name="Rectangle 140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3" name="Rectangle 141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4" name="Rectangle 142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5" name="Rectangle 143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6" name="Rectangle 144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7" name="Rectangle 145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18" name="Rectangle 146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19" name="Group 147"/>
            <p:cNvGrpSpPr>
              <a:grpSpLocks/>
            </p:cNvGrpSpPr>
            <p:nvPr/>
          </p:nvGrpSpPr>
          <p:grpSpPr bwMode="auto">
            <a:xfrm>
              <a:off x="206" y="1656"/>
              <a:ext cx="2668" cy="101"/>
              <a:chOff x="206" y="1214"/>
              <a:chExt cx="2668" cy="207"/>
            </a:xfrm>
          </p:grpSpPr>
          <p:sp>
            <p:nvSpPr>
              <p:cNvPr id="131220" name="AutoShape 148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1" name="AutoShape 149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2" name="AutoShape 150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3" name="AutoShape 151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4" name="Rectangle 152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5" name="Rectangle 153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6" name="Rectangle 154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7" name="Rectangle 155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8" name="Rectangle 156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29" name="Rectangle 157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0" name="Rectangle 158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1" name="Rectangle 159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32" name="Group 160"/>
            <p:cNvGrpSpPr>
              <a:grpSpLocks/>
            </p:cNvGrpSpPr>
            <p:nvPr/>
          </p:nvGrpSpPr>
          <p:grpSpPr bwMode="auto">
            <a:xfrm>
              <a:off x="219" y="1952"/>
              <a:ext cx="2668" cy="101"/>
              <a:chOff x="206" y="1214"/>
              <a:chExt cx="2668" cy="207"/>
            </a:xfrm>
          </p:grpSpPr>
          <p:sp>
            <p:nvSpPr>
              <p:cNvPr id="131233" name="AutoShape 161"/>
              <p:cNvSpPr>
                <a:spLocks noChangeArrowheads="1"/>
              </p:cNvSpPr>
              <p:nvPr/>
            </p:nvSpPr>
            <p:spPr bwMode="auto">
              <a:xfrm>
                <a:off x="206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4" name="AutoShape 162"/>
              <p:cNvSpPr>
                <a:spLocks noChangeArrowheads="1"/>
              </p:cNvSpPr>
              <p:nvPr/>
            </p:nvSpPr>
            <p:spPr bwMode="auto">
              <a:xfrm>
                <a:off x="893" y="1242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5" name="AutoShape 163"/>
              <p:cNvSpPr>
                <a:spLocks noChangeArrowheads="1"/>
              </p:cNvSpPr>
              <p:nvPr/>
            </p:nvSpPr>
            <p:spPr bwMode="auto">
              <a:xfrm>
                <a:off x="1617" y="1245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6" name="AutoShape 164"/>
              <p:cNvSpPr>
                <a:spLocks noChangeArrowheads="1"/>
              </p:cNvSpPr>
              <p:nvPr/>
            </p:nvSpPr>
            <p:spPr bwMode="auto">
              <a:xfrm>
                <a:off x="2304" y="1243"/>
                <a:ext cx="570" cy="155"/>
              </a:xfrm>
              <a:prstGeom prst="hexagon">
                <a:avLst>
                  <a:gd name="adj" fmla="val 91935"/>
                  <a:gd name="vf" fmla="val 115470"/>
                </a:avLst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7" name="Rectangle 165"/>
              <p:cNvSpPr>
                <a:spLocks noChangeArrowheads="1"/>
              </p:cNvSpPr>
              <p:nvPr/>
            </p:nvSpPr>
            <p:spPr bwMode="auto">
              <a:xfrm>
                <a:off x="351" y="121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8" name="Rectangle 166"/>
              <p:cNvSpPr>
                <a:spLocks noChangeArrowheads="1"/>
              </p:cNvSpPr>
              <p:nvPr/>
            </p:nvSpPr>
            <p:spPr bwMode="auto">
              <a:xfrm>
                <a:off x="1039" y="1214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39" name="Rectangle 167"/>
              <p:cNvSpPr>
                <a:spLocks noChangeArrowheads="1"/>
              </p:cNvSpPr>
              <p:nvPr/>
            </p:nvSpPr>
            <p:spPr bwMode="auto">
              <a:xfrm>
                <a:off x="1762" y="1217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0" name="Rectangle 168"/>
              <p:cNvSpPr>
                <a:spLocks noChangeArrowheads="1"/>
              </p:cNvSpPr>
              <p:nvPr/>
            </p:nvSpPr>
            <p:spPr bwMode="auto">
              <a:xfrm>
                <a:off x="2447" y="1216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1" name="Rectangle 169"/>
              <p:cNvSpPr>
                <a:spLocks noChangeArrowheads="1"/>
              </p:cNvSpPr>
              <p:nvPr/>
            </p:nvSpPr>
            <p:spPr bwMode="auto">
              <a:xfrm>
                <a:off x="347" y="1382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2" name="Rectangle 170"/>
              <p:cNvSpPr>
                <a:spLocks noChangeArrowheads="1"/>
              </p:cNvSpPr>
              <p:nvPr/>
            </p:nvSpPr>
            <p:spPr bwMode="auto">
              <a:xfrm>
                <a:off x="1035" y="1378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3" name="Rectangle 171"/>
              <p:cNvSpPr>
                <a:spLocks noChangeArrowheads="1"/>
              </p:cNvSpPr>
              <p:nvPr/>
            </p:nvSpPr>
            <p:spPr bwMode="auto">
              <a:xfrm>
                <a:off x="1758" y="1381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4" name="Rectangle 172"/>
              <p:cNvSpPr>
                <a:spLocks noChangeArrowheads="1"/>
              </p:cNvSpPr>
              <p:nvPr/>
            </p:nvSpPr>
            <p:spPr bwMode="auto">
              <a:xfrm>
                <a:off x="2443" y="1380"/>
                <a:ext cx="280" cy="39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1245" name="Group 173"/>
            <p:cNvGrpSpPr>
              <a:grpSpLocks/>
            </p:cNvGrpSpPr>
            <p:nvPr/>
          </p:nvGrpSpPr>
          <p:grpSpPr bwMode="auto">
            <a:xfrm>
              <a:off x="340" y="1311"/>
              <a:ext cx="2370" cy="33"/>
              <a:chOff x="366" y="1786"/>
              <a:chExt cx="2370" cy="67"/>
            </a:xfrm>
          </p:grpSpPr>
          <p:sp>
            <p:nvSpPr>
              <p:cNvPr id="131246" name="Rectangle 174"/>
              <p:cNvSpPr>
                <a:spLocks noChangeArrowheads="1"/>
              </p:cNvSpPr>
              <p:nvPr/>
            </p:nvSpPr>
            <p:spPr bwMode="auto">
              <a:xfrm>
                <a:off x="366" y="1789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7" name="Rectangle 175"/>
              <p:cNvSpPr>
                <a:spLocks noChangeArrowheads="1"/>
              </p:cNvSpPr>
              <p:nvPr/>
            </p:nvSpPr>
            <p:spPr bwMode="auto">
              <a:xfrm>
                <a:off x="1053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8" name="Rectangle 176"/>
              <p:cNvSpPr>
                <a:spLocks noChangeArrowheads="1"/>
              </p:cNvSpPr>
              <p:nvPr/>
            </p:nvSpPr>
            <p:spPr bwMode="auto">
              <a:xfrm>
                <a:off x="2459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49" name="Rectangle 177"/>
              <p:cNvSpPr>
                <a:spLocks noChangeArrowheads="1"/>
              </p:cNvSpPr>
              <p:nvPr/>
            </p:nvSpPr>
            <p:spPr bwMode="auto">
              <a:xfrm>
                <a:off x="1775" y="1786"/>
                <a:ext cx="277" cy="64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50" name="Freeform 178"/>
            <p:cNvSpPr>
              <a:spLocks/>
            </p:cNvSpPr>
            <p:nvPr/>
          </p:nvSpPr>
          <p:spPr bwMode="auto">
            <a:xfrm rot="10800000">
              <a:off x="1435" y="1400"/>
              <a:ext cx="235" cy="114"/>
            </a:xfrm>
            <a:custGeom>
              <a:avLst/>
              <a:gdLst>
                <a:gd name="T0" fmla="*/ 336 w 651"/>
                <a:gd name="T1" fmla="*/ 1964 h 1969"/>
                <a:gd name="T2" fmla="*/ 225 w 651"/>
                <a:gd name="T3" fmla="*/ 1543 h 1969"/>
                <a:gd name="T4" fmla="*/ 114 w 651"/>
                <a:gd name="T5" fmla="*/ 1017 h 1969"/>
                <a:gd name="T6" fmla="*/ 3 w 651"/>
                <a:gd name="T7" fmla="*/ 275 h 1969"/>
                <a:gd name="T8" fmla="*/ 131 w 651"/>
                <a:gd name="T9" fmla="*/ 48 h 1969"/>
                <a:gd name="T10" fmla="*/ 535 w 651"/>
                <a:gd name="T11" fmla="*/ 42 h 1969"/>
                <a:gd name="T12" fmla="*/ 646 w 651"/>
                <a:gd name="T13" fmla="*/ 297 h 1969"/>
                <a:gd name="T14" fmla="*/ 563 w 651"/>
                <a:gd name="T15" fmla="*/ 989 h 1969"/>
                <a:gd name="T16" fmla="*/ 468 w 651"/>
                <a:gd name="T17" fmla="*/ 1554 h 1969"/>
                <a:gd name="T18" fmla="*/ 402 w 651"/>
                <a:gd name="T19" fmla="*/ 196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1969">
                  <a:moveTo>
                    <a:pt x="336" y="1964"/>
                  </a:moveTo>
                  <a:cubicBezTo>
                    <a:pt x="300" y="1833"/>
                    <a:pt x="262" y="1701"/>
                    <a:pt x="225" y="1543"/>
                  </a:cubicBezTo>
                  <a:cubicBezTo>
                    <a:pt x="188" y="1385"/>
                    <a:pt x="151" y="1228"/>
                    <a:pt x="114" y="1017"/>
                  </a:cubicBezTo>
                  <a:cubicBezTo>
                    <a:pt x="77" y="806"/>
                    <a:pt x="0" y="436"/>
                    <a:pt x="3" y="275"/>
                  </a:cubicBezTo>
                  <a:cubicBezTo>
                    <a:pt x="6" y="114"/>
                    <a:pt x="43" y="87"/>
                    <a:pt x="131" y="48"/>
                  </a:cubicBezTo>
                  <a:cubicBezTo>
                    <a:pt x="219" y="9"/>
                    <a:pt x="449" y="0"/>
                    <a:pt x="535" y="42"/>
                  </a:cubicBezTo>
                  <a:cubicBezTo>
                    <a:pt x="621" y="84"/>
                    <a:pt x="641" y="139"/>
                    <a:pt x="646" y="297"/>
                  </a:cubicBezTo>
                  <a:cubicBezTo>
                    <a:pt x="651" y="455"/>
                    <a:pt x="593" y="780"/>
                    <a:pt x="563" y="989"/>
                  </a:cubicBezTo>
                  <a:cubicBezTo>
                    <a:pt x="533" y="1198"/>
                    <a:pt x="495" y="1391"/>
                    <a:pt x="468" y="1554"/>
                  </a:cubicBezTo>
                  <a:cubicBezTo>
                    <a:pt x="441" y="1717"/>
                    <a:pt x="413" y="1900"/>
                    <a:pt x="402" y="1969"/>
                  </a:cubicBez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1" name="Group 179"/>
            <p:cNvGrpSpPr>
              <a:grpSpLocks/>
            </p:cNvGrpSpPr>
            <p:nvPr/>
          </p:nvGrpSpPr>
          <p:grpSpPr bwMode="auto">
            <a:xfrm>
              <a:off x="738" y="1712"/>
              <a:ext cx="945" cy="114"/>
              <a:chOff x="764" y="2609"/>
              <a:chExt cx="945" cy="235"/>
            </a:xfrm>
          </p:grpSpPr>
          <p:sp>
            <p:nvSpPr>
              <p:cNvPr id="131252" name="Freeform 180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3" name="Freeform 181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1254" name="Group 182"/>
            <p:cNvGrpSpPr>
              <a:grpSpLocks/>
            </p:cNvGrpSpPr>
            <p:nvPr/>
          </p:nvGrpSpPr>
          <p:grpSpPr bwMode="auto">
            <a:xfrm>
              <a:off x="739" y="2045"/>
              <a:ext cx="1650" cy="115"/>
              <a:chOff x="764" y="2609"/>
              <a:chExt cx="1650" cy="236"/>
            </a:xfrm>
          </p:grpSpPr>
          <p:sp>
            <p:nvSpPr>
              <p:cNvPr id="131255" name="Freeform 183"/>
              <p:cNvSpPr>
                <a:spLocks/>
              </p:cNvSpPr>
              <p:nvPr/>
            </p:nvSpPr>
            <p:spPr bwMode="auto">
              <a:xfrm rot="10800000">
                <a:off x="1474" y="2609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6" name="Freeform 184"/>
              <p:cNvSpPr>
                <a:spLocks/>
              </p:cNvSpPr>
              <p:nvPr/>
            </p:nvSpPr>
            <p:spPr bwMode="auto">
              <a:xfrm rot="10800000">
                <a:off x="764" y="2610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257" name="Freeform 185"/>
              <p:cNvSpPr>
                <a:spLocks/>
              </p:cNvSpPr>
              <p:nvPr/>
            </p:nvSpPr>
            <p:spPr bwMode="auto">
              <a:xfrm rot="10800000">
                <a:off x="2179" y="2611"/>
                <a:ext cx="235" cy="234"/>
              </a:xfrm>
              <a:custGeom>
                <a:avLst/>
                <a:gdLst>
                  <a:gd name="T0" fmla="*/ 336 w 651"/>
                  <a:gd name="T1" fmla="*/ 1964 h 1969"/>
                  <a:gd name="T2" fmla="*/ 225 w 651"/>
                  <a:gd name="T3" fmla="*/ 1543 h 1969"/>
                  <a:gd name="T4" fmla="*/ 114 w 651"/>
                  <a:gd name="T5" fmla="*/ 1017 h 1969"/>
                  <a:gd name="T6" fmla="*/ 3 w 651"/>
                  <a:gd name="T7" fmla="*/ 275 h 1969"/>
                  <a:gd name="T8" fmla="*/ 131 w 651"/>
                  <a:gd name="T9" fmla="*/ 48 h 1969"/>
                  <a:gd name="T10" fmla="*/ 535 w 651"/>
                  <a:gd name="T11" fmla="*/ 42 h 1969"/>
                  <a:gd name="T12" fmla="*/ 646 w 651"/>
                  <a:gd name="T13" fmla="*/ 297 h 1969"/>
                  <a:gd name="T14" fmla="*/ 563 w 651"/>
                  <a:gd name="T15" fmla="*/ 989 h 1969"/>
                  <a:gd name="T16" fmla="*/ 468 w 651"/>
                  <a:gd name="T17" fmla="*/ 1554 h 1969"/>
                  <a:gd name="T18" fmla="*/ 402 w 651"/>
                  <a:gd name="T19" fmla="*/ 1969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1" h="1969">
                    <a:moveTo>
                      <a:pt x="336" y="1964"/>
                    </a:moveTo>
                    <a:cubicBezTo>
                      <a:pt x="300" y="1833"/>
                      <a:pt x="262" y="1701"/>
                      <a:pt x="225" y="1543"/>
                    </a:cubicBezTo>
                    <a:cubicBezTo>
                      <a:pt x="188" y="1385"/>
                      <a:pt x="151" y="1228"/>
                      <a:pt x="114" y="1017"/>
                    </a:cubicBezTo>
                    <a:cubicBezTo>
                      <a:pt x="77" y="806"/>
                      <a:pt x="0" y="436"/>
                      <a:pt x="3" y="275"/>
                    </a:cubicBezTo>
                    <a:cubicBezTo>
                      <a:pt x="6" y="114"/>
                      <a:pt x="43" y="87"/>
                      <a:pt x="131" y="48"/>
                    </a:cubicBezTo>
                    <a:cubicBezTo>
                      <a:pt x="219" y="9"/>
                      <a:pt x="449" y="0"/>
                      <a:pt x="535" y="42"/>
                    </a:cubicBezTo>
                    <a:cubicBezTo>
                      <a:pt x="621" y="84"/>
                      <a:pt x="641" y="139"/>
                      <a:pt x="646" y="297"/>
                    </a:cubicBezTo>
                    <a:cubicBezTo>
                      <a:pt x="651" y="455"/>
                      <a:pt x="593" y="780"/>
                      <a:pt x="563" y="989"/>
                    </a:cubicBezTo>
                    <a:cubicBezTo>
                      <a:pt x="533" y="1198"/>
                      <a:pt x="495" y="1391"/>
                      <a:pt x="468" y="1554"/>
                    </a:cubicBezTo>
                    <a:cubicBezTo>
                      <a:pt x="441" y="1717"/>
                      <a:pt x="413" y="1900"/>
                      <a:pt x="402" y="1969"/>
                    </a:cubicBezTo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lin ang="5400000" scaled="1"/>
              </a:gradFill>
              <a:ln w="9525" cap="flat" cmpd="sng">
                <a:solidFill>
                  <a:srgbClr val="FFFF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1258" name="Line 186"/>
            <p:cNvSpPr>
              <a:spLocks noChangeShapeType="1"/>
            </p:cNvSpPr>
            <p:nvPr/>
          </p:nvSpPr>
          <p:spPr bwMode="auto">
            <a:xfrm>
              <a:off x="192" y="720"/>
              <a:ext cx="2547" cy="0"/>
            </a:xfrm>
            <a:prstGeom prst="line">
              <a:avLst/>
            </a:prstGeom>
            <a:noFill/>
            <a:ln w="7620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31259" name="Group 187"/>
            <p:cNvGrpSpPr>
              <a:grpSpLocks/>
            </p:cNvGrpSpPr>
            <p:nvPr/>
          </p:nvGrpSpPr>
          <p:grpSpPr bwMode="auto">
            <a:xfrm>
              <a:off x="192" y="2352"/>
              <a:ext cx="2640" cy="0"/>
              <a:chOff x="192" y="2592"/>
              <a:chExt cx="2640" cy="0"/>
            </a:xfrm>
          </p:grpSpPr>
          <p:sp>
            <p:nvSpPr>
              <p:cNvPr id="131260" name="Line 188"/>
              <p:cNvSpPr>
                <a:spLocks noChangeShapeType="1"/>
              </p:cNvSpPr>
              <p:nvPr/>
            </p:nvSpPr>
            <p:spPr bwMode="auto">
              <a:xfrm>
                <a:off x="192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1" name="Line 189"/>
              <p:cNvSpPr>
                <a:spLocks noChangeShapeType="1"/>
              </p:cNvSpPr>
              <p:nvPr/>
            </p:nvSpPr>
            <p:spPr bwMode="auto">
              <a:xfrm>
                <a:off x="2016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62" name="Line 190"/>
              <p:cNvSpPr>
                <a:spLocks noChangeShapeType="1"/>
              </p:cNvSpPr>
              <p:nvPr/>
            </p:nvSpPr>
            <p:spPr bwMode="auto">
              <a:xfrm>
                <a:off x="1104" y="2592"/>
                <a:ext cx="816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263" name="Arc 191"/>
            <p:cNvSpPr>
              <a:spLocks/>
            </p:cNvSpPr>
            <p:nvPr/>
          </p:nvSpPr>
          <p:spPr bwMode="auto">
            <a:xfrm rot="16766666" flipV="1">
              <a:off x="1229" y="1033"/>
              <a:ext cx="227" cy="382"/>
            </a:xfrm>
            <a:custGeom>
              <a:avLst/>
              <a:gdLst>
                <a:gd name="G0" fmla="+- 4826 0 0"/>
                <a:gd name="G1" fmla="+- 21600 0 0"/>
                <a:gd name="G2" fmla="+- 21600 0 0"/>
                <a:gd name="T0" fmla="*/ 4826 w 26426"/>
                <a:gd name="T1" fmla="*/ 0 h 43200"/>
                <a:gd name="T2" fmla="*/ 0 w 26426"/>
                <a:gd name="T3" fmla="*/ 42654 h 43200"/>
                <a:gd name="T4" fmla="*/ 4826 w 26426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26" h="43200" fill="none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</a:path>
                <a:path w="26426" h="43200" stroke="0" extrusionOk="0">
                  <a:moveTo>
                    <a:pt x="4825" y="0"/>
                  </a:moveTo>
                  <a:cubicBezTo>
                    <a:pt x="16755" y="0"/>
                    <a:pt x="26426" y="9670"/>
                    <a:pt x="26426" y="21600"/>
                  </a:cubicBezTo>
                  <a:cubicBezTo>
                    <a:pt x="26426" y="33529"/>
                    <a:pt x="16755" y="43200"/>
                    <a:pt x="4826" y="43200"/>
                  </a:cubicBezTo>
                  <a:cubicBezTo>
                    <a:pt x="3201" y="43200"/>
                    <a:pt x="1583" y="43016"/>
                    <a:pt x="0" y="42653"/>
                  </a:cubicBezTo>
                  <a:lnTo>
                    <a:pt x="4826" y="2160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4" name="Text Box 192"/>
            <p:cNvSpPr txBox="1">
              <a:spLocks noChangeArrowheads="1"/>
            </p:cNvSpPr>
            <p:nvPr/>
          </p:nvSpPr>
          <p:spPr bwMode="auto">
            <a:xfrm>
              <a:off x="1386" y="967"/>
              <a:ext cx="302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>
                  <a:solidFill>
                    <a:srgbClr val="FF0000"/>
                  </a:solidFill>
                  <a:latin typeface="Arial Narrow" panose="020B0606020202030204" pitchFamily="34" charset="0"/>
                </a:rPr>
                <a:t>e</a:t>
              </a:r>
              <a:r>
                <a:rPr lang="en-US" sz="2000" baseline="30000">
                  <a:solidFill>
                    <a:srgbClr val="FF0000"/>
                  </a:solidFill>
                  <a:latin typeface="Arial Narrow" panose="020B0606020202030204" pitchFamily="34" charset="0"/>
                </a:rPr>
                <a:t>-</a:t>
              </a:r>
            </a:p>
          </p:txBody>
        </p:sp>
        <p:sp>
          <p:nvSpPr>
            <p:cNvPr id="131265" name="Line 193"/>
            <p:cNvSpPr>
              <a:spLocks noChangeShapeType="1"/>
            </p:cNvSpPr>
            <p:nvPr/>
          </p:nvSpPr>
          <p:spPr bwMode="auto">
            <a:xfrm>
              <a:off x="1344" y="576"/>
              <a:ext cx="1200" cy="1920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6" name="Line 194"/>
            <p:cNvSpPr>
              <a:spLocks noChangeShapeType="1"/>
            </p:cNvSpPr>
            <p:nvPr/>
          </p:nvSpPr>
          <p:spPr bwMode="auto">
            <a:xfrm flipV="1">
              <a:off x="1584" y="720"/>
              <a:ext cx="0" cy="192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7" name="Line 195"/>
            <p:cNvSpPr>
              <a:spLocks noChangeShapeType="1"/>
            </p:cNvSpPr>
            <p:nvPr/>
          </p:nvSpPr>
          <p:spPr bwMode="auto">
            <a:xfrm flipV="1">
              <a:off x="1680" y="816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8" name="Line 196"/>
            <p:cNvSpPr>
              <a:spLocks noChangeShapeType="1"/>
            </p:cNvSpPr>
            <p:nvPr/>
          </p:nvSpPr>
          <p:spPr bwMode="auto">
            <a:xfrm flipV="1">
              <a:off x="1776" y="960"/>
              <a:ext cx="0" cy="240"/>
            </a:xfrm>
            <a:prstGeom prst="line">
              <a:avLst/>
            </a:prstGeom>
            <a:noFill/>
            <a:ln w="9525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69" name="Text Box 197"/>
            <p:cNvSpPr txBox="1">
              <a:spLocks noChangeArrowheads="1"/>
            </p:cNvSpPr>
            <p:nvPr/>
          </p:nvSpPr>
          <p:spPr bwMode="auto">
            <a:xfrm>
              <a:off x="1655" y="864"/>
              <a:ext cx="118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CCFFFF"/>
                  </a:solidFill>
                  <a:latin typeface="Arial Narrow" panose="020B0606020202030204" pitchFamily="34" charset="0"/>
                </a:rPr>
                <a:t>Primary ionization</a:t>
              </a:r>
            </a:p>
          </p:txBody>
        </p:sp>
        <p:grpSp>
          <p:nvGrpSpPr>
            <p:cNvPr id="131270" name="Group 198"/>
            <p:cNvGrpSpPr>
              <a:grpSpLocks/>
            </p:cNvGrpSpPr>
            <p:nvPr/>
          </p:nvGrpSpPr>
          <p:grpSpPr bwMode="auto">
            <a:xfrm>
              <a:off x="624" y="576"/>
              <a:ext cx="480" cy="720"/>
              <a:chOff x="432" y="576"/>
              <a:chExt cx="480" cy="720"/>
            </a:xfrm>
          </p:grpSpPr>
          <p:cxnSp>
            <p:nvCxnSpPr>
              <p:cNvPr id="131271" name="AutoShape 199"/>
              <p:cNvCxnSpPr>
                <a:cxnSpLocks noChangeShapeType="1"/>
              </p:cNvCxnSpPr>
              <p:nvPr/>
            </p:nvCxnSpPr>
            <p:spPr bwMode="auto">
              <a:xfrm rot="16200000" flipH="1">
                <a:off x="696" y="1032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2" name="AutoShape 200"/>
              <p:cNvCxnSpPr>
                <a:cxnSpLocks noChangeShapeType="1"/>
              </p:cNvCxnSpPr>
              <p:nvPr/>
            </p:nvCxnSpPr>
            <p:spPr bwMode="auto">
              <a:xfrm rot="16200000" flipH="1">
                <a:off x="792" y="1176"/>
                <a:ext cx="144" cy="96"/>
              </a:xfrm>
              <a:prstGeom prst="curvedConnector3">
                <a:avLst>
                  <a:gd name="adj1" fmla="val 49301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3" name="AutoShape 201"/>
              <p:cNvCxnSpPr>
                <a:cxnSpLocks noChangeShapeType="1"/>
              </p:cNvCxnSpPr>
              <p:nvPr/>
            </p:nvCxnSpPr>
            <p:spPr bwMode="auto">
              <a:xfrm rot="16200000" flipH="1">
                <a:off x="600" y="888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4" name="AutoShape 202"/>
              <p:cNvCxnSpPr>
                <a:cxnSpLocks noChangeShapeType="1"/>
              </p:cNvCxnSpPr>
              <p:nvPr/>
            </p:nvCxnSpPr>
            <p:spPr bwMode="auto">
              <a:xfrm rot="16200000" flipH="1">
                <a:off x="504" y="744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275" name="AutoShape 203"/>
              <p:cNvCxnSpPr>
                <a:cxnSpLocks noChangeShapeType="1"/>
              </p:cNvCxnSpPr>
              <p:nvPr/>
            </p:nvCxnSpPr>
            <p:spPr bwMode="auto">
              <a:xfrm rot="16200000" flipH="1">
                <a:off x="408" y="600"/>
                <a:ext cx="144" cy="96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rgbClr val="99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31276" name="Text Box 204"/>
            <p:cNvSpPr txBox="1">
              <a:spLocks noChangeArrowheads="1"/>
            </p:cNvSpPr>
            <p:nvPr/>
          </p:nvSpPr>
          <p:spPr bwMode="auto">
            <a:xfrm>
              <a:off x="959" y="816"/>
              <a:ext cx="23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9900FF"/>
                  </a:solidFill>
                  <a:latin typeface="GreekC" pitchFamily="2" charset="0"/>
                </a:rPr>
                <a:t>g</a:t>
              </a:r>
            </a:p>
          </p:txBody>
        </p:sp>
        <p:sp>
          <p:nvSpPr>
            <p:cNvPr id="131277" name="Line 205"/>
            <p:cNvSpPr>
              <a:spLocks noChangeShapeType="1"/>
            </p:cNvSpPr>
            <p:nvPr/>
          </p:nvSpPr>
          <p:spPr bwMode="auto">
            <a:xfrm flipV="1">
              <a:off x="288" y="768"/>
              <a:ext cx="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78" name="Text Box 206"/>
            <p:cNvSpPr txBox="1">
              <a:spLocks noChangeArrowheads="1"/>
            </p:cNvSpPr>
            <p:nvPr/>
          </p:nvSpPr>
          <p:spPr bwMode="auto">
            <a:xfrm>
              <a:off x="279" y="912"/>
              <a:ext cx="41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HV</a:t>
              </a:r>
            </a:p>
          </p:txBody>
        </p:sp>
        <p:sp>
          <p:nvSpPr>
            <p:cNvPr id="131279" name="Line 207"/>
            <p:cNvSpPr>
              <a:spLocks noChangeShapeType="1"/>
            </p:cNvSpPr>
            <p:nvPr/>
          </p:nvSpPr>
          <p:spPr bwMode="auto">
            <a:xfrm flipV="1">
              <a:off x="2736" y="1200"/>
              <a:ext cx="240" cy="96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0" name="Line 208"/>
            <p:cNvSpPr>
              <a:spLocks noChangeShapeType="1"/>
            </p:cNvSpPr>
            <p:nvPr/>
          </p:nvSpPr>
          <p:spPr bwMode="auto">
            <a:xfrm flipH="1" flipV="1">
              <a:off x="2832" y="1440"/>
              <a:ext cx="288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1" name="Line 209"/>
            <p:cNvSpPr>
              <a:spLocks noChangeShapeType="1"/>
            </p:cNvSpPr>
            <p:nvPr/>
          </p:nvSpPr>
          <p:spPr bwMode="auto">
            <a:xfrm flipH="1" flipV="1">
              <a:off x="2880" y="1728"/>
              <a:ext cx="240" cy="0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2" name="Line 210"/>
            <p:cNvSpPr>
              <a:spLocks noChangeShapeType="1"/>
            </p:cNvSpPr>
            <p:nvPr/>
          </p:nvSpPr>
          <p:spPr bwMode="auto">
            <a:xfrm flipH="1">
              <a:off x="2880" y="1728"/>
              <a:ext cx="240" cy="288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283" name="Line 211"/>
            <p:cNvSpPr>
              <a:spLocks noChangeShapeType="1"/>
            </p:cNvSpPr>
            <p:nvPr/>
          </p:nvSpPr>
          <p:spPr bwMode="auto">
            <a:xfrm>
              <a:off x="2736" y="720"/>
              <a:ext cx="240" cy="144"/>
            </a:xfrm>
            <a:prstGeom prst="line">
              <a:avLst/>
            </a:prstGeom>
            <a:noFill/>
            <a:ln w="9525">
              <a:solidFill>
                <a:srgbClr val="CCFF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284" name="Rectangle 212"/>
          <p:cNvSpPr>
            <a:spLocks noChangeArrowheads="1"/>
          </p:cNvSpPr>
          <p:nvPr/>
        </p:nvSpPr>
        <p:spPr bwMode="auto">
          <a:xfrm>
            <a:off x="6400800" y="1090723"/>
            <a:ext cx="4095750" cy="1815882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Proximity focus Cherenkov counter</a:t>
            </a:r>
            <a:r>
              <a:rPr lang="en-US" sz="1600" dirty="0" smtClean="0"/>
              <a:t>.      </a:t>
            </a:r>
            <a:r>
              <a:rPr lang="en-US" sz="1200" b="1" dirty="0" smtClean="0"/>
              <a:t>(sensitive only to electron)</a:t>
            </a:r>
            <a:endParaRPr lang="en-US" sz="1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Use </a:t>
            </a:r>
            <a:r>
              <a:rPr lang="en-US" sz="1600" dirty="0" err="1"/>
              <a:t>CsI</a:t>
            </a:r>
            <a:r>
              <a:rPr lang="en-US" sz="1600" dirty="0"/>
              <a:t> to convert photon to electron.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GEM is used for amplify the electron 	from </a:t>
            </a:r>
            <a:r>
              <a:rPr lang="en-US" sz="1600" dirty="0" err="1"/>
              <a:t>CsI</a:t>
            </a:r>
            <a:r>
              <a:rPr lang="en-US" sz="16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Measure time and charge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dirty="0"/>
              <a:t> </a:t>
            </a:r>
            <a:r>
              <a:rPr lang="en-US" sz="1600" dirty="0" smtClean="0"/>
              <a:t>2006 - 2009</a:t>
            </a:r>
            <a:endParaRPr lang="en-US" sz="1600" dirty="0"/>
          </a:p>
        </p:txBody>
      </p:sp>
      <p:sp>
        <p:nvSpPr>
          <p:cNvPr id="131285" name="Text Box 213"/>
          <p:cNvSpPr txBox="1">
            <a:spLocks noChangeArrowheads="1"/>
          </p:cNvSpPr>
          <p:nvPr/>
        </p:nvSpPr>
        <p:spPr bwMode="auto">
          <a:xfrm>
            <a:off x="3556277" y="250962"/>
            <a:ext cx="3161923" cy="83099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HADRON BLIND 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DETECTOR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3633" y="6513532"/>
            <a:ext cx="4114800" cy="365125"/>
          </a:xfrm>
          <a:solidFill>
            <a:schemeClr val="bg1"/>
          </a:solidFill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21691" y="6485288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13077" y="6513531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3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b="1" u="sng"/>
              <a:t>Charge Preamp with On-Board Cable Driver</a:t>
            </a:r>
            <a:r>
              <a:rPr lang="en-US" sz="2500" b="1"/>
              <a:t/>
            </a:r>
            <a:br>
              <a:rPr lang="en-US" sz="2500" b="1"/>
            </a:br>
            <a:r>
              <a:rPr lang="en-US" sz="2500" b="1"/>
              <a:t>(IO1195-1-REVA)</a:t>
            </a:r>
            <a:br>
              <a:rPr lang="en-US" sz="2500" b="1"/>
            </a:br>
            <a:endParaRPr lang="en-US" sz="2500" b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362200" y="1219200"/>
            <a:ext cx="76200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anose="02020603050405020304" pitchFamily="18" charset="0"/>
              </a:rPr>
              <a:t>Features:</a:t>
            </a: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b="1">
                <a:latin typeface="Times New Roman" panose="02020603050405020304" pitchFamily="18" charset="0"/>
              </a:rPr>
              <a:t>+/- 5V</a:t>
            </a:r>
            <a:r>
              <a:rPr lang="en-US" b="1">
                <a:latin typeface="Times New Roman" panose="02020603050405020304" pitchFamily="18" charset="0"/>
              </a:rPr>
              <a:t> power supply.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165 mW power dissipation.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Bipolar operation (Q_input = +/- 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Differential outputs for driving 100 ohm twisted pair cable.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Large output voltage swing --  +/- 1.5V (cable terminated at both ends)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                            (+/- 3V at driver output)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Low noise:  Q_noise = 345e  (C_external = 5pF,  shaping = .25us)</a:t>
            </a:r>
          </a:p>
          <a:p>
            <a:pPr lvl="4"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</a:rPr>
              <a:t>	                 (Cf = 1pF,  Rf = 1meg)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Size = 15mm x 19mm</a:t>
            </a:r>
          </a:p>
          <a:p>
            <a:pPr>
              <a:spcBef>
                <a:spcPct val="50000"/>
              </a:spcBef>
              <a:buFontTx/>
              <a:buAutoNum type="arabicParenR" startAt="2"/>
            </a:pPr>
            <a:r>
              <a:rPr lang="en-US" b="1">
                <a:latin typeface="Times New Roman" panose="02020603050405020304" pitchFamily="18" charset="0"/>
              </a:rPr>
              <a:t>Preamp output (internal) will operate +/- 2.5V to handle large pile-up.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19400" y="4724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</a:endParaRPr>
          </a:p>
        </p:txBody>
      </p:sp>
      <p:grpSp>
        <p:nvGrpSpPr>
          <p:cNvPr id="136197" name="Group 5"/>
          <p:cNvGrpSpPr>
            <a:grpSpLocks/>
          </p:cNvGrpSpPr>
          <p:nvPr/>
        </p:nvGrpSpPr>
        <p:grpSpPr bwMode="auto">
          <a:xfrm>
            <a:off x="8001000" y="228600"/>
            <a:ext cx="2362200" cy="2876550"/>
            <a:chOff x="240" y="624"/>
            <a:chExt cx="1488" cy="1812"/>
          </a:xfrm>
        </p:grpSpPr>
        <p:sp>
          <p:nvSpPr>
            <p:cNvPr id="136198" name="Text Box 6"/>
            <p:cNvSpPr txBox="1">
              <a:spLocks noChangeArrowheads="1"/>
            </p:cNvSpPr>
            <p:nvPr/>
          </p:nvSpPr>
          <p:spPr bwMode="auto">
            <a:xfrm>
              <a:off x="384" y="2064"/>
              <a:ext cx="1344" cy="37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Preamp (BNL IO-1195)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  <a:latin typeface="Arial Narrow" panose="020B0606020202030204" pitchFamily="34" charset="0"/>
                </a:rPr>
                <a:t>2304 channels total</a:t>
              </a:r>
            </a:p>
          </p:txBody>
        </p:sp>
        <p:sp>
          <p:nvSpPr>
            <p:cNvPr id="136199" name="Text Box 7"/>
            <p:cNvSpPr txBox="1">
              <a:spLocks noChangeArrowheads="1"/>
            </p:cNvSpPr>
            <p:nvPr/>
          </p:nvSpPr>
          <p:spPr bwMode="auto">
            <a:xfrm>
              <a:off x="240" y="1344"/>
              <a:ext cx="4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bg1"/>
                  </a:solidFill>
                  <a:miter lim="800000"/>
                  <a:headEnd/>
                  <a:tailEnd type="none" w="med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19 mm</a:t>
              </a:r>
            </a:p>
          </p:txBody>
        </p:sp>
        <p:grpSp>
          <p:nvGrpSpPr>
            <p:cNvPr id="136200" name="Group 8"/>
            <p:cNvGrpSpPr>
              <a:grpSpLocks/>
            </p:cNvGrpSpPr>
            <p:nvPr/>
          </p:nvGrpSpPr>
          <p:grpSpPr bwMode="auto">
            <a:xfrm>
              <a:off x="432" y="624"/>
              <a:ext cx="1139" cy="1344"/>
              <a:chOff x="391" y="768"/>
              <a:chExt cx="1139" cy="1344"/>
            </a:xfrm>
          </p:grpSpPr>
          <p:pic>
            <p:nvPicPr>
              <p:cNvPr id="136201" name="Picture 9" descr="IO-1195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" y="1085"/>
                <a:ext cx="803" cy="10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6202" name="Line 10"/>
              <p:cNvSpPr>
                <a:spLocks noChangeShapeType="1"/>
              </p:cNvSpPr>
              <p:nvPr/>
            </p:nvSpPr>
            <p:spPr bwMode="auto">
              <a:xfrm>
                <a:off x="391" y="1152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3" name="Line 11"/>
              <p:cNvSpPr>
                <a:spLocks noChangeShapeType="1"/>
              </p:cNvSpPr>
              <p:nvPr/>
            </p:nvSpPr>
            <p:spPr bwMode="auto">
              <a:xfrm>
                <a:off x="391" y="2016"/>
                <a:ext cx="240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4" name="Line 12"/>
              <p:cNvSpPr>
                <a:spLocks noChangeShapeType="1"/>
              </p:cNvSpPr>
              <p:nvPr/>
            </p:nvSpPr>
            <p:spPr bwMode="auto">
              <a:xfrm>
                <a:off x="487" y="1152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5" name="Line 13"/>
              <p:cNvSpPr>
                <a:spLocks noChangeShapeType="1"/>
              </p:cNvSpPr>
              <p:nvPr/>
            </p:nvSpPr>
            <p:spPr bwMode="auto">
              <a:xfrm>
                <a:off x="487" y="1728"/>
                <a:ext cx="0" cy="288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6" name="Line 14"/>
              <p:cNvSpPr>
                <a:spLocks noChangeShapeType="1"/>
              </p:cNvSpPr>
              <p:nvPr/>
            </p:nvSpPr>
            <p:spPr bwMode="auto">
              <a:xfrm>
                <a:off x="775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7" name="Line 15"/>
              <p:cNvSpPr>
                <a:spLocks noChangeShapeType="1"/>
              </p:cNvSpPr>
              <p:nvPr/>
            </p:nvSpPr>
            <p:spPr bwMode="auto">
              <a:xfrm>
                <a:off x="1447" y="864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8" name="Line 16"/>
              <p:cNvSpPr>
                <a:spLocks noChangeShapeType="1"/>
              </p:cNvSpPr>
              <p:nvPr/>
            </p:nvSpPr>
            <p:spPr bwMode="auto">
              <a:xfrm>
                <a:off x="77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 type="stealth" w="med" len="med"/>
                <a:tailEnd type="none" w="med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9" name="Line 17"/>
              <p:cNvSpPr>
                <a:spLocks noChangeShapeType="1"/>
              </p:cNvSpPr>
              <p:nvPr/>
            </p:nvSpPr>
            <p:spPr bwMode="auto">
              <a:xfrm>
                <a:off x="1255" y="960"/>
                <a:ext cx="192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10" name="Text Box 18"/>
              <p:cNvSpPr txBox="1">
                <a:spLocks noChangeArrowheads="1"/>
              </p:cNvSpPr>
              <p:nvPr/>
            </p:nvSpPr>
            <p:spPr bwMode="auto">
              <a:xfrm>
                <a:off x="886" y="768"/>
                <a:ext cx="4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bg1"/>
                    </a:solidFill>
                    <a:miter lim="800000"/>
                    <a:headEnd/>
                    <a:tailEnd type="none" w="med" len="lg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15 mm</a:t>
                </a:r>
              </a:p>
            </p:txBody>
          </p:sp>
        </p:grpSp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ermet-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32512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1" name="Picture 3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2286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2" name="Picture 4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2133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7467600" y="43434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7162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543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7924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8305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8686800" y="4191000"/>
            <a:ext cx="3810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7188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7547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7940505" y="4267200"/>
            <a:ext cx="330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8331677" y="4267200"/>
            <a:ext cx="360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S-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8690235" y="4267200"/>
            <a:ext cx="4058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S+</a:t>
            </a:r>
          </a:p>
        </p:txBody>
      </p:sp>
      <p:sp>
        <p:nvSpPr>
          <p:cNvPr id="135184" name="Text Box 16"/>
          <p:cNvSpPr txBox="1">
            <a:spLocks noChangeArrowheads="1"/>
          </p:cNvSpPr>
          <p:nvPr/>
        </p:nvSpPr>
        <p:spPr bwMode="auto">
          <a:xfrm>
            <a:off x="7171568" y="3733800"/>
            <a:ext cx="20081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Signal arrangement</a:t>
            </a:r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5334000" y="381001"/>
            <a:ext cx="51816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Use 2MM Hard Metric cable to move signals between preamp/FEM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5410200" y="1676400"/>
            <a:ext cx="4953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2mm HM connector has 5 pins per row and 2mm spacing between pins and rows</a:t>
            </a:r>
          </a:p>
          <a:p>
            <a:pPr>
              <a:spcBef>
                <a:spcPct val="50000"/>
              </a:spcBef>
            </a:pPr>
            <a:r>
              <a:rPr lang="en-US" dirty="0"/>
              <a:t>There are two types of  cable configuration:</a:t>
            </a:r>
          </a:p>
          <a:p>
            <a:pPr>
              <a:spcBef>
                <a:spcPct val="50000"/>
              </a:spcBef>
            </a:pPr>
            <a:r>
              <a:rPr lang="en-US" dirty="0"/>
              <a:t>         </a:t>
            </a:r>
            <a:r>
              <a:rPr lang="en-US" b="1" dirty="0"/>
              <a:t>*</a:t>
            </a:r>
            <a:r>
              <a:rPr lang="en-US" b="1" dirty="0">
                <a:solidFill>
                  <a:srgbClr val="FF0000"/>
                </a:solidFill>
              </a:rPr>
              <a:t>100 ohms parallel shielded cable</a:t>
            </a:r>
          </a:p>
          <a:p>
            <a:pPr>
              <a:spcBef>
                <a:spcPct val="50000"/>
              </a:spcBef>
            </a:pPr>
            <a:r>
              <a:rPr lang="en-US" dirty="0"/>
              <a:t>	50  ohms coaxial cable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6527009" y="5029200"/>
            <a:ext cx="1608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u="sng"/>
              <a:t>Our choice is </a:t>
            </a:r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 flipV="1">
            <a:off x="7772400" y="4724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 flipH="1" flipV="1">
            <a:off x="6934200" y="4800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2574288" y="5410201"/>
            <a:ext cx="5817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This gives us signal density 2mm x 10mm for every 2 signals.</a:t>
            </a:r>
          </a:p>
          <a:p>
            <a:pPr algn="ctr"/>
            <a:r>
              <a:rPr lang="en-US"/>
              <a:t>Same type of cables will be used for L1 trigger data. </a:t>
            </a:r>
          </a:p>
        </p:txBody>
      </p:sp>
      <p:sp>
        <p:nvSpPr>
          <p:cNvPr id="135191" name="Text Box 23"/>
          <p:cNvSpPr txBox="1">
            <a:spLocks noChangeArrowheads="1"/>
          </p:cNvSpPr>
          <p:nvPr/>
        </p:nvSpPr>
        <p:spPr bwMode="auto">
          <a:xfrm>
            <a:off x="4648200" y="4876800"/>
            <a:ext cx="914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MERITEC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0825" y="6518351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55050" y="651835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adc_blockdi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2057400"/>
            <a:ext cx="2786062" cy="4191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8245" name="Picture 5" descr="hbd_fig1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243998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2057400" y="381000"/>
            <a:ext cx="30995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/>
              <a:t>FEM receiver + ADC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657600" y="4343400"/>
            <a:ext cx="4038600" cy="196977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b="1" i="1"/>
              <a:t>8 CHANNEL 65 MHz 12 bits ADC (</a:t>
            </a:r>
            <a:r>
              <a:rPr lang="en-US" sz="1000" b="1" i="1"/>
              <a:t>80 TQFP)</a:t>
            </a:r>
          </a:p>
          <a:p>
            <a:r>
              <a:rPr lang="en-US" sz="1200"/>
              <a:t>The +/- input can swing from 1V to 2V, V</a:t>
            </a:r>
            <a:r>
              <a:rPr lang="en-US" sz="1200" baseline="-25000"/>
              <a:t>cm</a:t>
            </a:r>
            <a:r>
              <a:rPr lang="en-US" sz="1200"/>
              <a:t>=1.5V</a:t>
            </a:r>
          </a:p>
          <a:p>
            <a:r>
              <a:rPr lang="en-US" sz="1200"/>
              <a:t>	+ side 2V, - side 1V -&gt;  highest count</a:t>
            </a:r>
          </a:p>
          <a:p>
            <a:r>
              <a:rPr lang="en-US" sz="1200"/>
              <a:t>	- side 2V, + side 1V -&gt; lowest count </a:t>
            </a:r>
          </a:p>
          <a:p>
            <a:r>
              <a:rPr lang="en-US" sz="1200"/>
              <a:t>Our +/- input will swing from 1.5 to 2V/ 1.5 to 1V</a:t>
            </a:r>
          </a:p>
          <a:p>
            <a:r>
              <a:rPr lang="en-US" sz="1200"/>
              <a:t>	we will only get 11 bits out of 12 bits</a:t>
            </a:r>
          </a:p>
          <a:p>
            <a:r>
              <a:rPr lang="en-US" sz="1200"/>
              <a:t>	16fc will be roughly sitting at 200 count</a:t>
            </a:r>
          </a:p>
          <a:p>
            <a:r>
              <a:rPr lang="en-US" sz="1200"/>
              <a:t>We will run the ADC at 6X beam crossing clock</a:t>
            </a:r>
          </a:p>
          <a:p>
            <a:r>
              <a:rPr lang="en-US" sz="1200"/>
              <a:t>6X9.4 MHz = 56.4 MHz or ~17.7ns per samples</a:t>
            </a:r>
          </a:p>
          <a:p>
            <a:r>
              <a:rPr lang="en-US" sz="1200"/>
              <a:t>ADC data are serialized LVDS at </a:t>
            </a:r>
            <a:r>
              <a:rPr lang="en-US" sz="1200" b="1">
                <a:solidFill>
                  <a:srgbClr val="0000FF"/>
                </a:solidFill>
              </a:rPr>
              <a:t>12*56.4 MHz= 678 MHz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962400" y="1143000"/>
            <a:ext cx="1600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Differential</a:t>
            </a:r>
          </a:p>
          <a:p>
            <a:pPr algn="ctr"/>
            <a:r>
              <a:rPr lang="en-US"/>
              <a:t>Receiver 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60198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ADC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057400" y="1143000"/>
            <a:ext cx="1219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Preamp</a:t>
            </a:r>
          </a:p>
          <a:p>
            <a:pPr algn="ctr"/>
            <a:r>
              <a:rPr lang="en-US"/>
              <a:t>Cable driver</a:t>
            </a: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3276600" y="1524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5562600" y="15240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5" name="Rectangle 15"/>
          <p:cNvSpPr>
            <a:spLocks noChangeArrowheads="1"/>
          </p:cNvSpPr>
          <p:nvPr/>
        </p:nvSpPr>
        <p:spPr bwMode="auto">
          <a:xfrm>
            <a:off x="7467600" y="1143000"/>
            <a:ext cx="838200" cy="762000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FPGA</a:t>
            </a:r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6858000" y="1524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 flipV="1">
            <a:off x="7696200" y="4267200"/>
            <a:ext cx="4572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 flipH="1">
            <a:off x="3505200" y="2133600"/>
            <a:ext cx="1066800" cy="7620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553200" y="2057400"/>
            <a:ext cx="12954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094907" y="2895601"/>
            <a:ext cx="2649636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Based on AD8138 receiver</a:t>
            </a:r>
          </a:p>
          <a:p>
            <a:pPr algn="ctr"/>
            <a:r>
              <a:rPr lang="en-US"/>
              <a:t>Unity gain</a:t>
            </a:r>
          </a:p>
        </p:txBody>
      </p:sp>
      <p:sp>
        <p:nvSpPr>
          <p:cNvPr id="138265" name="Line 25"/>
          <p:cNvSpPr>
            <a:spLocks noChangeShapeType="1"/>
          </p:cNvSpPr>
          <p:nvPr/>
        </p:nvSpPr>
        <p:spPr bwMode="auto">
          <a:xfrm flipH="1">
            <a:off x="3962400" y="36576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8610600" y="1752601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/>
              <a:t>TI ADS5272</a:t>
            </a:r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3733800" y="990600"/>
            <a:ext cx="4800600" cy="1143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77000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Cheng-yi Chi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54025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7" grpId="0" animBg="1"/>
      <p:bldP spid="138257" grpId="0" animBg="1"/>
      <p:bldP spid="138258" grpId="0" animBg="1"/>
      <p:bldP spid="138259" grpId="0" animBg="1"/>
      <p:bldP spid="138264" grpId="0" animBg="1"/>
      <p:bldP spid="138265" grpId="0" animBg="1"/>
      <p:bldP spid="138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P101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257800" cy="411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4257652" y="6271297"/>
            <a:ext cx="21557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Signals from Preamp</a:t>
            </a:r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1981200" y="228601"/>
            <a:ext cx="2179828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/>
              <a:t>HBD ADC board</a:t>
            </a:r>
          </a:p>
        </p:txBody>
      </p:sp>
      <p:sp>
        <p:nvSpPr>
          <p:cNvPr id="141329" name="Oval 17"/>
          <p:cNvSpPr>
            <a:spLocks noChangeArrowheads="1"/>
          </p:cNvSpPr>
          <p:nvPr/>
        </p:nvSpPr>
        <p:spPr bwMode="auto">
          <a:xfrm>
            <a:off x="2743200" y="4876800"/>
            <a:ext cx="40386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0" name="Oval 18"/>
          <p:cNvSpPr>
            <a:spLocks noChangeArrowheads="1"/>
          </p:cNvSpPr>
          <p:nvPr/>
        </p:nvSpPr>
        <p:spPr bwMode="auto">
          <a:xfrm>
            <a:off x="2895600" y="4267200"/>
            <a:ext cx="3581400" cy="381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Text Box 19"/>
          <p:cNvSpPr txBox="1">
            <a:spLocks noChangeArrowheads="1"/>
          </p:cNvSpPr>
          <p:nvPr/>
        </p:nvSpPr>
        <p:spPr bwMode="auto">
          <a:xfrm>
            <a:off x="759569" y="4788025"/>
            <a:ext cx="10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dirty="0"/>
              <a:t>Differential</a:t>
            </a:r>
          </a:p>
          <a:p>
            <a:pPr algn="ctr"/>
            <a:r>
              <a:rPr lang="en-US" sz="1400" b="1" dirty="0"/>
              <a:t>receiver</a:t>
            </a:r>
          </a:p>
        </p:txBody>
      </p:sp>
      <p:sp>
        <p:nvSpPr>
          <p:cNvPr id="141332" name="Line 20"/>
          <p:cNvSpPr>
            <a:spLocks noChangeShapeType="1"/>
          </p:cNvSpPr>
          <p:nvPr/>
        </p:nvSpPr>
        <p:spPr bwMode="auto">
          <a:xfrm flipV="1">
            <a:off x="4648200" y="5410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3" name="Line 21"/>
          <p:cNvSpPr>
            <a:spLocks noChangeShapeType="1"/>
          </p:cNvSpPr>
          <p:nvPr/>
        </p:nvSpPr>
        <p:spPr bwMode="auto">
          <a:xfrm flipV="1">
            <a:off x="3429000" y="3581400"/>
            <a:ext cx="685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4" name="Line 22"/>
          <p:cNvSpPr>
            <a:spLocks noChangeShapeType="1"/>
          </p:cNvSpPr>
          <p:nvPr/>
        </p:nvSpPr>
        <p:spPr bwMode="auto">
          <a:xfrm flipH="1" flipV="1">
            <a:off x="5029200" y="3581400"/>
            <a:ext cx="609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5" name="Text Box 23"/>
          <p:cNvSpPr txBox="1">
            <a:spLocks noChangeArrowheads="1"/>
          </p:cNvSpPr>
          <p:nvPr/>
        </p:nvSpPr>
        <p:spPr bwMode="auto">
          <a:xfrm>
            <a:off x="1109061" y="4254625"/>
            <a:ext cx="59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ADC</a:t>
            </a:r>
          </a:p>
        </p:txBody>
      </p:sp>
      <p:sp>
        <p:nvSpPr>
          <p:cNvPr id="141336" name="Line 24"/>
          <p:cNvSpPr>
            <a:spLocks noChangeShapeType="1"/>
          </p:cNvSpPr>
          <p:nvPr/>
        </p:nvSpPr>
        <p:spPr bwMode="auto">
          <a:xfrm>
            <a:off x="1659759" y="4413767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7" name="Line 25"/>
          <p:cNvSpPr>
            <a:spLocks noChangeShapeType="1"/>
          </p:cNvSpPr>
          <p:nvPr/>
        </p:nvSpPr>
        <p:spPr bwMode="auto">
          <a:xfrm flipV="1">
            <a:off x="4648200" y="22860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38" name="Text Box 26"/>
          <p:cNvSpPr txBox="1">
            <a:spLocks noChangeArrowheads="1"/>
          </p:cNvSpPr>
          <p:nvPr/>
        </p:nvSpPr>
        <p:spPr bwMode="auto">
          <a:xfrm>
            <a:off x="975625" y="3048001"/>
            <a:ext cx="900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ALTERA</a:t>
            </a:r>
          </a:p>
          <a:p>
            <a:pPr algn="ctr"/>
            <a:r>
              <a:rPr lang="en-US" b="1" dirty="0"/>
              <a:t>FPGA</a:t>
            </a:r>
          </a:p>
        </p:txBody>
      </p:sp>
      <p:sp>
        <p:nvSpPr>
          <p:cNvPr id="141339" name="Line 27"/>
          <p:cNvSpPr>
            <a:spLocks noChangeShapeType="1"/>
          </p:cNvSpPr>
          <p:nvPr/>
        </p:nvSpPr>
        <p:spPr bwMode="auto">
          <a:xfrm>
            <a:off x="1785499" y="3395205"/>
            <a:ext cx="2405501" cy="3379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0" name="Text Box 28"/>
          <p:cNvSpPr txBox="1">
            <a:spLocks noChangeArrowheads="1"/>
          </p:cNvSpPr>
          <p:nvPr/>
        </p:nvSpPr>
        <p:spPr bwMode="auto">
          <a:xfrm>
            <a:off x="7772400" y="5105400"/>
            <a:ext cx="25087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48 channels per board</a:t>
            </a:r>
          </a:p>
          <a:p>
            <a:r>
              <a:rPr lang="en-US" sz="2000"/>
              <a:t>6U X160 mm size</a:t>
            </a:r>
          </a:p>
        </p:txBody>
      </p:sp>
      <p:sp>
        <p:nvSpPr>
          <p:cNvPr id="141341" name="Text Box 29"/>
          <p:cNvSpPr txBox="1">
            <a:spLocks noChangeArrowheads="1"/>
          </p:cNvSpPr>
          <p:nvPr/>
        </p:nvSpPr>
        <p:spPr bwMode="auto">
          <a:xfrm>
            <a:off x="1828800" y="762001"/>
            <a:ext cx="8686800" cy="1508105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We use ALTERA STRATIX II 60 FPGA  to receive the 6 ADC’s </a:t>
            </a:r>
            <a:r>
              <a:rPr lang="en-US" dirty="0" smtClean="0"/>
              <a:t>data </a:t>
            </a:r>
            <a:r>
              <a:rPr lang="en-US" sz="1400" b="1" dirty="0" smtClean="0"/>
              <a:t>(8 channel per ADC)</a:t>
            </a:r>
            <a:endParaRPr lang="en-US" sz="1400" b="1" dirty="0"/>
          </a:p>
          <a:p>
            <a:endParaRPr lang="en-US" dirty="0"/>
          </a:p>
          <a:p>
            <a:r>
              <a:rPr lang="en-US" sz="1400" b="1" dirty="0"/>
              <a:t>It has 8 SERDES blocks.     ALTERA provides de-</a:t>
            </a:r>
            <a:r>
              <a:rPr lang="en-US" sz="1400" b="1" dirty="0" err="1"/>
              <a:t>serializer</a:t>
            </a:r>
            <a:r>
              <a:rPr lang="en-US" sz="1400" b="1" dirty="0"/>
              <a:t> Mega function block.</a:t>
            </a:r>
          </a:p>
          <a:p>
            <a:r>
              <a:rPr lang="en-US" sz="1400" b="1" dirty="0"/>
              <a:t>6XADC clock </a:t>
            </a: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SERDES clock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 </a:t>
            </a:r>
            <a:r>
              <a:rPr lang="en-US" sz="1400" b="1" dirty="0"/>
              <a:t>data de-serialized as 6 bit 120 MHZ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1400" b="1" dirty="0">
                <a:sym typeface="Wingdings" panose="05000000000000000000" pitchFamily="2" charset="2"/>
              </a:rPr>
              <a:t></a:t>
            </a:r>
            <a:r>
              <a:rPr lang="en-US" sz="1400" b="1" dirty="0"/>
              <a:t> </a:t>
            </a:r>
            <a:r>
              <a:rPr lang="en-US" sz="1400" b="1" dirty="0">
                <a:sym typeface="Wingdings" panose="05000000000000000000" pitchFamily="2" charset="2"/>
              </a:rPr>
              <a:t>Regroup to 12 bits at 60 MHz , 45 degree phase adjustment step.  Timing Margin  270 degree.</a:t>
            </a:r>
          </a:p>
        </p:txBody>
      </p:sp>
      <p:sp>
        <p:nvSpPr>
          <p:cNvPr id="141345" name="Text Box 33"/>
          <p:cNvSpPr txBox="1">
            <a:spLocks noChangeArrowheads="1"/>
          </p:cNvSpPr>
          <p:nvPr/>
        </p:nvSpPr>
        <p:spPr bwMode="auto">
          <a:xfrm>
            <a:off x="7315200" y="2438401"/>
            <a:ext cx="3352800" cy="2289175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The FPGA also provides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L1 delay (up to 240 samples)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8 events buffer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ADC setting download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Offline slow </a:t>
            </a:r>
            <a:r>
              <a:rPr lang="en-US" dirty="0" err="1"/>
              <a:t>readback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i="1" dirty="0"/>
              <a:t>7 threshold levels for L1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i="1" dirty="0"/>
              <a:t>trigger primitives per channel</a:t>
            </a:r>
            <a:r>
              <a:rPr lang="en-US" dirty="0"/>
              <a:t>.</a:t>
            </a: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1724142" y="5106885"/>
            <a:ext cx="1083441" cy="58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95975"/>
            <a:ext cx="4114800" cy="365125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IEEE REALTIME CONFERENCE 2014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Cheng-yi Chi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62890"/>
            <a:ext cx="2743200" cy="365125"/>
          </a:xfrm>
        </p:spPr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29879" y="6485146"/>
            <a:ext cx="2743200" cy="365125"/>
          </a:xfrm>
        </p:spPr>
        <p:txBody>
          <a:bodyPr/>
          <a:lstStyle/>
          <a:p>
            <a:r>
              <a:rPr lang="en-US" dirty="0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1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1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1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1" grpId="0" uiExpand="1" build="allAtOnce" animBg="1"/>
      <p:bldP spid="1413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edestalVs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96" y="1459779"/>
            <a:ext cx="5305021" cy="409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10101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904" y="876517"/>
            <a:ext cx="39433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14348" y="939114"/>
            <a:ext cx="1799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Pedestal Run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870" y="2969163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3661" y="4919765"/>
            <a:ext cx="1320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Width </a:t>
            </a:r>
            <a:r>
              <a:rPr lang="en-US" sz="16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974" y="4215573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0913" y="2104504"/>
            <a:ext cx="1104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Mean</a:t>
            </a:r>
            <a:r>
              <a:rPr lang="en-US" sz="16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(</a:t>
            </a:r>
            <a:r>
              <a:rPr lang="en-US" sz="1600" b="1" dirty="0" err="1" smtClean="0">
                <a:solidFill>
                  <a:srgbClr val="0000FF"/>
                </a:solidFill>
                <a:cs typeface="Symbol" charset="2"/>
              </a:rPr>
              <a:t>ch</a:t>
            </a:r>
            <a:r>
              <a:rPr lang="en-US" sz="16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7595" y="544940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4256" y="3363489"/>
            <a:ext cx="1078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Channel #</a:t>
            </a:r>
            <a:endParaRPr lang="en-US" sz="1600" b="1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4051" y="267854"/>
            <a:ext cx="2191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Electronics Rack</a:t>
            </a:r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IEEE REALTIME CONFERENCE 2014</a:t>
            </a:r>
          </a:p>
          <a:p>
            <a:r>
              <a:rPr lang="en-US" smtClean="0"/>
              <a:t>Cheng-yi Chi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1C921-0C90-417F-8E5F-30326F0801E4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7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lemental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13118</TotalTime>
  <Words>2737</Words>
  <Application>Microsoft Office PowerPoint</Application>
  <PresentationFormat>Widescreen</PresentationFormat>
  <Paragraphs>821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Arial</vt:lpstr>
      <vt:lpstr>Arial Narrow</vt:lpstr>
      <vt:lpstr>Calibri</vt:lpstr>
      <vt:lpstr>Calibri Light</vt:lpstr>
      <vt:lpstr>Cambria</vt:lpstr>
      <vt:lpstr>GreekC</vt:lpstr>
      <vt:lpstr>Symbol</vt:lpstr>
      <vt:lpstr>Times New Roman</vt:lpstr>
      <vt:lpstr>Wingdings</vt:lpstr>
      <vt:lpstr>Office Theme</vt:lpstr>
      <vt:lpstr>1_Elemental</vt:lpstr>
      <vt:lpstr>Default Design</vt:lpstr>
      <vt:lpstr>Building Electronics for High Energy Nuclear and Particle Physics Experiments</vt:lpstr>
      <vt:lpstr>PowerPoint Presentation</vt:lpstr>
      <vt:lpstr>PowerPoint Presentation</vt:lpstr>
      <vt:lpstr>PowerPoint Presentation</vt:lpstr>
      <vt:lpstr>Charge Preamp with On-Board Cable Driver (IO1195-1-REVA) </vt:lpstr>
      <vt:lpstr>PowerPoint Presentation</vt:lpstr>
      <vt:lpstr>PowerPoint Presentation</vt:lpstr>
      <vt:lpstr>PowerPoint Presentation</vt:lpstr>
      <vt:lpstr>PowerPoint Presentation</vt:lpstr>
      <vt:lpstr>Data Collection Module II (DCM II)</vt:lpstr>
      <vt:lpstr>PowerPoint Presentation</vt:lpstr>
      <vt:lpstr>PowerPoint Presentation</vt:lpstr>
      <vt:lpstr>PowerPoint Presentation</vt:lpstr>
      <vt:lpstr>Cryostat: Keeps Ar liquid &lt; 87.3oK </vt:lpstr>
      <vt:lpstr>Overall Electronics scheme</vt:lpstr>
      <vt:lpstr>FEM Concept</vt:lpstr>
      <vt:lpstr>PowerPoint Presentation</vt:lpstr>
      <vt:lpstr>PowerPoint Presentation</vt:lpstr>
      <vt:lpstr>PowerPoint Presentation</vt:lpstr>
      <vt:lpstr>PowerPoint Presentation</vt:lpstr>
      <vt:lpstr>The sPHENIX Detector </vt:lpstr>
      <vt:lpstr>Original Concept: Optical Accordion (EM section)</vt:lpstr>
      <vt:lpstr>HCAL Readout</vt:lpstr>
      <vt:lpstr>Discrete Preamp</vt:lpstr>
      <vt:lpstr>sPHENIX Calorimeter digitizer electronics</vt:lpstr>
      <vt:lpstr>Cost &amp; Schedule</vt:lpstr>
      <vt:lpstr>Design Specification</vt:lpstr>
      <vt:lpstr>Prototype</vt:lpstr>
      <vt:lpstr>The past decade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Electronics for High Energy Nuclear and Partitcle Physics Experiments</dc:title>
  <dc:creator>chi</dc:creator>
  <cp:lastModifiedBy>chi</cp:lastModifiedBy>
  <cp:revision>134</cp:revision>
  <cp:lastPrinted>2014-05-19T20:01:21Z</cp:lastPrinted>
  <dcterms:created xsi:type="dcterms:W3CDTF">2014-05-20T15:14:37Z</dcterms:created>
  <dcterms:modified xsi:type="dcterms:W3CDTF">2014-05-25T11:42:28Z</dcterms:modified>
</cp:coreProperties>
</file>