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</a:rPr>
              <a:t>IEEE REALTIME CONFERENCE 2014 Cheng-yi Chi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763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</a:rPr>
              <a:t>IEEE REALTIME CONFERENCE 2014 Cheng-yi Chi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34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</a:rPr>
              <a:t>IEEE REALTIME CONFERENCE 2014 Cheng-yi Chi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4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smtClean="0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5/26/2014</a:t>
            </a:r>
            <a:endParaRPr lang="en-US" dirty="0"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58672" y="6375400"/>
            <a:ext cx="4114800" cy="365125"/>
          </a:xfrm>
        </p:spPr>
        <p:txBody>
          <a:bodyPr/>
          <a:lstStyle/>
          <a:p>
            <a:r>
              <a:rPr lang="it-IT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IEEE REALTIME CONFERENCE 2014 Cheng-yi Chi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985963" y="6557963"/>
            <a:ext cx="914400" cy="914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38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</a:rPr>
              <a:t>IEEE REALTIME CONFERENCE 2014 Cheng-yi Chi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90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</a:rPr>
              <a:t>IEEE REALTIME CONFERENCE 2014 Cheng-yi Chi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</a:rPr>
              <a:t>IEEE REALTIME CONFERENCE 2014 Cheng-yi Chi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5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492875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49287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IEEE REALTIME CONFERENCE 2014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Cheng-</a:t>
            </a:r>
            <a:r>
              <a:rPr lang="en-US" dirty="0" err="1" smtClean="0">
                <a:solidFill>
                  <a:prstClr val="black"/>
                </a:solidFill>
              </a:rPr>
              <a:t>yi</a:t>
            </a:r>
            <a:r>
              <a:rPr lang="en-US" dirty="0" smtClean="0">
                <a:solidFill>
                  <a:prstClr val="black"/>
                </a:solidFill>
              </a:rPr>
              <a:t> Chi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56864" y="6492873"/>
            <a:ext cx="2743200" cy="365125"/>
          </a:xfrm>
        </p:spPr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96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</a:rPr>
              <a:t>IEEE REALTIME CONFERENCE 2014 Cheng-yi Chi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179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</a:rPr>
              <a:t>IEEE REALTIME CONFERENCE 2014 Cheng-yi Chi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560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</a:rPr>
              <a:t>IEEE REALTIME CONFERENCE 2014 Cheng-yi Chi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58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prstClr val="black"/>
                </a:solidFill>
              </a:rPr>
              <a:t>5/26/2014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IEEE REALTIME CONFERENCE 2014 Cheng-yi Chi</a:t>
            </a: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1C921-0C90-417F-8E5F-30326F0801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79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7473" y="701962"/>
            <a:ext cx="572655" cy="44334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TLK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2501</a:t>
            </a:r>
          </a:p>
        </p:txBody>
      </p:sp>
      <p:sp>
        <p:nvSpPr>
          <p:cNvPr id="3" name="Rectangle 2"/>
          <p:cNvSpPr/>
          <p:nvPr/>
        </p:nvSpPr>
        <p:spPr>
          <a:xfrm>
            <a:off x="1722577" y="701959"/>
            <a:ext cx="708895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65kx18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FIFO</a:t>
            </a:r>
          </a:p>
        </p:txBody>
      </p:sp>
      <p:sp>
        <p:nvSpPr>
          <p:cNvPr id="4" name="Rectangle 3"/>
          <p:cNvSpPr/>
          <p:nvPr/>
        </p:nvSpPr>
        <p:spPr>
          <a:xfrm>
            <a:off x="2611579" y="701959"/>
            <a:ext cx="921330" cy="4433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compressor</a:t>
            </a:r>
          </a:p>
        </p:txBody>
      </p:sp>
      <p:sp>
        <p:nvSpPr>
          <p:cNvPr id="5" name="Rectangle 4"/>
          <p:cNvSpPr/>
          <p:nvPr/>
        </p:nvSpPr>
        <p:spPr>
          <a:xfrm>
            <a:off x="3807695" y="480286"/>
            <a:ext cx="676561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prstClr val="black"/>
                </a:solidFill>
              </a:rPr>
              <a:t>32KX32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Dual port</a:t>
            </a:r>
          </a:p>
        </p:txBody>
      </p:sp>
      <p:sp>
        <p:nvSpPr>
          <p:cNvPr id="6" name="Rectangle 5"/>
          <p:cNvSpPr/>
          <p:nvPr/>
        </p:nvSpPr>
        <p:spPr>
          <a:xfrm>
            <a:off x="3807694" y="1122210"/>
            <a:ext cx="676561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prstClr val="black"/>
                </a:solidFill>
              </a:rPr>
              <a:t>256X45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Header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FIFO</a:t>
            </a:r>
          </a:p>
        </p:txBody>
      </p:sp>
      <p:cxnSp>
        <p:nvCxnSpPr>
          <p:cNvPr id="8" name="Straight Arrow Connector 7"/>
          <p:cNvCxnSpPr>
            <a:endCxn id="2" idx="1"/>
          </p:cNvCxnSpPr>
          <p:nvPr/>
        </p:nvCxnSpPr>
        <p:spPr>
          <a:xfrm>
            <a:off x="362528" y="923631"/>
            <a:ext cx="544945" cy="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3"/>
          </p:cNvCxnSpPr>
          <p:nvPr/>
        </p:nvCxnSpPr>
        <p:spPr>
          <a:xfrm flipV="1">
            <a:off x="1480128" y="923634"/>
            <a:ext cx="259190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" idx="3"/>
            <a:endCxn id="4" idx="1"/>
          </p:cNvCxnSpPr>
          <p:nvPr/>
        </p:nvCxnSpPr>
        <p:spPr>
          <a:xfrm>
            <a:off x="2431472" y="923632"/>
            <a:ext cx="1801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669146" y="701958"/>
            <a:ext cx="9236" cy="641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5" idx="1"/>
          </p:cNvCxnSpPr>
          <p:nvPr/>
        </p:nvCxnSpPr>
        <p:spPr>
          <a:xfrm>
            <a:off x="3665683" y="701958"/>
            <a:ext cx="142012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6" idx="1"/>
          </p:cNvCxnSpPr>
          <p:nvPr/>
        </p:nvCxnSpPr>
        <p:spPr>
          <a:xfrm>
            <a:off x="3665683" y="1343882"/>
            <a:ext cx="142011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</p:cNvCxnSpPr>
          <p:nvPr/>
        </p:nvCxnSpPr>
        <p:spPr>
          <a:xfrm flipV="1">
            <a:off x="3532909" y="923631"/>
            <a:ext cx="140855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969212" y="923631"/>
            <a:ext cx="272473" cy="1429359"/>
          </a:xfrm>
          <a:prstGeom prst="ellipse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M</a:t>
            </a:r>
          </a:p>
          <a:p>
            <a:pPr algn="ctr"/>
            <a:r>
              <a:rPr lang="en-US" b="1" dirty="0">
                <a:solidFill>
                  <a:prstClr val="black"/>
                </a:solidFill>
              </a:rPr>
              <a:t>U</a:t>
            </a:r>
          </a:p>
          <a:p>
            <a:pPr algn="ctr"/>
            <a:r>
              <a:rPr lang="en-US" b="1" dirty="0">
                <a:solidFill>
                  <a:prstClr val="black"/>
                </a:solidFill>
              </a:rPr>
              <a:t>X</a:t>
            </a:r>
            <a:endParaRPr lang="en-US" b="1" dirty="0">
              <a:solidFill>
                <a:prstClr val="black"/>
              </a:solidFill>
            </a:endParaRPr>
          </a:p>
        </p:txBody>
      </p:sp>
      <p:cxnSp>
        <p:nvCxnSpPr>
          <p:cNvPr id="25" name="Straight Arrow Connector 24"/>
          <p:cNvCxnSpPr>
            <a:endCxn id="23" idx="1"/>
          </p:cNvCxnSpPr>
          <p:nvPr/>
        </p:nvCxnSpPr>
        <p:spPr>
          <a:xfrm>
            <a:off x="4717471" y="1122210"/>
            <a:ext cx="291644" cy="1074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4703619" y="701957"/>
            <a:ext cx="6926" cy="6419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" idx="3"/>
          </p:cNvCxnSpPr>
          <p:nvPr/>
        </p:nvCxnSpPr>
        <p:spPr>
          <a:xfrm flipV="1">
            <a:off x="4484256" y="701957"/>
            <a:ext cx="219363" cy="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3"/>
          </p:cNvCxnSpPr>
          <p:nvPr/>
        </p:nvCxnSpPr>
        <p:spPr>
          <a:xfrm flipV="1">
            <a:off x="4484255" y="1343882"/>
            <a:ext cx="219364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6" idx="0"/>
            <a:endCxn id="5" idx="2"/>
          </p:cNvCxnSpPr>
          <p:nvPr/>
        </p:nvCxnSpPr>
        <p:spPr>
          <a:xfrm flipV="1">
            <a:off x="4145975" y="923631"/>
            <a:ext cx="1" cy="19857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059709" y="1417773"/>
            <a:ext cx="4618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" idx="2"/>
          </p:cNvCxnSpPr>
          <p:nvPr/>
        </p:nvCxnSpPr>
        <p:spPr>
          <a:xfrm flipH="1">
            <a:off x="2077024" y="1145304"/>
            <a:ext cx="1" cy="27246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059709" y="1143039"/>
            <a:ext cx="4821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prstClr val="black"/>
                </a:solidFill>
              </a:rPr>
              <a:t>busy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507452" y="2051314"/>
            <a:ext cx="669636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16Kx32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FIFO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628029" y="2061455"/>
            <a:ext cx="669636" cy="44334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prstClr val="black"/>
                </a:solidFill>
              </a:rPr>
              <a:t>Demux</a:t>
            </a:r>
            <a:endParaRPr lang="en-US" sz="1200" b="1" dirty="0">
              <a:solidFill>
                <a:prstClr val="black"/>
              </a:solidFill>
            </a:endParaRP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Align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015567" y="2590532"/>
            <a:ext cx="855522" cy="55185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prstClr val="black"/>
                </a:solidFill>
              </a:rPr>
              <a:t>64KX32</a:t>
            </a:r>
          </a:p>
          <a:p>
            <a:pPr algn="ctr"/>
            <a:r>
              <a:rPr lang="en-US" sz="1100" b="1" dirty="0">
                <a:solidFill>
                  <a:prstClr val="black"/>
                </a:solidFill>
              </a:rPr>
              <a:t>Dual port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015567" y="3334047"/>
            <a:ext cx="855522" cy="5403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prstClr val="black"/>
                </a:solidFill>
              </a:rPr>
              <a:t>256X60</a:t>
            </a:r>
          </a:p>
          <a:p>
            <a:pPr algn="ctr"/>
            <a:r>
              <a:rPr lang="en-US" sz="1100" b="1" dirty="0">
                <a:solidFill>
                  <a:prstClr val="black"/>
                </a:solidFill>
              </a:rPr>
              <a:t>Header</a:t>
            </a:r>
          </a:p>
          <a:p>
            <a:pPr algn="ctr"/>
            <a:r>
              <a:rPr lang="en-US" sz="1100" b="1" dirty="0">
                <a:solidFill>
                  <a:prstClr val="black"/>
                </a:solidFill>
              </a:rPr>
              <a:t>FIFO</a:t>
            </a:r>
          </a:p>
        </p:txBody>
      </p:sp>
      <p:cxnSp>
        <p:nvCxnSpPr>
          <p:cNvPr id="59" name="Straight Arrow Connector 58"/>
          <p:cNvCxnSpPr>
            <a:stCxn id="51" idx="0"/>
            <a:endCxn id="50" idx="2"/>
          </p:cNvCxnSpPr>
          <p:nvPr/>
        </p:nvCxnSpPr>
        <p:spPr>
          <a:xfrm flipV="1">
            <a:off x="9443328" y="3142389"/>
            <a:ext cx="0" cy="1916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907473" y="1911913"/>
            <a:ext cx="572655" cy="44334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TLK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2501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722577" y="1911910"/>
            <a:ext cx="708895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65kx18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FIFO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611579" y="1911910"/>
            <a:ext cx="921330" cy="4433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compressor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814621" y="2329740"/>
            <a:ext cx="676561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prstClr val="black"/>
                </a:solidFill>
              </a:rPr>
              <a:t>32KX32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Dual port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816956" y="1692658"/>
            <a:ext cx="676561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prstClr val="black"/>
                </a:solidFill>
              </a:rPr>
              <a:t>256X45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Header FIFO</a:t>
            </a:r>
          </a:p>
        </p:txBody>
      </p:sp>
      <p:cxnSp>
        <p:nvCxnSpPr>
          <p:cNvPr id="40" name="Straight Arrow Connector 39"/>
          <p:cNvCxnSpPr>
            <a:endCxn id="32" idx="1"/>
          </p:cNvCxnSpPr>
          <p:nvPr/>
        </p:nvCxnSpPr>
        <p:spPr>
          <a:xfrm>
            <a:off x="362528" y="2133582"/>
            <a:ext cx="544945" cy="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2" idx="3"/>
          </p:cNvCxnSpPr>
          <p:nvPr/>
        </p:nvCxnSpPr>
        <p:spPr>
          <a:xfrm flipV="1">
            <a:off x="1480128" y="2133585"/>
            <a:ext cx="259190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4" idx="3"/>
            <a:endCxn id="35" idx="1"/>
          </p:cNvCxnSpPr>
          <p:nvPr/>
        </p:nvCxnSpPr>
        <p:spPr>
          <a:xfrm>
            <a:off x="2431472" y="2133583"/>
            <a:ext cx="1801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657874" y="1900222"/>
            <a:ext cx="1381" cy="6530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36" idx="1"/>
          </p:cNvCxnSpPr>
          <p:nvPr/>
        </p:nvCxnSpPr>
        <p:spPr>
          <a:xfrm>
            <a:off x="3672609" y="2551412"/>
            <a:ext cx="142012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38" idx="1"/>
          </p:cNvCxnSpPr>
          <p:nvPr/>
        </p:nvCxnSpPr>
        <p:spPr>
          <a:xfrm flipV="1">
            <a:off x="3667136" y="1914331"/>
            <a:ext cx="149820" cy="814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5" idx="3"/>
          </p:cNvCxnSpPr>
          <p:nvPr/>
        </p:nvCxnSpPr>
        <p:spPr>
          <a:xfrm flipV="1">
            <a:off x="3532909" y="2133582"/>
            <a:ext cx="140855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 flipV="1">
            <a:off x="4703619" y="1911907"/>
            <a:ext cx="13852" cy="6500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36" idx="3"/>
          </p:cNvCxnSpPr>
          <p:nvPr/>
        </p:nvCxnSpPr>
        <p:spPr>
          <a:xfrm flipV="1">
            <a:off x="4491182" y="2551411"/>
            <a:ext cx="219363" cy="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8" idx="3"/>
          </p:cNvCxnSpPr>
          <p:nvPr/>
        </p:nvCxnSpPr>
        <p:spPr>
          <a:xfrm flipV="1">
            <a:off x="4493517" y="1914330"/>
            <a:ext cx="219364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2077024" y="1636662"/>
            <a:ext cx="444501" cy="809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2077024" y="1636662"/>
            <a:ext cx="1" cy="27246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2059709" y="1623223"/>
            <a:ext cx="4821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prstClr val="black"/>
                </a:solidFill>
              </a:rPr>
              <a:t>busy</a:t>
            </a:r>
            <a:endParaRPr lang="en-US" sz="1200" b="1" dirty="0">
              <a:solidFill>
                <a:prstClr val="black"/>
              </a:solidFill>
            </a:endParaRPr>
          </a:p>
        </p:txBody>
      </p:sp>
      <p:cxnSp>
        <p:nvCxnSpPr>
          <p:cNvPr id="13" name="Straight Arrow Connector 12"/>
          <p:cNvCxnSpPr>
            <a:endCxn id="23" idx="3"/>
          </p:cNvCxnSpPr>
          <p:nvPr/>
        </p:nvCxnSpPr>
        <p:spPr>
          <a:xfrm flipV="1">
            <a:off x="4721093" y="2143665"/>
            <a:ext cx="288022" cy="14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1447968" y="1346225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(FIFO has more </a:t>
            </a:r>
          </a:p>
          <a:p>
            <a:r>
              <a:rPr lang="en-US" sz="900" b="1" dirty="0">
                <a:solidFill>
                  <a:srgbClr val="FF0000"/>
                </a:solidFill>
              </a:rPr>
              <a:t>than 16K words)</a:t>
            </a:r>
            <a:endParaRPr lang="en-US" sz="900" b="1" dirty="0">
              <a:solidFill>
                <a:srgbClr val="FF000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76591" y="691323"/>
            <a:ext cx="9845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1.6 </a:t>
            </a:r>
            <a:r>
              <a:rPr lang="en-US" sz="1050" b="1" dirty="0" err="1">
                <a:solidFill>
                  <a:srgbClr val="70AD47">
                    <a:lumMod val="75000"/>
                  </a:srgbClr>
                </a:solidFill>
              </a:rPr>
              <a:t>Gbits</a:t>
            </a:r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/sec </a:t>
            </a:r>
          </a:p>
          <a:p>
            <a:pPr algn="ctr"/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Optical link</a:t>
            </a:r>
            <a:endParaRPr lang="en-US" sz="1050" b="1" dirty="0">
              <a:solidFill>
                <a:srgbClr val="70AD47">
                  <a:lumMod val="75000"/>
                </a:srgbClr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56899" y="1897624"/>
            <a:ext cx="9845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1.6 </a:t>
            </a:r>
            <a:r>
              <a:rPr lang="en-US" sz="1050" b="1" dirty="0" err="1">
                <a:solidFill>
                  <a:srgbClr val="70AD47">
                    <a:lumMod val="75000"/>
                  </a:srgbClr>
                </a:solidFill>
              </a:rPr>
              <a:t>Gbits</a:t>
            </a:r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/sec </a:t>
            </a:r>
          </a:p>
          <a:p>
            <a:pPr algn="ctr"/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Optical link</a:t>
            </a:r>
            <a:endParaRPr lang="en-US" sz="1050" b="1" dirty="0">
              <a:solidFill>
                <a:srgbClr val="70AD47">
                  <a:lumMod val="75000"/>
                </a:srgbClr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2521237" y="271072"/>
            <a:ext cx="8117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u="sng" dirty="0">
                <a:solidFill>
                  <a:prstClr val="black"/>
                </a:solidFill>
              </a:rPr>
              <a:t>detector </a:t>
            </a:r>
          </a:p>
          <a:p>
            <a:pPr algn="ctr"/>
            <a:r>
              <a:rPr lang="en-US" sz="1100" u="sng" dirty="0">
                <a:solidFill>
                  <a:prstClr val="black"/>
                </a:solidFill>
              </a:rPr>
              <a:t>dependent</a:t>
            </a:r>
            <a:endParaRPr lang="en-US" sz="1100" u="sng" dirty="0">
              <a:solidFill>
                <a:prstClr val="black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660650" y="1251694"/>
            <a:ext cx="114704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prstClr val="black"/>
                </a:solidFill>
              </a:rPr>
              <a:t>Event number</a:t>
            </a:r>
          </a:p>
          <a:p>
            <a:pPr algn="ctr"/>
            <a:r>
              <a:rPr lang="en-US" sz="1000" b="1" dirty="0">
                <a:solidFill>
                  <a:prstClr val="black"/>
                </a:solidFill>
              </a:rPr>
              <a:t>Memory address</a:t>
            </a:r>
          </a:p>
          <a:p>
            <a:pPr algn="ctr"/>
            <a:r>
              <a:rPr lang="en-US" sz="1000" b="1" dirty="0">
                <a:solidFill>
                  <a:prstClr val="black"/>
                </a:solidFill>
              </a:rPr>
              <a:t>Word counts</a:t>
            </a:r>
            <a:endParaRPr lang="en-US" sz="1000" b="1" dirty="0">
              <a:solidFill>
                <a:prstClr val="black"/>
              </a:solidFill>
            </a:endParaRPr>
          </a:p>
        </p:txBody>
      </p:sp>
      <p:cxnSp>
        <p:nvCxnSpPr>
          <p:cNvPr id="121" name="Straight Connector 120"/>
          <p:cNvCxnSpPr>
            <a:stCxn id="38" idx="2"/>
            <a:endCxn id="36" idx="0"/>
          </p:cNvCxnSpPr>
          <p:nvPr/>
        </p:nvCxnSpPr>
        <p:spPr>
          <a:xfrm flipH="1">
            <a:off x="4152902" y="2136003"/>
            <a:ext cx="2335" cy="193737"/>
          </a:xfrm>
          <a:prstGeom prst="line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val 129"/>
          <p:cNvSpPr/>
          <p:nvPr/>
        </p:nvSpPr>
        <p:spPr>
          <a:xfrm>
            <a:off x="8468612" y="2432388"/>
            <a:ext cx="272473" cy="1696165"/>
          </a:xfrm>
          <a:prstGeom prst="ellipse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M</a:t>
            </a:r>
          </a:p>
          <a:p>
            <a:pPr algn="ctr"/>
            <a:r>
              <a:rPr lang="en-US" b="1" dirty="0">
                <a:solidFill>
                  <a:prstClr val="black"/>
                </a:solidFill>
              </a:rPr>
              <a:t>U</a:t>
            </a:r>
          </a:p>
          <a:p>
            <a:pPr algn="ctr"/>
            <a:r>
              <a:rPr lang="en-US" b="1" dirty="0">
                <a:solidFill>
                  <a:prstClr val="black"/>
                </a:solidFill>
              </a:rPr>
              <a:t>X</a:t>
            </a:r>
            <a:endParaRPr lang="en-US" b="1" dirty="0">
              <a:solidFill>
                <a:prstClr val="black"/>
              </a:solidFill>
            </a:endParaRPr>
          </a:p>
        </p:txBody>
      </p:sp>
      <p:cxnSp>
        <p:nvCxnSpPr>
          <p:cNvPr id="133" name="Elbow Connector 132"/>
          <p:cNvCxnSpPr>
            <a:stCxn id="23" idx="6"/>
            <a:endCxn id="47" idx="1"/>
          </p:cNvCxnSpPr>
          <p:nvPr/>
        </p:nvCxnSpPr>
        <p:spPr>
          <a:xfrm>
            <a:off x="5241685" y="1638311"/>
            <a:ext cx="1386344" cy="644817"/>
          </a:xfrm>
          <a:prstGeom prst="bent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1933838" y="369455"/>
            <a:ext cx="0" cy="32186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1921195" y="314945"/>
            <a:ext cx="447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prstClr val="black"/>
                </a:solidFill>
              </a:rPr>
              <a:t>Test</a:t>
            </a:r>
          </a:p>
          <a:p>
            <a:r>
              <a:rPr lang="en-US" sz="1100" b="1" dirty="0">
                <a:solidFill>
                  <a:prstClr val="black"/>
                </a:solidFill>
              </a:rPr>
              <a:t>data</a:t>
            </a:r>
            <a:endParaRPr lang="en-US" sz="1100" b="1" dirty="0">
              <a:solidFill>
                <a:prstClr val="black"/>
              </a:solidFill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1609723" y="271072"/>
            <a:ext cx="3904386" cy="262031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5372216" y="1383146"/>
            <a:ext cx="1030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9bits X 4 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a</a:t>
            </a:r>
            <a:r>
              <a:rPr lang="en-US" sz="1400" b="1" dirty="0">
                <a:solidFill>
                  <a:prstClr val="black"/>
                </a:solidFill>
              </a:rPr>
              <a:t>t 120 MHz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11922" y="1212271"/>
            <a:ext cx="1093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u="sng" dirty="0">
                <a:solidFill>
                  <a:prstClr val="black"/>
                </a:solidFill>
              </a:rPr>
              <a:t>80 M words</a:t>
            </a:r>
          </a:p>
          <a:p>
            <a:pPr algn="ctr"/>
            <a:r>
              <a:rPr lang="en-US" sz="1200" b="1" u="sng" dirty="0">
                <a:solidFill>
                  <a:prstClr val="black"/>
                </a:solidFill>
              </a:rPr>
              <a:t>( 16bits wide) </a:t>
            </a:r>
            <a:endParaRPr lang="en-US" sz="1200" b="1" u="sng" dirty="0">
              <a:solidFill>
                <a:prstClr val="black"/>
              </a:solidFill>
            </a:endParaRPr>
          </a:p>
        </p:txBody>
      </p:sp>
      <p:cxnSp>
        <p:nvCxnSpPr>
          <p:cNvPr id="155" name="Straight Arrow Connector 154"/>
          <p:cNvCxnSpPr>
            <a:stCxn id="43" idx="3"/>
            <a:endCxn id="130" idx="1"/>
          </p:cNvCxnSpPr>
          <p:nvPr/>
        </p:nvCxnSpPr>
        <p:spPr>
          <a:xfrm>
            <a:off x="8177088" y="2272987"/>
            <a:ext cx="331427" cy="40779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stCxn id="47" idx="3"/>
            <a:endCxn id="43" idx="1"/>
          </p:cNvCxnSpPr>
          <p:nvPr/>
        </p:nvCxnSpPr>
        <p:spPr>
          <a:xfrm flipV="1">
            <a:off x="7297665" y="2272987"/>
            <a:ext cx="209787" cy="1014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10087848" y="2590532"/>
            <a:ext cx="526473" cy="13124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Link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port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161" name="Right Arrow 160"/>
          <p:cNvSpPr/>
          <p:nvPr/>
        </p:nvSpPr>
        <p:spPr>
          <a:xfrm>
            <a:off x="8741085" y="3172003"/>
            <a:ext cx="274482" cy="95829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63" name="Straight Arrow Connector 162"/>
          <p:cNvCxnSpPr/>
          <p:nvPr/>
        </p:nvCxnSpPr>
        <p:spPr>
          <a:xfrm flipV="1">
            <a:off x="9866048" y="2866460"/>
            <a:ext cx="216759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 flipV="1">
            <a:off x="9887105" y="3604216"/>
            <a:ext cx="216759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/>
          <p:nvPr/>
        </p:nvCxnSpPr>
        <p:spPr>
          <a:xfrm>
            <a:off x="10614321" y="3062834"/>
            <a:ext cx="531514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/>
          <p:nvPr/>
        </p:nvCxnSpPr>
        <p:spPr>
          <a:xfrm flipH="1" flipV="1">
            <a:off x="10614321" y="2669714"/>
            <a:ext cx="516943" cy="393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/>
          <p:cNvSpPr txBox="1"/>
          <p:nvPr/>
        </p:nvSpPr>
        <p:spPr>
          <a:xfrm>
            <a:off x="10626215" y="2619868"/>
            <a:ext cx="5916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Data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In/out</a:t>
            </a:r>
            <a:endParaRPr lang="en-US" sz="1200" b="1" dirty="0">
              <a:solidFill>
                <a:prstClr val="black"/>
              </a:solidFill>
            </a:endParaRPr>
          </a:p>
        </p:txBody>
      </p:sp>
      <p:cxnSp>
        <p:nvCxnSpPr>
          <p:cNvPr id="184" name="Straight Arrow Connector 183"/>
          <p:cNvCxnSpPr/>
          <p:nvPr/>
        </p:nvCxnSpPr>
        <p:spPr>
          <a:xfrm>
            <a:off x="10595954" y="3720332"/>
            <a:ext cx="531514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 flipH="1" flipV="1">
            <a:off x="10595954" y="3327212"/>
            <a:ext cx="516943" cy="393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10676564" y="3297458"/>
            <a:ext cx="5916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Token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In/out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7508697" y="2710387"/>
            <a:ext cx="669636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16Kx32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FIFO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6629274" y="2720528"/>
            <a:ext cx="669636" cy="44334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prstClr val="black"/>
                </a:solidFill>
              </a:rPr>
              <a:t>Demux</a:t>
            </a:r>
            <a:endParaRPr lang="en-US" sz="1200" b="1" dirty="0">
              <a:solidFill>
                <a:prstClr val="black"/>
              </a:solidFill>
            </a:endParaRP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Align</a:t>
            </a:r>
          </a:p>
        </p:txBody>
      </p:sp>
      <p:cxnSp>
        <p:nvCxnSpPr>
          <p:cNvPr id="189" name="Straight Arrow Connector 188"/>
          <p:cNvCxnSpPr>
            <a:stCxn id="188" idx="3"/>
            <a:endCxn id="187" idx="1"/>
          </p:cNvCxnSpPr>
          <p:nvPr/>
        </p:nvCxnSpPr>
        <p:spPr>
          <a:xfrm flipV="1">
            <a:off x="7298910" y="2932060"/>
            <a:ext cx="209787" cy="1014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Rectangle 189"/>
          <p:cNvSpPr/>
          <p:nvPr/>
        </p:nvSpPr>
        <p:spPr>
          <a:xfrm>
            <a:off x="7507452" y="3421207"/>
            <a:ext cx="669636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16Kx32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FIFO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6628029" y="3431348"/>
            <a:ext cx="669636" cy="44334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prstClr val="black"/>
                </a:solidFill>
              </a:rPr>
              <a:t>Demux</a:t>
            </a:r>
            <a:endParaRPr lang="en-US" sz="1200" b="1" dirty="0">
              <a:solidFill>
                <a:prstClr val="black"/>
              </a:solidFill>
            </a:endParaRP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Align</a:t>
            </a:r>
          </a:p>
        </p:txBody>
      </p:sp>
      <p:cxnSp>
        <p:nvCxnSpPr>
          <p:cNvPr id="192" name="Straight Arrow Connector 191"/>
          <p:cNvCxnSpPr>
            <a:stCxn id="191" idx="3"/>
            <a:endCxn id="190" idx="1"/>
          </p:cNvCxnSpPr>
          <p:nvPr/>
        </p:nvCxnSpPr>
        <p:spPr>
          <a:xfrm flipV="1">
            <a:off x="7297665" y="3642880"/>
            <a:ext cx="209787" cy="1014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Rectangle 192"/>
          <p:cNvSpPr/>
          <p:nvPr/>
        </p:nvSpPr>
        <p:spPr>
          <a:xfrm>
            <a:off x="7507452" y="4118412"/>
            <a:ext cx="669636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16Kx32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FIFO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6628029" y="4128553"/>
            <a:ext cx="669636" cy="44334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prstClr val="black"/>
                </a:solidFill>
              </a:rPr>
              <a:t>Demux</a:t>
            </a:r>
            <a:endParaRPr lang="en-US" sz="1200" b="1" dirty="0">
              <a:solidFill>
                <a:prstClr val="black"/>
              </a:solidFill>
            </a:endParaRP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Align</a:t>
            </a:r>
          </a:p>
        </p:txBody>
      </p:sp>
      <p:cxnSp>
        <p:nvCxnSpPr>
          <p:cNvPr id="195" name="Straight Arrow Connector 194"/>
          <p:cNvCxnSpPr>
            <a:stCxn id="194" idx="3"/>
            <a:endCxn id="193" idx="1"/>
          </p:cNvCxnSpPr>
          <p:nvPr/>
        </p:nvCxnSpPr>
        <p:spPr>
          <a:xfrm flipV="1">
            <a:off x="7297665" y="4340085"/>
            <a:ext cx="209787" cy="1014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stCxn id="193" idx="3"/>
            <a:endCxn id="130" idx="3"/>
          </p:cNvCxnSpPr>
          <p:nvPr/>
        </p:nvCxnSpPr>
        <p:spPr>
          <a:xfrm flipV="1">
            <a:off x="8177088" y="3880155"/>
            <a:ext cx="331427" cy="45993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stCxn id="187" idx="3"/>
          </p:cNvCxnSpPr>
          <p:nvPr/>
        </p:nvCxnSpPr>
        <p:spPr>
          <a:xfrm>
            <a:off x="8178333" y="2932060"/>
            <a:ext cx="290279" cy="13077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>
            <a:stCxn id="190" idx="3"/>
          </p:cNvCxnSpPr>
          <p:nvPr/>
        </p:nvCxnSpPr>
        <p:spPr>
          <a:xfrm flipV="1">
            <a:off x="8177088" y="3528291"/>
            <a:ext cx="291524" cy="11458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Box 202"/>
          <p:cNvSpPr txBox="1"/>
          <p:nvPr/>
        </p:nvSpPr>
        <p:spPr>
          <a:xfrm>
            <a:off x="10478205" y="2096648"/>
            <a:ext cx="1030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9bits X 4 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a</a:t>
            </a:r>
            <a:r>
              <a:rPr lang="en-US" sz="1400" b="1" dirty="0">
                <a:solidFill>
                  <a:prstClr val="black"/>
                </a:solidFill>
              </a:rPr>
              <a:t>t 120 MHz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9379030" y="5632220"/>
            <a:ext cx="1214234" cy="6120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prstClr val="black"/>
                </a:solidFill>
              </a:rPr>
              <a:t>slow control</a:t>
            </a:r>
          </a:p>
          <a:p>
            <a:pPr algn="ctr"/>
            <a:r>
              <a:rPr lang="en-US" sz="1600" dirty="0">
                <a:solidFill>
                  <a:prstClr val="black"/>
                </a:solidFill>
              </a:rPr>
              <a:t>/download</a:t>
            </a:r>
            <a:endParaRPr lang="en-US" sz="1600" dirty="0">
              <a:solidFill>
                <a:prstClr val="black"/>
              </a:solidFill>
            </a:endParaRPr>
          </a:p>
        </p:txBody>
      </p:sp>
      <p:cxnSp>
        <p:nvCxnSpPr>
          <p:cNvPr id="207" name="Straight Arrow Connector 206"/>
          <p:cNvCxnSpPr>
            <a:endCxn id="205" idx="3"/>
          </p:cNvCxnSpPr>
          <p:nvPr/>
        </p:nvCxnSpPr>
        <p:spPr>
          <a:xfrm flipH="1">
            <a:off x="10593264" y="5938231"/>
            <a:ext cx="3793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 flipV="1">
            <a:off x="9866048" y="4798967"/>
            <a:ext cx="0" cy="849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/>
          <p:nvPr/>
        </p:nvCxnSpPr>
        <p:spPr>
          <a:xfrm flipH="1">
            <a:off x="8823550" y="5734703"/>
            <a:ext cx="5554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 flipH="1">
            <a:off x="8823550" y="5855105"/>
            <a:ext cx="5554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 flipH="1">
            <a:off x="8823550" y="6003215"/>
            <a:ext cx="5554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 flipH="1">
            <a:off x="8823550" y="6142087"/>
            <a:ext cx="5554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 flipV="1">
            <a:off x="10082807" y="5259319"/>
            <a:ext cx="0" cy="367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0082807" y="5223959"/>
            <a:ext cx="5613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prstClr val="black"/>
                </a:solidFill>
              </a:rPr>
              <a:t>48 V </a:t>
            </a:r>
          </a:p>
          <a:p>
            <a:pPr algn="ctr"/>
            <a:r>
              <a:rPr lang="en-US" sz="1100" b="1" dirty="0">
                <a:solidFill>
                  <a:prstClr val="black"/>
                </a:solidFill>
              </a:rPr>
              <a:t>on/off</a:t>
            </a:r>
            <a:endParaRPr lang="en-US" sz="1100" b="1" dirty="0">
              <a:solidFill>
                <a:prstClr val="black"/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8857269" y="4971781"/>
            <a:ext cx="7585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>
                <a:solidFill>
                  <a:prstClr val="black"/>
                </a:solidFill>
              </a:rPr>
              <a:t>FPGA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Download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control/</a:t>
            </a:r>
          </a:p>
          <a:p>
            <a:pPr algn="ctr"/>
            <a:r>
              <a:rPr lang="en-US" sz="1050" b="1" dirty="0" err="1">
                <a:solidFill>
                  <a:prstClr val="black"/>
                </a:solidFill>
              </a:rPr>
              <a:t>readback</a:t>
            </a:r>
            <a:endParaRPr lang="en-US" sz="1050" b="1" dirty="0">
              <a:solidFill>
                <a:prstClr val="black"/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6502400" y="1805692"/>
            <a:ext cx="4162836" cy="2858672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924500" y="4369926"/>
            <a:ext cx="572655" cy="44334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TLK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2501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1739604" y="4369923"/>
            <a:ext cx="708895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65kx18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FIFO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2628606" y="4369923"/>
            <a:ext cx="921330" cy="4433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compressor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3824722" y="4148250"/>
            <a:ext cx="676561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prstClr val="black"/>
                </a:solidFill>
              </a:rPr>
              <a:t>32KX32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Dual port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3824721" y="4790174"/>
            <a:ext cx="676561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prstClr val="black"/>
                </a:solidFill>
              </a:rPr>
              <a:t>256X45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Header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FIFO</a:t>
            </a:r>
          </a:p>
        </p:txBody>
      </p:sp>
      <p:cxnSp>
        <p:nvCxnSpPr>
          <p:cNvPr id="231" name="Straight Arrow Connector 230"/>
          <p:cNvCxnSpPr>
            <a:endCxn id="226" idx="1"/>
          </p:cNvCxnSpPr>
          <p:nvPr/>
        </p:nvCxnSpPr>
        <p:spPr>
          <a:xfrm>
            <a:off x="379555" y="4591595"/>
            <a:ext cx="544945" cy="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>
            <a:stCxn id="226" idx="3"/>
          </p:cNvCxnSpPr>
          <p:nvPr/>
        </p:nvCxnSpPr>
        <p:spPr>
          <a:xfrm flipV="1">
            <a:off x="1497155" y="4591598"/>
            <a:ext cx="259190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Arrow Connector 232"/>
          <p:cNvCxnSpPr>
            <a:stCxn id="227" idx="3"/>
            <a:endCxn id="228" idx="1"/>
          </p:cNvCxnSpPr>
          <p:nvPr/>
        </p:nvCxnSpPr>
        <p:spPr>
          <a:xfrm>
            <a:off x="2448499" y="4591596"/>
            <a:ext cx="1801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3686173" y="4369922"/>
            <a:ext cx="9236" cy="641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>
            <a:endCxn id="229" idx="1"/>
          </p:cNvCxnSpPr>
          <p:nvPr/>
        </p:nvCxnSpPr>
        <p:spPr>
          <a:xfrm>
            <a:off x="3682710" y="4369922"/>
            <a:ext cx="142012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>
            <a:endCxn id="230" idx="1"/>
          </p:cNvCxnSpPr>
          <p:nvPr/>
        </p:nvCxnSpPr>
        <p:spPr>
          <a:xfrm>
            <a:off x="3682710" y="5011846"/>
            <a:ext cx="142011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>
            <a:stCxn id="228" idx="3"/>
          </p:cNvCxnSpPr>
          <p:nvPr/>
        </p:nvCxnSpPr>
        <p:spPr>
          <a:xfrm flipV="1">
            <a:off x="3549936" y="4591595"/>
            <a:ext cx="140855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Oval 237"/>
          <p:cNvSpPr/>
          <p:nvPr/>
        </p:nvSpPr>
        <p:spPr>
          <a:xfrm>
            <a:off x="4986239" y="4591595"/>
            <a:ext cx="272473" cy="1429359"/>
          </a:xfrm>
          <a:prstGeom prst="ellipse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M</a:t>
            </a:r>
          </a:p>
          <a:p>
            <a:pPr algn="ctr"/>
            <a:r>
              <a:rPr lang="en-US" b="1" dirty="0">
                <a:solidFill>
                  <a:prstClr val="black"/>
                </a:solidFill>
              </a:rPr>
              <a:t>U</a:t>
            </a:r>
          </a:p>
          <a:p>
            <a:pPr algn="ctr"/>
            <a:r>
              <a:rPr lang="en-US" b="1" dirty="0">
                <a:solidFill>
                  <a:prstClr val="black"/>
                </a:solidFill>
              </a:rPr>
              <a:t>X</a:t>
            </a:r>
            <a:endParaRPr lang="en-US" b="1" dirty="0">
              <a:solidFill>
                <a:prstClr val="black"/>
              </a:solidFill>
            </a:endParaRPr>
          </a:p>
        </p:txBody>
      </p:sp>
      <p:cxnSp>
        <p:nvCxnSpPr>
          <p:cNvPr id="239" name="Straight Arrow Connector 238"/>
          <p:cNvCxnSpPr>
            <a:endCxn id="238" idx="1"/>
          </p:cNvCxnSpPr>
          <p:nvPr/>
        </p:nvCxnSpPr>
        <p:spPr>
          <a:xfrm>
            <a:off x="4734498" y="4790174"/>
            <a:ext cx="291644" cy="1074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 flipH="1" flipV="1">
            <a:off x="4720646" y="4369921"/>
            <a:ext cx="6926" cy="6419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229" idx="3"/>
          </p:cNvCxnSpPr>
          <p:nvPr/>
        </p:nvCxnSpPr>
        <p:spPr>
          <a:xfrm flipV="1">
            <a:off x="4501283" y="4369921"/>
            <a:ext cx="219363" cy="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>
            <a:stCxn id="230" idx="3"/>
          </p:cNvCxnSpPr>
          <p:nvPr/>
        </p:nvCxnSpPr>
        <p:spPr>
          <a:xfrm flipV="1">
            <a:off x="4501282" y="5011846"/>
            <a:ext cx="219364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>
            <a:stCxn id="230" idx="0"/>
            <a:endCxn id="229" idx="2"/>
          </p:cNvCxnSpPr>
          <p:nvPr/>
        </p:nvCxnSpPr>
        <p:spPr>
          <a:xfrm flipV="1">
            <a:off x="4163002" y="4591595"/>
            <a:ext cx="1" cy="19857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/>
          <p:nvPr/>
        </p:nvCxnSpPr>
        <p:spPr>
          <a:xfrm>
            <a:off x="2076736" y="5085737"/>
            <a:ext cx="461816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>
            <a:stCxn id="227" idx="2"/>
          </p:cNvCxnSpPr>
          <p:nvPr/>
        </p:nvCxnSpPr>
        <p:spPr>
          <a:xfrm flipH="1">
            <a:off x="2094051" y="4813268"/>
            <a:ext cx="1" cy="27246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/>
          <p:cNvSpPr txBox="1"/>
          <p:nvPr/>
        </p:nvSpPr>
        <p:spPr>
          <a:xfrm>
            <a:off x="2076736" y="4811003"/>
            <a:ext cx="4821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prstClr val="black"/>
                </a:solidFill>
              </a:rPr>
              <a:t>busy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247" name="Rectangle 246"/>
          <p:cNvSpPr/>
          <p:nvPr/>
        </p:nvSpPr>
        <p:spPr>
          <a:xfrm>
            <a:off x="924500" y="5579877"/>
            <a:ext cx="572655" cy="44334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TLK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2501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1739604" y="5579874"/>
            <a:ext cx="708895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65kx18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FIFO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2628606" y="5579874"/>
            <a:ext cx="921330" cy="4433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compressor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3831648" y="5997704"/>
            <a:ext cx="676561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prstClr val="black"/>
                </a:solidFill>
              </a:rPr>
              <a:t>32KX32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Dual port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3833983" y="5360622"/>
            <a:ext cx="676561" cy="44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prstClr val="black"/>
                </a:solidFill>
              </a:rPr>
              <a:t>256X45</a:t>
            </a:r>
          </a:p>
          <a:p>
            <a:pPr algn="ctr"/>
            <a:r>
              <a:rPr lang="en-US" sz="1050" b="1" dirty="0">
                <a:solidFill>
                  <a:prstClr val="black"/>
                </a:solidFill>
              </a:rPr>
              <a:t>Header FIFO</a:t>
            </a:r>
          </a:p>
        </p:txBody>
      </p:sp>
      <p:cxnSp>
        <p:nvCxnSpPr>
          <p:cNvPr id="252" name="Straight Arrow Connector 251"/>
          <p:cNvCxnSpPr>
            <a:endCxn id="247" idx="1"/>
          </p:cNvCxnSpPr>
          <p:nvPr/>
        </p:nvCxnSpPr>
        <p:spPr>
          <a:xfrm>
            <a:off x="379555" y="5801546"/>
            <a:ext cx="544945" cy="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/>
          <p:cNvCxnSpPr>
            <a:stCxn id="247" idx="3"/>
          </p:cNvCxnSpPr>
          <p:nvPr/>
        </p:nvCxnSpPr>
        <p:spPr>
          <a:xfrm flipV="1">
            <a:off x="1497155" y="5801549"/>
            <a:ext cx="259190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>
            <a:stCxn id="248" idx="3"/>
            <a:endCxn id="249" idx="1"/>
          </p:cNvCxnSpPr>
          <p:nvPr/>
        </p:nvCxnSpPr>
        <p:spPr>
          <a:xfrm>
            <a:off x="2448499" y="5801547"/>
            <a:ext cx="1801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>
            <a:off x="3674901" y="5568186"/>
            <a:ext cx="1381" cy="6530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/>
          <p:cNvCxnSpPr>
            <a:endCxn id="250" idx="1"/>
          </p:cNvCxnSpPr>
          <p:nvPr/>
        </p:nvCxnSpPr>
        <p:spPr>
          <a:xfrm>
            <a:off x="3689636" y="6219376"/>
            <a:ext cx="142012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Arrow Connector 256"/>
          <p:cNvCxnSpPr>
            <a:endCxn id="251" idx="1"/>
          </p:cNvCxnSpPr>
          <p:nvPr/>
        </p:nvCxnSpPr>
        <p:spPr>
          <a:xfrm flipV="1">
            <a:off x="3684163" y="5582295"/>
            <a:ext cx="149820" cy="814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>
            <a:stCxn id="249" idx="3"/>
          </p:cNvCxnSpPr>
          <p:nvPr/>
        </p:nvCxnSpPr>
        <p:spPr>
          <a:xfrm flipV="1">
            <a:off x="3549936" y="5801546"/>
            <a:ext cx="140855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 flipH="1" flipV="1">
            <a:off x="4720646" y="5579871"/>
            <a:ext cx="13852" cy="6500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>
            <a:stCxn id="250" idx="3"/>
          </p:cNvCxnSpPr>
          <p:nvPr/>
        </p:nvCxnSpPr>
        <p:spPr>
          <a:xfrm flipV="1">
            <a:off x="4508209" y="6219375"/>
            <a:ext cx="219363" cy="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>
            <a:stCxn id="251" idx="3"/>
          </p:cNvCxnSpPr>
          <p:nvPr/>
        </p:nvCxnSpPr>
        <p:spPr>
          <a:xfrm flipV="1">
            <a:off x="4510544" y="5582294"/>
            <a:ext cx="219364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Arrow Connector 261"/>
          <p:cNvCxnSpPr/>
          <p:nvPr/>
        </p:nvCxnSpPr>
        <p:spPr>
          <a:xfrm flipV="1">
            <a:off x="2094051" y="5304626"/>
            <a:ext cx="444501" cy="809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 flipH="1">
            <a:off x="2094051" y="5304626"/>
            <a:ext cx="1" cy="27246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TextBox 263"/>
          <p:cNvSpPr txBox="1"/>
          <p:nvPr/>
        </p:nvSpPr>
        <p:spPr>
          <a:xfrm>
            <a:off x="2076736" y="5291187"/>
            <a:ext cx="4821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prstClr val="black"/>
                </a:solidFill>
              </a:rPr>
              <a:t>busy</a:t>
            </a:r>
            <a:endParaRPr lang="en-US" sz="1200" b="1" dirty="0">
              <a:solidFill>
                <a:prstClr val="black"/>
              </a:solidFill>
            </a:endParaRPr>
          </a:p>
        </p:txBody>
      </p:sp>
      <p:cxnSp>
        <p:nvCxnSpPr>
          <p:cNvPr id="265" name="Straight Arrow Connector 264"/>
          <p:cNvCxnSpPr>
            <a:endCxn id="238" idx="3"/>
          </p:cNvCxnSpPr>
          <p:nvPr/>
        </p:nvCxnSpPr>
        <p:spPr>
          <a:xfrm flipV="1">
            <a:off x="4738120" y="5811629"/>
            <a:ext cx="288022" cy="14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TextBox 265"/>
          <p:cNvSpPr txBox="1"/>
          <p:nvPr/>
        </p:nvSpPr>
        <p:spPr>
          <a:xfrm>
            <a:off x="1464995" y="5014189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(FIFO has more </a:t>
            </a:r>
          </a:p>
          <a:p>
            <a:r>
              <a:rPr lang="en-US" sz="900" b="1" dirty="0">
                <a:solidFill>
                  <a:srgbClr val="FF0000"/>
                </a:solidFill>
              </a:rPr>
              <a:t>than 16K words)</a:t>
            </a:r>
            <a:endParaRPr lang="en-US" sz="900" b="1" dirty="0">
              <a:solidFill>
                <a:srgbClr val="FF0000"/>
              </a:solidFill>
            </a:endParaRPr>
          </a:p>
        </p:txBody>
      </p:sp>
      <p:sp>
        <p:nvSpPr>
          <p:cNvPr id="267" name="TextBox 266"/>
          <p:cNvSpPr txBox="1"/>
          <p:nvPr/>
        </p:nvSpPr>
        <p:spPr>
          <a:xfrm>
            <a:off x="93618" y="4359287"/>
            <a:ext cx="9845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1.6 </a:t>
            </a:r>
            <a:r>
              <a:rPr lang="en-US" sz="1050" b="1" dirty="0" err="1">
                <a:solidFill>
                  <a:srgbClr val="70AD47">
                    <a:lumMod val="75000"/>
                  </a:srgbClr>
                </a:solidFill>
              </a:rPr>
              <a:t>Gbits</a:t>
            </a:r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/sec </a:t>
            </a:r>
          </a:p>
          <a:p>
            <a:pPr algn="ctr"/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Optical link</a:t>
            </a:r>
            <a:endParaRPr lang="en-US" sz="1050" b="1" dirty="0">
              <a:solidFill>
                <a:srgbClr val="70AD47">
                  <a:lumMod val="75000"/>
                </a:srgbClr>
              </a:solidFill>
            </a:endParaRPr>
          </a:p>
        </p:txBody>
      </p:sp>
      <p:sp>
        <p:nvSpPr>
          <p:cNvPr id="268" name="TextBox 267"/>
          <p:cNvSpPr txBox="1"/>
          <p:nvPr/>
        </p:nvSpPr>
        <p:spPr>
          <a:xfrm>
            <a:off x="73926" y="5565588"/>
            <a:ext cx="9845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1.6 </a:t>
            </a:r>
            <a:r>
              <a:rPr lang="en-US" sz="1050" b="1" dirty="0" err="1">
                <a:solidFill>
                  <a:srgbClr val="70AD47">
                    <a:lumMod val="75000"/>
                  </a:srgbClr>
                </a:solidFill>
              </a:rPr>
              <a:t>Gbits</a:t>
            </a:r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/sec </a:t>
            </a:r>
          </a:p>
          <a:p>
            <a:pPr algn="ctr"/>
            <a:r>
              <a:rPr lang="en-US" sz="1050" b="1" dirty="0">
                <a:solidFill>
                  <a:srgbClr val="70AD47">
                    <a:lumMod val="75000"/>
                  </a:srgbClr>
                </a:solidFill>
              </a:rPr>
              <a:t>Optical link</a:t>
            </a:r>
            <a:endParaRPr lang="en-US" sz="1050" b="1" dirty="0">
              <a:solidFill>
                <a:srgbClr val="70AD47">
                  <a:lumMod val="75000"/>
                </a:srgbClr>
              </a:solidFill>
            </a:endParaRPr>
          </a:p>
        </p:txBody>
      </p:sp>
      <p:sp>
        <p:nvSpPr>
          <p:cNvPr id="269" name="TextBox 268"/>
          <p:cNvSpPr txBox="1"/>
          <p:nvPr/>
        </p:nvSpPr>
        <p:spPr>
          <a:xfrm>
            <a:off x="2538264" y="3939036"/>
            <a:ext cx="8117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u="sng" dirty="0">
                <a:solidFill>
                  <a:prstClr val="black"/>
                </a:solidFill>
              </a:rPr>
              <a:t>detector </a:t>
            </a:r>
          </a:p>
          <a:p>
            <a:pPr algn="ctr"/>
            <a:r>
              <a:rPr lang="en-US" sz="1100" u="sng" dirty="0">
                <a:solidFill>
                  <a:prstClr val="black"/>
                </a:solidFill>
              </a:rPr>
              <a:t>dependent</a:t>
            </a:r>
            <a:endParaRPr lang="en-US" sz="1100" u="sng" dirty="0">
              <a:solidFill>
                <a:prstClr val="black"/>
              </a:solidFill>
            </a:endParaRPr>
          </a:p>
        </p:txBody>
      </p:sp>
      <p:sp>
        <p:nvSpPr>
          <p:cNvPr id="270" name="TextBox 269"/>
          <p:cNvSpPr txBox="1"/>
          <p:nvPr/>
        </p:nvSpPr>
        <p:spPr>
          <a:xfrm>
            <a:off x="2677677" y="4919658"/>
            <a:ext cx="114704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prstClr val="black"/>
                </a:solidFill>
              </a:rPr>
              <a:t>Event number</a:t>
            </a:r>
          </a:p>
          <a:p>
            <a:pPr algn="ctr"/>
            <a:r>
              <a:rPr lang="en-US" sz="1000" b="1" dirty="0">
                <a:solidFill>
                  <a:prstClr val="black"/>
                </a:solidFill>
              </a:rPr>
              <a:t>Memory address</a:t>
            </a:r>
          </a:p>
          <a:p>
            <a:pPr algn="ctr"/>
            <a:r>
              <a:rPr lang="en-US" sz="1000" b="1" dirty="0">
                <a:solidFill>
                  <a:prstClr val="black"/>
                </a:solidFill>
              </a:rPr>
              <a:t>Word counts</a:t>
            </a:r>
            <a:endParaRPr lang="en-US" sz="1000" b="1" dirty="0">
              <a:solidFill>
                <a:prstClr val="black"/>
              </a:solidFill>
            </a:endParaRPr>
          </a:p>
        </p:txBody>
      </p:sp>
      <p:cxnSp>
        <p:nvCxnSpPr>
          <p:cNvPr id="271" name="Straight Connector 270"/>
          <p:cNvCxnSpPr>
            <a:stCxn id="251" idx="2"/>
            <a:endCxn id="250" idx="0"/>
          </p:cNvCxnSpPr>
          <p:nvPr/>
        </p:nvCxnSpPr>
        <p:spPr>
          <a:xfrm flipH="1">
            <a:off x="4169929" y="5803967"/>
            <a:ext cx="2335" cy="193737"/>
          </a:xfrm>
          <a:prstGeom prst="line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/>
          <p:nvPr/>
        </p:nvCxnSpPr>
        <p:spPr>
          <a:xfrm>
            <a:off x="1950865" y="4037419"/>
            <a:ext cx="0" cy="32186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TextBox 272"/>
          <p:cNvSpPr txBox="1"/>
          <p:nvPr/>
        </p:nvSpPr>
        <p:spPr>
          <a:xfrm>
            <a:off x="1938222" y="3982909"/>
            <a:ext cx="447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prstClr val="black"/>
                </a:solidFill>
              </a:rPr>
              <a:t>Test</a:t>
            </a:r>
          </a:p>
          <a:p>
            <a:r>
              <a:rPr lang="en-US" sz="1100" b="1" dirty="0">
                <a:solidFill>
                  <a:prstClr val="black"/>
                </a:solidFill>
              </a:rPr>
              <a:t>data</a:t>
            </a:r>
            <a:endParaRPr lang="en-US" sz="1100" b="1" dirty="0">
              <a:solidFill>
                <a:prstClr val="black"/>
              </a:solidFill>
            </a:endParaRPr>
          </a:p>
        </p:txBody>
      </p:sp>
      <p:sp>
        <p:nvSpPr>
          <p:cNvPr id="274" name="Rectangle 273"/>
          <p:cNvSpPr/>
          <p:nvPr/>
        </p:nvSpPr>
        <p:spPr>
          <a:xfrm>
            <a:off x="1626750" y="3939036"/>
            <a:ext cx="3904386" cy="262031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5" name="TextBox 274"/>
          <p:cNvSpPr txBox="1"/>
          <p:nvPr/>
        </p:nvSpPr>
        <p:spPr>
          <a:xfrm>
            <a:off x="128949" y="4880235"/>
            <a:ext cx="1093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u="sng" dirty="0">
                <a:solidFill>
                  <a:prstClr val="black"/>
                </a:solidFill>
              </a:rPr>
              <a:t>80 M words</a:t>
            </a:r>
          </a:p>
          <a:p>
            <a:pPr algn="ctr"/>
            <a:r>
              <a:rPr lang="en-US" sz="1200" b="1" u="sng" dirty="0">
                <a:solidFill>
                  <a:prstClr val="black"/>
                </a:solidFill>
              </a:rPr>
              <a:t>( 16bits wide) </a:t>
            </a:r>
            <a:endParaRPr lang="en-US" sz="1200" b="1" u="sng" dirty="0">
              <a:solidFill>
                <a:prstClr val="black"/>
              </a:solidFill>
            </a:endParaRPr>
          </a:p>
        </p:txBody>
      </p:sp>
      <p:cxnSp>
        <p:nvCxnSpPr>
          <p:cNvPr id="277" name="Elbow Connector 276"/>
          <p:cNvCxnSpPr>
            <a:stCxn id="238" idx="6"/>
            <a:endCxn id="194" idx="1"/>
          </p:cNvCxnSpPr>
          <p:nvPr/>
        </p:nvCxnSpPr>
        <p:spPr>
          <a:xfrm flipV="1">
            <a:off x="5258712" y="4350226"/>
            <a:ext cx="1369317" cy="956049"/>
          </a:xfrm>
          <a:prstGeom prst="bentConnector3">
            <a:avLst>
              <a:gd name="adj1" fmla="val 54722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>
            <a:endCxn id="188" idx="1"/>
          </p:cNvCxnSpPr>
          <p:nvPr/>
        </p:nvCxnSpPr>
        <p:spPr>
          <a:xfrm>
            <a:off x="5957455" y="2942201"/>
            <a:ext cx="671819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/>
          <p:nvPr/>
        </p:nvCxnSpPr>
        <p:spPr>
          <a:xfrm>
            <a:off x="5956210" y="3653021"/>
            <a:ext cx="671819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TextBox 282"/>
          <p:cNvSpPr txBox="1"/>
          <p:nvPr/>
        </p:nvSpPr>
        <p:spPr>
          <a:xfrm>
            <a:off x="5416366" y="5027810"/>
            <a:ext cx="1030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9bits X 4 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a</a:t>
            </a:r>
            <a:r>
              <a:rPr lang="en-US" sz="1400" b="1" dirty="0">
                <a:solidFill>
                  <a:prstClr val="black"/>
                </a:solidFill>
              </a:rPr>
              <a:t>t 120 MHz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1924655" y="2342198"/>
            <a:ext cx="447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prstClr val="black"/>
                </a:solidFill>
              </a:rPr>
              <a:t>Test</a:t>
            </a:r>
          </a:p>
          <a:p>
            <a:r>
              <a:rPr lang="en-US" sz="1100" b="1" dirty="0">
                <a:solidFill>
                  <a:prstClr val="black"/>
                </a:solidFill>
              </a:rPr>
              <a:t>data</a:t>
            </a:r>
            <a:endParaRPr lang="en-US" sz="1100" b="1" dirty="0">
              <a:solidFill>
                <a:prstClr val="black"/>
              </a:solidFill>
            </a:endParaRPr>
          </a:p>
        </p:txBody>
      </p:sp>
      <p:sp>
        <p:nvSpPr>
          <p:cNvPr id="285" name="TextBox 284"/>
          <p:cNvSpPr txBox="1"/>
          <p:nvPr/>
        </p:nvSpPr>
        <p:spPr>
          <a:xfrm>
            <a:off x="1928115" y="4369451"/>
            <a:ext cx="447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prstClr val="black"/>
                </a:solidFill>
              </a:rPr>
              <a:t>Test</a:t>
            </a:r>
          </a:p>
          <a:p>
            <a:r>
              <a:rPr lang="en-US" sz="1100" b="1" dirty="0">
                <a:solidFill>
                  <a:prstClr val="black"/>
                </a:solidFill>
              </a:rPr>
              <a:t>data</a:t>
            </a:r>
            <a:endParaRPr lang="en-US" sz="1100" b="1" dirty="0">
              <a:solidFill>
                <a:prstClr val="black"/>
              </a:solidFill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1901388" y="6022958"/>
            <a:ext cx="447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prstClr val="black"/>
                </a:solidFill>
              </a:rPr>
              <a:t>Test</a:t>
            </a:r>
          </a:p>
          <a:p>
            <a:r>
              <a:rPr lang="en-US" sz="1100" b="1" dirty="0">
                <a:solidFill>
                  <a:prstClr val="black"/>
                </a:solidFill>
              </a:rPr>
              <a:t>data</a:t>
            </a:r>
            <a:endParaRPr lang="en-US" sz="1100" b="1" dirty="0">
              <a:solidFill>
                <a:prstClr val="black"/>
              </a:solidFill>
            </a:endParaRPr>
          </a:p>
        </p:txBody>
      </p:sp>
      <p:cxnSp>
        <p:nvCxnSpPr>
          <p:cNvPr id="288" name="Straight Arrow Connector 287"/>
          <p:cNvCxnSpPr/>
          <p:nvPr/>
        </p:nvCxnSpPr>
        <p:spPr>
          <a:xfrm flipV="1">
            <a:off x="1923043" y="2361441"/>
            <a:ext cx="4383" cy="36412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/>
          <p:cNvCxnSpPr/>
          <p:nvPr/>
        </p:nvCxnSpPr>
        <p:spPr>
          <a:xfrm flipV="1">
            <a:off x="1928115" y="6034907"/>
            <a:ext cx="4383" cy="36412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Rectangle 292"/>
          <p:cNvSpPr/>
          <p:nvPr/>
        </p:nvSpPr>
        <p:spPr>
          <a:xfrm>
            <a:off x="7222836" y="214490"/>
            <a:ext cx="3890061" cy="53134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DATA COLLECTION MODULE II</a:t>
            </a:r>
          </a:p>
          <a:p>
            <a:pPr algn="ctr"/>
            <a:r>
              <a:rPr lang="en-US" dirty="0">
                <a:solidFill>
                  <a:prstClr val="white"/>
                </a:solidFill>
              </a:rPr>
              <a:t>(DCM II)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6376933" y="947924"/>
            <a:ext cx="51657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Interface to the frontend electronics </a:t>
            </a:r>
            <a:endParaRPr lang="en-US" sz="1600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6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Compress/Merge/5 events </a:t>
            </a:r>
            <a:r>
              <a:rPr lang="en-US" sz="1600" u="sng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bufferError</a:t>
            </a:r>
            <a:r>
              <a:rPr lang="en-US" sz="16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checking data packet</a:t>
            </a:r>
          </a:p>
          <a:p>
            <a:pPr algn="ctr"/>
            <a:r>
              <a:rPr lang="en-US" sz="16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Used in VTX (strip and Pixel), FVTX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594700" y="3034833"/>
            <a:ext cx="406713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8 1.6 </a:t>
            </a:r>
            <a:r>
              <a:rPr lang="en-US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Gbits</a:t>
            </a:r>
            <a:r>
              <a:rPr lang="en-US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/sec optical ports per module</a:t>
            </a:r>
          </a:p>
          <a:p>
            <a:pPr algn="ctr"/>
            <a:r>
              <a:rPr lang="en-US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 ports can be enabled or disabled</a:t>
            </a:r>
          </a:p>
          <a:p>
            <a:pPr algn="ctr"/>
            <a:r>
              <a:rPr lang="en-US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80 MHz 16bits words in </a:t>
            </a:r>
            <a:r>
              <a:rPr lang="en-US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80 MHz 32 bits word out</a:t>
            </a:r>
            <a:endParaRPr lang="en-US" sz="14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5634182" y="609600"/>
            <a:ext cx="1006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prstClr val="black"/>
                </a:solidFill>
              </a:rPr>
              <a:t>Stratix</a:t>
            </a:r>
            <a:r>
              <a:rPr lang="en-US" dirty="0">
                <a:solidFill>
                  <a:prstClr val="black"/>
                </a:solidFill>
              </a:rPr>
              <a:t> III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9" name="Elbow Connector 18"/>
          <p:cNvCxnSpPr/>
          <p:nvPr/>
        </p:nvCxnSpPr>
        <p:spPr>
          <a:xfrm rot="10800000">
            <a:off x="5258713" y="1960720"/>
            <a:ext cx="1369317" cy="471669"/>
          </a:xfrm>
          <a:prstGeom prst="bentConnector3">
            <a:avLst>
              <a:gd name="adj1" fmla="val 62141"/>
            </a:avLst>
          </a:prstGeom>
          <a:ln w="158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/>
          <p:nvPr/>
        </p:nvCxnSpPr>
        <p:spPr>
          <a:xfrm rot="10800000" flipV="1">
            <a:off x="5258713" y="4198352"/>
            <a:ext cx="1369317" cy="751150"/>
          </a:xfrm>
          <a:prstGeom prst="bentConnector3">
            <a:avLst>
              <a:gd name="adj1" fmla="val 5742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838547" y="2411856"/>
            <a:ext cx="51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prstClr val="black"/>
                </a:solidFill>
              </a:rPr>
              <a:t>hold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5900151" y="3939036"/>
            <a:ext cx="51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prstClr val="black"/>
                </a:solidFill>
              </a:rPr>
              <a:t>hold</a:t>
            </a:r>
            <a:endParaRPr lang="en-US" sz="1400" b="1" dirty="0">
              <a:solidFill>
                <a:prstClr val="black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5908537" y="3060978"/>
            <a:ext cx="700747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 flipH="1">
            <a:off x="5950473" y="3528290"/>
            <a:ext cx="700747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127687" y="2701842"/>
            <a:ext cx="5958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prstClr val="black"/>
                </a:solidFill>
              </a:rPr>
              <a:t>(LVDS)</a:t>
            </a:r>
            <a:endParaRPr lang="en-US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56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/>
          <p:cNvCxnSpPr/>
          <p:nvPr/>
        </p:nvCxnSpPr>
        <p:spPr>
          <a:xfrm>
            <a:off x="6881075" y="1112694"/>
            <a:ext cx="6934" cy="314180"/>
          </a:xfrm>
          <a:prstGeom prst="line">
            <a:avLst/>
          </a:prstGeom>
          <a:ln w="38100" cmpd="dbl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33835" y="1112694"/>
            <a:ext cx="0" cy="314180"/>
          </a:xfrm>
          <a:prstGeom prst="line">
            <a:avLst/>
          </a:prstGeom>
          <a:ln w="38100" cmpd="dbl">
            <a:solidFill>
              <a:srgbClr val="FFC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7633835" y="1428832"/>
            <a:ext cx="364850" cy="0"/>
          </a:xfrm>
          <a:prstGeom prst="straightConnector1">
            <a:avLst/>
          </a:prstGeom>
          <a:ln w="38100" cmpd="dbl">
            <a:solidFill>
              <a:srgbClr val="FFC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428861" y="1112694"/>
            <a:ext cx="0" cy="540641"/>
          </a:xfrm>
          <a:prstGeom prst="line">
            <a:avLst/>
          </a:prstGeom>
          <a:ln w="38100" cmpd="dbl">
            <a:solidFill>
              <a:srgbClr val="FF0000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428861" y="1653335"/>
            <a:ext cx="569824" cy="0"/>
          </a:xfrm>
          <a:prstGeom prst="straightConnector1">
            <a:avLst/>
          </a:prstGeom>
          <a:ln w="38100" cmpd="dbl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079669" y="1112694"/>
            <a:ext cx="0" cy="555814"/>
          </a:xfrm>
          <a:prstGeom prst="line">
            <a:avLst/>
          </a:prstGeom>
          <a:ln w="38100" cmpd="dbl">
            <a:solidFill>
              <a:srgbClr val="FF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6488543" y="1426874"/>
            <a:ext cx="399466" cy="0"/>
          </a:xfrm>
          <a:prstGeom prst="straightConnector1">
            <a:avLst/>
          </a:prstGeom>
          <a:ln w="38100" cmpd="dbl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6488543" y="1653335"/>
            <a:ext cx="591126" cy="0"/>
          </a:xfrm>
          <a:prstGeom prst="straightConnector1">
            <a:avLst/>
          </a:prstGeom>
          <a:ln w="38100" cmpd="dbl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6789631" y="607291"/>
            <a:ext cx="992007" cy="5054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DCM II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761841" y="1131708"/>
            <a:ext cx="9891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FFC000"/>
                </a:solidFill>
              </a:rPr>
              <a:t>t</a:t>
            </a:r>
            <a:r>
              <a:rPr lang="en-US" sz="1400" b="1" dirty="0" err="1">
                <a:solidFill>
                  <a:srgbClr val="FFC000"/>
                </a:solidFill>
              </a:rPr>
              <a:t>oken,hold</a:t>
            </a:r>
            <a:endParaRPr lang="en-US" sz="1400" b="1" dirty="0">
              <a:solidFill>
                <a:srgbClr val="FFC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497588" y="1366882"/>
            <a:ext cx="985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d</a:t>
            </a:r>
            <a:r>
              <a:rPr lang="en-US" sz="1400" b="1" dirty="0">
                <a:solidFill>
                  <a:srgbClr val="FF0000"/>
                </a:solidFill>
              </a:rPr>
              <a:t>ata, busy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617755" y="2438739"/>
            <a:ext cx="1552456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Token/</a:t>
            </a:r>
            <a:r>
              <a:rPr lang="en-US" sz="1200" b="1" dirty="0" err="1">
                <a:solidFill>
                  <a:prstClr val="black"/>
                </a:solidFill>
              </a:rPr>
              <a:t>demux</a:t>
            </a:r>
            <a:r>
              <a:rPr lang="en-US" sz="1200" b="1" dirty="0">
                <a:solidFill>
                  <a:prstClr val="black"/>
                </a:solidFill>
              </a:rPr>
              <a:t>/align/busy/hold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636127" y="3006775"/>
            <a:ext cx="1501103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Buffer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522172" y="3600212"/>
            <a:ext cx="966954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o</a:t>
            </a:r>
            <a:r>
              <a:rPr lang="en-US" sz="1200" b="1" dirty="0">
                <a:solidFill>
                  <a:prstClr val="black"/>
                </a:solidFill>
              </a:rPr>
              <a:t>ptical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transceiver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8636127" y="4968352"/>
            <a:ext cx="750552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buffer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9776888" y="4956806"/>
            <a:ext cx="619097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buffer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636128" y="5699175"/>
            <a:ext cx="1810650" cy="40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PCI express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IP core</a:t>
            </a:r>
            <a:endParaRPr lang="en-US" sz="1200" b="1" dirty="0">
              <a:solidFill>
                <a:prstClr val="black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9036799" y="5359740"/>
            <a:ext cx="0" cy="33943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10086436" y="5337805"/>
            <a:ext cx="0" cy="33943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endCxn id="42" idx="2"/>
          </p:cNvCxnSpPr>
          <p:nvPr/>
        </p:nvCxnSpPr>
        <p:spPr>
          <a:xfrm flipV="1">
            <a:off x="7280541" y="1112693"/>
            <a:ext cx="5094" cy="826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9602960" y="3600212"/>
            <a:ext cx="966954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o</a:t>
            </a:r>
            <a:r>
              <a:rPr lang="en-US" sz="1200" b="1" dirty="0">
                <a:solidFill>
                  <a:prstClr val="black"/>
                </a:solidFill>
              </a:rPr>
              <a:t>ptical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transceiver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8522172" y="4339120"/>
            <a:ext cx="966954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o</a:t>
            </a:r>
            <a:r>
              <a:rPr lang="en-US" sz="1200" b="1" dirty="0">
                <a:solidFill>
                  <a:prstClr val="black"/>
                </a:solidFill>
              </a:rPr>
              <a:t>ptical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transceiver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9602960" y="4339120"/>
            <a:ext cx="966954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o</a:t>
            </a:r>
            <a:r>
              <a:rPr lang="en-US" sz="1200" b="1" dirty="0">
                <a:solidFill>
                  <a:prstClr val="black"/>
                </a:solidFill>
              </a:rPr>
              <a:t>ptical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transceiver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16200000" flipH="1">
            <a:off x="9121140" y="5253466"/>
            <a:ext cx="361369" cy="530050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82" idx="2"/>
            <a:endCxn id="83" idx="0"/>
          </p:cNvCxnSpPr>
          <p:nvPr/>
        </p:nvCxnSpPr>
        <p:spPr>
          <a:xfrm rot="5400000">
            <a:off x="9627488" y="5240225"/>
            <a:ext cx="372915" cy="544984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434109" y="1939806"/>
            <a:ext cx="11323782" cy="55418"/>
          </a:xfrm>
          <a:prstGeom prst="straightConnector1">
            <a:avLst/>
          </a:prstGeom>
          <a:ln w="38100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011587" y="1112694"/>
            <a:ext cx="6934" cy="314180"/>
          </a:xfrm>
          <a:prstGeom prst="line">
            <a:avLst/>
          </a:prstGeom>
          <a:ln w="38100" cmpd="dbl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764347" y="1112694"/>
            <a:ext cx="0" cy="314180"/>
          </a:xfrm>
          <a:prstGeom prst="line">
            <a:avLst/>
          </a:prstGeom>
          <a:ln w="38100" cmpd="dbl">
            <a:solidFill>
              <a:srgbClr val="FFC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5764347" y="1428832"/>
            <a:ext cx="364850" cy="0"/>
          </a:xfrm>
          <a:prstGeom prst="straightConnector1">
            <a:avLst/>
          </a:prstGeom>
          <a:ln w="38100" cmpd="dbl">
            <a:solidFill>
              <a:srgbClr val="FFC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559373" y="1112694"/>
            <a:ext cx="0" cy="540641"/>
          </a:xfrm>
          <a:prstGeom prst="line">
            <a:avLst/>
          </a:prstGeom>
          <a:ln w="38100" cmpd="dbl">
            <a:solidFill>
              <a:srgbClr val="FF0000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5559373" y="1653335"/>
            <a:ext cx="569824" cy="0"/>
          </a:xfrm>
          <a:prstGeom prst="straightConnector1">
            <a:avLst/>
          </a:prstGeom>
          <a:ln w="38100" cmpd="dbl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210181" y="1112694"/>
            <a:ext cx="0" cy="555814"/>
          </a:xfrm>
          <a:prstGeom prst="line">
            <a:avLst/>
          </a:prstGeom>
          <a:ln w="38100" cmpd="dbl">
            <a:solidFill>
              <a:srgbClr val="FF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4619055" y="1426874"/>
            <a:ext cx="399466" cy="0"/>
          </a:xfrm>
          <a:prstGeom prst="straightConnector1">
            <a:avLst/>
          </a:prstGeom>
          <a:ln w="38100" cmpd="dbl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619055" y="1653335"/>
            <a:ext cx="591126" cy="0"/>
          </a:xfrm>
          <a:prstGeom prst="straightConnector1">
            <a:avLst/>
          </a:prstGeom>
          <a:ln w="38100" cmpd="dbl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4920143" y="607291"/>
            <a:ext cx="992007" cy="5054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DCM II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69" name="Straight Arrow Connector 68"/>
          <p:cNvCxnSpPr>
            <a:endCxn id="67" idx="2"/>
          </p:cNvCxnSpPr>
          <p:nvPr/>
        </p:nvCxnSpPr>
        <p:spPr>
          <a:xfrm flipV="1">
            <a:off x="5411053" y="1112693"/>
            <a:ext cx="5094" cy="826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860012" y="1112694"/>
            <a:ext cx="0" cy="314180"/>
          </a:xfrm>
          <a:prstGeom prst="line">
            <a:avLst/>
          </a:prstGeom>
          <a:ln w="38100" cmpd="dbl">
            <a:solidFill>
              <a:srgbClr val="FFC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3860012" y="1428832"/>
            <a:ext cx="364850" cy="0"/>
          </a:xfrm>
          <a:prstGeom prst="straightConnector1">
            <a:avLst/>
          </a:prstGeom>
          <a:ln w="38100" cmpd="dbl">
            <a:solidFill>
              <a:srgbClr val="FFC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655038" y="1112694"/>
            <a:ext cx="0" cy="540641"/>
          </a:xfrm>
          <a:prstGeom prst="line">
            <a:avLst/>
          </a:prstGeom>
          <a:ln w="38100" cmpd="dbl">
            <a:solidFill>
              <a:srgbClr val="FF0000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3655038" y="1653335"/>
            <a:ext cx="569824" cy="0"/>
          </a:xfrm>
          <a:prstGeom prst="straightConnector1">
            <a:avLst/>
          </a:prstGeom>
          <a:ln w="38100" cmpd="dbl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3015808" y="607291"/>
            <a:ext cx="992007" cy="5054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DCM II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3475978" y="1112693"/>
            <a:ext cx="5094" cy="826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9017273" y="1942114"/>
            <a:ext cx="0" cy="489527"/>
          </a:xfrm>
          <a:prstGeom prst="line">
            <a:avLst/>
          </a:prstGeom>
          <a:ln w="38100" cmpd="dbl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9820970" y="1914236"/>
            <a:ext cx="0" cy="517405"/>
          </a:xfrm>
          <a:prstGeom prst="line">
            <a:avLst/>
          </a:prstGeom>
          <a:ln w="38100" cmpd="dbl">
            <a:solidFill>
              <a:srgbClr val="FFC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11090660" y="3135990"/>
            <a:ext cx="790886" cy="5507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prstClr val="black"/>
                </a:solidFill>
              </a:rPr>
              <a:t>Timing</a:t>
            </a:r>
          </a:p>
          <a:p>
            <a:pPr algn="ctr"/>
            <a:r>
              <a:rPr lang="en-US" sz="1600" b="1" dirty="0">
                <a:solidFill>
                  <a:prstClr val="black"/>
                </a:solidFill>
              </a:rPr>
              <a:t>S</a:t>
            </a:r>
            <a:r>
              <a:rPr lang="en-US" sz="1600" b="1" dirty="0">
                <a:solidFill>
                  <a:prstClr val="black"/>
                </a:solidFill>
              </a:rPr>
              <a:t>ystem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8125152" y="1969976"/>
            <a:ext cx="985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d</a:t>
            </a:r>
            <a:r>
              <a:rPr lang="en-US" sz="1400" b="1" dirty="0">
                <a:solidFill>
                  <a:srgbClr val="FF0000"/>
                </a:solidFill>
              </a:rPr>
              <a:t>ata, busy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9820970" y="1981198"/>
            <a:ext cx="9891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FFC000"/>
                </a:solidFill>
              </a:rPr>
              <a:t>t</a:t>
            </a:r>
            <a:r>
              <a:rPr lang="en-US" sz="1400" b="1" dirty="0" err="1">
                <a:solidFill>
                  <a:srgbClr val="FFC000"/>
                </a:solidFill>
              </a:rPr>
              <a:t>oken,hold</a:t>
            </a:r>
            <a:endParaRPr lang="en-US" sz="1400" b="1" dirty="0">
              <a:solidFill>
                <a:srgbClr val="FFC00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1090660" y="4024880"/>
            <a:ext cx="790886" cy="5507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prstClr val="black"/>
                </a:solidFill>
              </a:rPr>
              <a:t>L1 System</a:t>
            </a:r>
            <a:endParaRPr lang="en-US" sz="1600" b="1" dirty="0">
              <a:solidFill>
                <a:prstClr val="black"/>
              </a:solidFill>
            </a:endParaRPr>
          </a:p>
        </p:txBody>
      </p:sp>
      <p:cxnSp>
        <p:nvCxnSpPr>
          <p:cNvPr id="33" name="Elbow Connector 32"/>
          <p:cNvCxnSpPr>
            <a:stCxn id="45" idx="3"/>
            <a:endCxn id="101" idx="0"/>
          </p:cNvCxnSpPr>
          <p:nvPr/>
        </p:nvCxnSpPr>
        <p:spPr>
          <a:xfrm>
            <a:off x="10170211" y="2623466"/>
            <a:ext cx="1315892" cy="512524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01" idx="2"/>
            <a:endCxn id="104" idx="0"/>
          </p:cNvCxnSpPr>
          <p:nvPr/>
        </p:nvCxnSpPr>
        <p:spPr>
          <a:xfrm>
            <a:off x="11486103" y="3686705"/>
            <a:ext cx="0" cy="3381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1472246" y="2643926"/>
            <a:ext cx="5314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prstClr val="black"/>
                </a:solidFill>
              </a:rPr>
              <a:t>busy</a:t>
            </a:r>
            <a:endParaRPr lang="en-US" sz="1400" b="1" dirty="0">
              <a:solidFill>
                <a:prstClr val="black"/>
              </a:solidFill>
            </a:endParaRPr>
          </a:p>
        </p:txBody>
      </p:sp>
      <p:cxnSp>
        <p:nvCxnSpPr>
          <p:cNvPr id="111" name="Straight Arrow Connector 110"/>
          <p:cNvCxnSpPr>
            <a:stCxn id="45" idx="2"/>
            <a:endCxn id="54" idx="0"/>
          </p:cNvCxnSpPr>
          <p:nvPr/>
        </p:nvCxnSpPr>
        <p:spPr>
          <a:xfrm flipH="1">
            <a:off x="9386679" y="2808193"/>
            <a:ext cx="7304" cy="19858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H="1">
            <a:off x="9078725" y="3393044"/>
            <a:ext cx="7304" cy="19858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 flipH="1">
            <a:off x="9999174" y="3386754"/>
            <a:ext cx="7304" cy="19858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55" idx="2"/>
            <a:endCxn id="106" idx="0"/>
          </p:cNvCxnSpPr>
          <p:nvPr/>
        </p:nvCxnSpPr>
        <p:spPr>
          <a:xfrm>
            <a:off x="9005649" y="3969666"/>
            <a:ext cx="0" cy="36945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>
            <a:off x="10086437" y="3969666"/>
            <a:ext cx="0" cy="36945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8386619" y="2277753"/>
            <a:ext cx="2276196" cy="1813135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9" name="Straight Arrow Connector 118"/>
          <p:cNvCxnSpPr>
            <a:stCxn id="106" idx="2"/>
            <a:endCxn id="81" idx="0"/>
          </p:cNvCxnSpPr>
          <p:nvPr/>
        </p:nvCxnSpPr>
        <p:spPr>
          <a:xfrm>
            <a:off x="9005649" y="4708574"/>
            <a:ext cx="5754" cy="25977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8390161" y="4274294"/>
            <a:ext cx="2276196" cy="2015670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24" name="Straight Arrow Connector 123"/>
          <p:cNvCxnSpPr/>
          <p:nvPr/>
        </p:nvCxnSpPr>
        <p:spPr>
          <a:xfrm>
            <a:off x="10094295" y="4720119"/>
            <a:ext cx="5754" cy="25977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angle 124"/>
          <p:cNvSpPr/>
          <p:nvPr/>
        </p:nvSpPr>
        <p:spPr>
          <a:xfrm>
            <a:off x="891635" y="2443696"/>
            <a:ext cx="1552456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Mux/</a:t>
            </a:r>
            <a:r>
              <a:rPr lang="en-US" sz="1200" b="1" dirty="0" err="1">
                <a:solidFill>
                  <a:prstClr val="black"/>
                </a:solidFill>
              </a:rPr>
              <a:t>demux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910008" y="3011732"/>
            <a:ext cx="750552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Buffer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910006" y="3605169"/>
            <a:ext cx="1501103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o</a:t>
            </a:r>
            <a:r>
              <a:rPr lang="en-US" sz="1200" b="1" dirty="0">
                <a:solidFill>
                  <a:prstClr val="black"/>
                </a:solidFill>
              </a:rPr>
              <a:t>ptical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transceiver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910007" y="4973309"/>
            <a:ext cx="750552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buffer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2050768" y="4961763"/>
            <a:ext cx="619097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buffer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910008" y="5704132"/>
            <a:ext cx="1810650" cy="406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PCI express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IP core</a:t>
            </a:r>
            <a:endParaRPr lang="en-US" sz="1200" b="1" dirty="0">
              <a:solidFill>
                <a:prstClr val="black"/>
              </a:solidFill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>
            <a:off x="1310679" y="5364697"/>
            <a:ext cx="0" cy="33943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2360316" y="5342762"/>
            <a:ext cx="0" cy="33943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ectangle 133"/>
          <p:cNvSpPr/>
          <p:nvPr/>
        </p:nvSpPr>
        <p:spPr>
          <a:xfrm>
            <a:off x="796052" y="4344077"/>
            <a:ext cx="966954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o</a:t>
            </a:r>
            <a:r>
              <a:rPr lang="en-US" sz="1200" b="1" dirty="0">
                <a:solidFill>
                  <a:prstClr val="black"/>
                </a:solidFill>
              </a:rPr>
              <a:t>ptical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transceiver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1876840" y="4344077"/>
            <a:ext cx="966954" cy="369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prstClr val="black"/>
                </a:solidFill>
              </a:rPr>
              <a:t>o</a:t>
            </a:r>
            <a:r>
              <a:rPr lang="en-US" sz="1200" b="1" dirty="0">
                <a:solidFill>
                  <a:prstClr val="black"/>
                </a:solidFill>
              </a:rPr>
              <a:t>ptical</a:t>
            </a:r>
          </a:p>
          <a:p>
            <a:pPr algn="ctr"/>
            <a:r>
              <a:rPr lang="en-US" sz="1200" b="1" dirty="0">
                <a:solidFill>
                  <a:prstClr val="black"/>
                </a:solidFill>
              </a:rPr>
              <a:t>transceiver</a:t>
            </a:r>
            <a:endParaRPr lang="en-US" sz="1200" b="1" dirty="0">
              <a:solidFill>
                <a:prstClr val="black"/>
              </a:solidFill>
            </a:endParaRPr>
          </a:p>
        </p:txBody>
      </p:sp>
      <p:cxnSp>
        <p:nvCxnSpPr>
          <p:cNvPr id="136" name="Elbow Connector 135"/>
          <p:cNvCxnSpPr/>
          <p:nvPr/>
        </p:nvCxnSpPr>
        <p:spPr>
          <a:xfrm rot="16200000" flipH="1">
            <a:off x="1395020" y="5258423"/>
            <a:ext cx="361369" cy="530050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/>
          <p:cNvCxnSpPr>
            <a:stCxn id="129" idx="2"/>
            <a:endCxn id="130" idx="0"/>
          </p:cNvCxnSpPr>
          <p:nvPr/>
        </p:nvCxnSpPr>
        <p:spPr>
          <a:xfrm rot="5400000">
            <a:off x="1901368" y="5245182"/>
            <a:ext cx="372915" cy="544984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 flipH="1">
            <a:off x="1310679" y="3376229"/>
            <a:ext cx="3652" cy="209107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ctangle 142"/>
          <p:cNvSpPr/>
          <p:nvPr/>
        </p:nvSpPr>
        <p:spPr>
          <a:xfrm>
            <a:off x="660499" y="2282710"/>
            <a:ext cx="2276196" cy="1813135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44" name="Straight Arrow Connector 143"/>
          <p:cNvCxnSpPr>
            <a:stCxn id="134" idx="2"/>
            <a:endCxn id="128" idx="0"/>
          </p:cNvCxnSpPr>
          <p:nvPr/>
        </p:nvCxnSpPr>
        <p:spPr>
          <a:xfrm>
            <a:off x="1279529" y="4713531"/>
            <a:ext cx="5754" cy="25977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ctangle 144"/>
          <p:cNvSpPr/>
          <p:nvPr/>
        </p:nvSpPr>
        <p:spPr>
          <a:xfrm>
            <a:off x="664041" y="4279251"/>
            <a:ext cx="2276196" cy="2015670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46" name="Straight Arrow Connector 145"/>
          <p:cNvCxnSpPr/>
          <p:nvPr/>
        </p:nvCxnSpPr>
        <p:spPr>
          <a:xfrm>
            <a:off x="2368175" y="4725076"/>
            <a:ext cx="5754" cy="25977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2050768" y="2808193"/>
            <a:ext cx="0" cy="7920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127" idx="2"/>
            <a:endCxn id="134" idx="0"/>
          </p:cNvCxnSpPr>
          <p:nvPr/>
        </p:nvCxnSpPr>
        <p:spPr>
          <a:xfrm rot="5400000">
            <a:off x="1285317" y="3968836"/>
            <a:ext cx="369454" cy="381029"/>
          </a:xfrm>
          <a:prstGeom prst="bentConnector3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 flipV="1">
            <a:off x="1638247" y="2008161"/>
            <a:ext cx="0" cy="422331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2614289" y="2935194"/>
            <a:ext cx="1017586" cy="338554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prstClr val="white"/>
                </a:solidFill>
              </a:rPr>
              <a:t>controller</a:t>
            </a: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710332" y="5342762"/>
            <a:ext cx="720069" cy="338554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prstClr val="white"/>
                </a:solidFill>
              </a:rPr>
              <a:t>JSEB II</a:t>
            </a: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8032374" y="5292125"/>
            <a:ext cx="720069" cy="338554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prstClr val="white"/>
                </a:solidFill>
              </a:rPr>
              <a:t>JSEB II</a:t>
            </a: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7405074" y="2833205"/>
            <a:ext cx="1312347" cy="338554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600" b="1" dirty="0" err="1">
                <a:solidFill>
                  <a:prstClr val="white"/>
                </a:solidFill>
              </a:rPr>
              <a:t>Partitioner</a:t>
            </a:r>
            <a:r>
              <a:rPr lang="en-US" sz="1600" b="1" dirty="0">
                <a:solidFill>
                  <a:prstClr val="white"/>
                </a:solidFill>
              </a:rPr>
              <a:t> III</a:t>
            </a: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438160" y="284125"/>
            <a:ext cx="2176129" cy="646331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DCM II DATA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FLOW DIAGRAM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0" name="Straight Arrow Connector 169"/>
          <p:cNvCxnSpPr>
            <a:stCxn id="126" idx="0"/>
          </p:cNvCxnSpPr>
          <p:nvPr/>
        </p:nvCxnSpPr>
        <p:spPr>
          <a:xfrm flipH="1" flipV="1">
            <a:off x="1279529" y="2808193"/>
            <a:ext cx="5755" cy="20353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/>
          <p:cNvSpPr txBox="1"/>
          <p:nvPr/>
        </p:nvSpPr>
        <p:spPr>
          <a:xfrm>
            <a:off x="3749964" y="2288975"/>
            <a:ext cx="35305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Partition module output data with  2 3.125 </a:t>
            </a:r>
            <a:r>
              <a:rPr lang="en-US" dirty="0" err="1">
                <a:solidFill>
                  <a:prstClr val="black"/>
                </a:solidFill>
              </a:rPr>
              <a:t>Gbits</a:t>
            </a:r>
            <a:r>
              <a:rPr lang="en-US" dirty="0">
                <a:solidFill>
                  <a:prstClr val="black"/>
                </a:solidFill>
              </a:rPr>
              <a:t> optical link to JSEB module. The hold is returned via optical link. 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Controller allows us to:</a:t>
            </a:r>
          </a:p>
          <a:p>
            <a:pPr marL="342900" indent="-342900">
              <a:buFontTx/>
              <a:buAutoNum type="alphaLcParenR"/>
            </a:pPr>
            <a:r>
              <a:rPr lang="en-US" dirty="0">
                <a:solidFill>
                  <a:prstClr val="black"/>
                </a:solidFill>
              </a:rPr>
              <a:t>Download FPGA code and setup system parameters.</a:t>
            </a:r>
          </a:p>
          <a:p>
            <a:pPr marL="342900" indent="-342900">
              <a:buFontTx/>
              <a:buAutoNum type="alphaLcParenR"/>
            </a:pPr>
            <a:r>
              <a:rPr lang="en-US" dirty="0" err="1">
                <a:solidFill>
                  <a:prstClr val="black"/>
                </a:solidFill>
              </a:rPr>
              <a:t>Readback</a:t>
            </a:r>
            <a:r>
              <a:rPr lang="en-US" dirty="0">
                <a:solidFill>
                  <a:prstClr val="black"/>
                </a:solidFill>
              </a:rPr>
              <a:t> system status and provide a data </a:t>
            </a:r>
            <a:r>
              <a:rPr lang="en-US" dirty="0" err="1">
                <a:solidFill>
                  <a:prstClr val="black"/>
                </a:solidFill>
              </a:rPr>
              <a:t>readback</a:t>
            </a:r>
            <a:r>
              <a:rPr lang="en-US" dirty="0">
                <a:solidFill>
                  <a:prstClr val="black"/>
                </a:solidFill>
              </a:rPr>
              <a:t> path during detector commissioning.</a:t>
            </a:r>
          </a:p>
          <a:p>
            <a:pPr marL="342900" indent="-342900">
              <a:buFontTx/>
              <a:buAutoNum type="alphaLcParenR"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12269" y="1464584"/>
            <a:ext cx="12779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prstClr val="black"/>
                </a:solidFill>
              </a:rPr>
              <a:t>40 MHz 8 bits data</a:t>
            </a:r>
          </a:p>
          <a:p>
            <a:pPr algn="ctr"/>
            <a:r>
              <a:rPr lang="en-US" sz="1100" b="1" dirty="0">
                <a:solidFill>
                  <a:prstClr val="black"/>
                </a:solidFill>
              </a:rPr>
              <a:t> + 2 bits control</a:t>
            </a:r>
            <a:endParaRPr lang="en-US" sz="11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27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Microsoft Office PowerPoint</Application>
  <PresentationFormat>Widescreen</PresentationFormat>
  <Paragraphs>190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1_Office Theme</vt:lpstr>
      <vt:lpstr>PowerPoint Presentation</vt:lpstr>
      <vt:lpstr>PowerPoint Presentation</vt:lpstr>
    </vt:vector>
  </TitlesOfParts>
  <Company>Columbia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Columbia University</dc:creator>
  <cp:lastModifiedBy>Columbia University</cp:lastModifiedBy>
  <cp:revision>1</cp:revision>
  <dcterms:created xsi:type="dcterms:W3CDTF">2015-09-23T20:14:37Z</dcterms:created>
  <dcterms:modified xsi:type="dcterms:W3CDTF">2015-09-23T20:14:59Z</dcterms:modified>
</cp:coreProperties>
</file>