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1"/>
  </p:notesMasterIdLst>
  <p:handoutMasterIdLst>
    <p:handoutMasterId r:id="rId22"/>
  </p:handoutMasterIdLst>
  <p:sldIdLst>
    <p:sldId id="315" r:id="rId3"/>
    <p:sldId id="316" r:id="rId4"/>
    <p:sldId id="317" r:id="rId5"/>
    <p:sldId id="318" r:id="rId6"/>
    <p:sldId id="319" r:id="rId7"/>
    <p:sldId id="320" r:id="rId8"/>
    <p:sldId id="321" r:id="rId9"/>
    <p:sldId id="324" r:id="rId10"/>
    <p:sldId id="325" r:id="rId11"/>
    <p:sldId id="327" r:id="rId12"/>
    <p:sldId id="326" r:id="rId13"/>
    <p:sldId id="328" r:id="rId14"/>
    <p:sldId id="329" r:id="rId15"/>
    <p:sldId id="330" r:id="rId16"/>
    <p:sldId id="331" r:id="rId17"/>
    <p:sldId id="332" r:id="rId18"/>
    <p:sldId id="333" r:id="rId19"/>
    <p:sldId id="335" r:id="rId20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5/14/2018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5/14/2018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296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203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962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846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479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1BC8C5-26A9-421E-8117-E36AF0753F4E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9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23-25,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23-25,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23-25,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May 23-25, 2018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sPHENIX DOE-OPA CD-1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5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May 23-25, 2018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sPHENIX DOE-OPA CD-1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57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May 23-25, 2018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sPHENIX DOE-OPA CD-1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0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May 23-25, 2018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sPHENIX DOE-OPA CD-1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13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May 23-25, 2018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sPHENIX DOE-OPA CD-1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3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May 23-25, 2018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sPHENIX DOE-OPA CD-1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40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May 23-25, 2018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sPHENIX DOE-OPA CD-1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82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May 23-25, 2018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sPHENIX DOE-OPA CD-1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23-25,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May 23-25, 2018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sPHENIX DOE-OPA CD-1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28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May 23-25, 2018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sPHENIX DOE-OPA CD-1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9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May 23-25, 2018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sPHENIX DOE-OPA CD-1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7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23-25,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23-25,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23-25, 2018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23-25, 2018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23-25, 2018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23-25,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23-25,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May 23-25,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xmlns="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May 23-25, 2018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sPHENIX DOE-OPA CD-1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=""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2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200150"/>
          </a:xfrm>
          <a:solidFill>
            <a:srgbClr val="3399FF"/>
          </a:solidFill>
        </p:spPr>
        <p:txBody>
          <a:bodyPr/>
          <a:lstStyle/>
          <a:p>
            <a:r>
              <a:rPr lang="en-US" altLang="en-US" b="0" dirty="0" smtClean="0">
                <a:solidFill>
                  <a:schemeClr val="bg1"/>
                </a:solidFill>
              </a:rPr>
              <a:t/>
            </a:r>
            <a:br>
              <a:rPr lang="en-US" altLang="en-US" b="0" dirty="0" smtClean="0">
                <a:solidFill>
                  <a:schemeClr val="bg1"/>
                </a:solidFill>
              </a:rPr>
            </a:br>
            <a:r>
              <a:rPr lang="en-US" altLang="en-US" b="0" dirty="0" smtClean="0">
                <a:solidFill>
                  <a:schemeClr val="bg1"/>
                </a:solidFill>
              </a:rPr>
              <a:t>sPHENIX </a:t>
            </a:r>
            <a:r>
              <a:rPr lang="en-US" altLang="en-US" b="0" dirty="0" smtClean="0"/>
              <a:t>DOE-SC CD-1/3a</a:t>
            </a:r>
            <a:r>
              <a:rPr lang="en-US" altLang="en-US" b="0" dirty="0" smtClean="0">
                <a:solidFill>
                  <a:schemeClr val="bg1"/>
                </a:solidFill>
              </a:rPr>
              <a:t> Review</a:t>
            </a:r>
            <a:br>
              <a:rPr lang="en-US" altLang="en-US" b="0" dirty="0" smtClean="0">
                <a:solidFill>
                  <a:schemeClr val="bg1"/>
                </a:solidFill>
              </a:rPr>
            </a:br>
            <a:r>
              <a:rPr lang="en-US" altLang="en-US" b="0" dirty="0"/>
              <a:t>WBS 1.5.3: </a:t>
            </a:r>
            <a:r>
              <a:rPr lang="en-US" altLang="en-US" b="0" dirty="0" err="1"/>
              <a:t>CalElec</a:t>
            </a:r>
            <a:r>
              <a:rPr lang="en-US" altLang="en-US" b="0" dirty="0"/>
              <a:t> </a:t>
            </a:r>
            <a:r>
              <a:rPr lang="en-US" altLang="en-US" b="0" dirty="0" smtClean="0"/>
              <a:t>Digitizers</a:t>
            </a:r>
            <a:r>
              <a:rPr lang="en-US" altLang="en-US" b="0" dirty="0" smtClean="0">
                <a:solidFill>
                  <a:schemeClr val="bg1"/>
                </a:solidFill>
              </a:rPr>
              <a:t/>
            </a:r>
            <a:br>
              <a:rPr lang="en-US" altLang="en-US" b="0" dirty="0" smtClean="0">
                <a:solidFill>
                  <a:schemeClr val="bg1"/>
                </a:solidFill>
              </a:rPr>
            </a:br>
            <a:endParaRPr lang="en-US" altLang="en-US" b="0" dirty="0" smtClean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404144" y="2266950"/>
            <a:ext cx="6400800" cy="2057400"/>
          </a:xfrm>
        </p:spPr>
        <p:txBody>
          <a:bodyPr/>
          <a:lstStyle/>
          <a:p>
            <a:r>
              <a:rPr lang="en-US" altLang="en-US" sz="4000" b="0" dirty="0" smtClean="0"/>
              <a:t>Cheng-Yi Chi</a:t>
            </a:r>
          </a:p>
          <a:p>
            <a:r>
              <a:rPr lang="en-US" altLang="en-US" sz="4000" b="0" dirty="0" smtClean="0">
                <a:solidFill>
                  <a:srgbClr val="3399FF"/>
                </a:solidFill>
              </a:rPr>
              <a:t>May 23-25, 2018</a:t>
            </a:r>
          </a:p>
          <a:p>
            <a:r>
              <a:rPr lang="en-US" altLang="en-US" sz="4000" b="0" dirty="0" smtClean="0">
                <a:solidFill>
                  <a:srgbClr val="33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May 23-25,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Digitizer system is in an advance state of design</a:t>
            </a:r>
          </a:p>
          <a:p>
            <a:pPr lvl="1"/>
            <a:r>
              <a:rPr lang="en-US" sz="1600" b="0" dirty="0"/>
              <a:t>First round of prototype complete </a:t>
            </a:r>
            <a:endParaRPr lang="en-US" sz="1600" b="0" dirty="0" smtClean="0"/>
          </a:p>
          <a:p>
            <a:pPr lvl="1"/>
            <a:r>
              <a:rPr lang="en-US" sz="1600" b="0" dirty="0" smtClean="0"/>
              <a:t>System </a:t>
            </a:r>
            <a:r>
              <a:rPr lang="en-US" sz="1600" b="0" dirty="0"/>
              <a:t>was used in the Spring 2018 Test Beam run at FNAL, 192 channels</a:t>
            </a:r>
          </a:p>
          <a:p>
            <a:pPr lvl="1"/>
            <a:r>
              <a:rPr lang="en-US" sz="1600" b="0" dirty="0" smtClean="0"/>
              <a:t>Reasonable analog performance.  </a:t>
            </a:r>
            <a:endParaRPr lang="en-US" sz="1600" b="0" dirty="0"/>
          </a:p>
          <a:p>
            <a:pPr lvl="1"/>
            <a:r>
              <a:rPr lang="en-US" sz="1600" b="0" dirty="0" smtClean="0"/>
              <a:t>System issues like level 1 trigger primitives generator, FPGA image update are addressed </a:t>
            </a:r>
            <a:endParaRPr lang="en-US" sz="1600" b="0" dirty="0"/>
          </a:p>
          <a:p>
            <a:r>
              <a:rPr lang="en-US" sz="1800" dirty="0" smtClean="0"/>
              <a:t>We have done several electronics productions before.</a:t>
            </a:r>
          </a:p>
          <a:p>
            <a:r>
              <a:rPr lang="en-US" sz="1800" dirty="0" smtClean="0"/>
              <a:t>Cost </a:t>
            </a:r>
            <a:r>
              <a:rPr lang="en-US" sz="1800" dirty="0"/>
              <a:t>and Schedule well understood based on early prototype rounds and </a:t>
            </a:r>
            <a:r>
              <a:rPr lang="en-US" sz="1800" dirty="0" smtClean="0"/>
              <a:t>conservative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WBS 1.5.3 is not in critical path. </a:t>
            </a:r>
            <a:endParaRPr lang="en-US" sz="1400" dirty="0"/>
          </a:p>
          <a:p>
            <a:r>
              <a:rPr lang="en-US" sz="1800" dirty="0" smtClean="0"/>
              <a:t>Ready for CD1.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23-25,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17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114550"/>
            <a:ext cx="8229600" cy="857250"/>
          </a:xfrm>
        </p:spPr>
        <p:txBody>
          <a:bodyPr/>
          <a:lstStyle/>
          <a:p>
            <a:pPr algn="ctr"/>
            <a:r>
              <a:rPr lang="en-US" altLang="en-US" smtClean="0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May 23-25, 2018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DOE-SC CD-1/3a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Status and Highlights</a:t>
            </a:r>
          </a:p>
        </p:txBody>
      </p:sp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898989"/>
                </a:solidFill>
              </a:rPr>
              <a:t>Aug 2-4,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sPHENIX Director's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9F55E2A-43DB-4A71-95DB-04AFD0018DCD}" type="slidenum">
              <a:rPr lang="en-US" altLang="en-US" sz="9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7" r="1631" b="15066"/>
          <a:stretch/>
        </p:blipFill>
        <p:spPr>
          <a:xfrm>
            <a:off x="1439563" y="1080425"/>
            <a:ext cx="3420011" cy="3382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11" y="1691351"/>
            <a:ext cx="3048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0965" y="2658392"/>
            <a:ext cx="564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channel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90965" y="4153510"/>
            <a:ext cx="564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channel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234789" y="2057733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ADC counts</a:t>
            </a:r>
          </a:p>
        </p:txBody>
      </p:sp>
      <p:sp>
        <p:nvSpPr>
          <p:cNvPr id="35" name="TextBox 34"/>
          <p:cNvSpPr txBox="1"/>
          <p:nvPr/>
        </p:nvSpPr>
        <p:spPr>
          <a:xfrm rot="5400000">
            <a:off x="1234789" y="3432232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ADC counts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0350" y="1910833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Average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36049" y="3544655"/>
            <a:ext cx="474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Sigma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46769" y="729166"/>
            <a:ext cx="457324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ADC baseline histogram (without signal cables)</a:t>
            </a:r>
          </a:p>
          <a:p>
            <a:pPr algn="ctr"/>
            <a:r>
              <a:rPr lang="en-US" sz="105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bits ADC system (16384 ADC counts)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057400" y="1452707"/>
            <a:ext cx="285750" cy="1161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16261" y="1256899"/>
            <a:ext cx="128592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prstClr val="black"/>
                </a:solidFill>
              </a:rPr>
              <a:t>Without baseline shifting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29300" y="1167747"/>
            <a:ext cx="180844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Test stand in BNL</a:t>
            </a:r>
          </a:p>
          <a:p>
            <a:pPr algn="ctr"/>
            <a:r>
              <a:rPr lang="en-US" sz="1050" b="1" dirty="0">
                <a:solidFill>
                  <a:prstClr val="black"/>
                </a:solidFill>
              </a:rPr>
              <a:t>3 ADCs boards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6172200" y="1568851"/>
            <a:ext cx="257711" cy="10600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1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992114" y="1504206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996803" y="1608014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667200" y="1439912"/>
            <a:ext cx="289322" cy="45005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217144" y="1536353"/>
            <a:ext cx="4500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3217144" y="1632793"/>
            <a:ext cx="4500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992114" y="1793528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992114" y="1697087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320951" y="1462014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3320951" y="1559793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320951" y="1754014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3320951" y="1656904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3223842" y="1737941"/>
            <a:ext cx="4373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3547988" y="1494830"/>
            <a:ext cx="1131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3547988" y="1591940"/>
            <a:ext cx="1131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3547988" y="1689050"/>
            <a:ext cx="1131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3223842" y="1835051"/>
            <a:ext cx="4373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3547988" y="1786161"/>
            <a:ext cx="1131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4455468" y="2094236"/>
            <a:ext cx="1252928" cy="858590"/>
          </a:xfrm>
          <a:prstGeom prst="rect">
            <a:avLst/>
          </a:prstGeom>
          <a:solidFill>
            <a:srgbClr val="A1FD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760">
              <a:solidFill>
                <a:srgbClr val="000000"/>
              </a:solidFill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4309468" y="2207418"/>
            <a:ext cx="14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4309467" y="1510903"/>
            <a:ext cx="0" cy="696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3953174" y="1510903"/>
            <a:ext cx="3562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3953173" y="1559793"/>
            <a:ext cx="275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4228430" y="1559793"/>
            <a:ext cx="0" cy="696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4228431" y="2256308"/>
            <a:ext cx="227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3953174" y="1608014"/>
            <a:ext cx="2102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4163467" y="1608015"/>
            <a:ext cx="0" cy="7293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4163468" y="2337346"/>
            <a:ext cx="29200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4034210" y="1413793"/>
            <a:ext cx="445956" cy="1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80" b="1" dirty="0">
                <a:solidFill>
                  <a:srgbClr val="000000"/>
                </a:solidFill>
              </a:rPr>
              <a:t>7X ADC clock</a:t>
            </a: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212357" y="1656903"/>
            <a:ext cx="22794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80" b="1" dirty="0">
                <a:solidFill>
                  <a:srgbClr val="000000"/>
                </a:solidFill>
              </a:rPr>
              <a:t>F</a:t>
            </a:r>
          </a:p>
          <a:p>
            <a:r>
              <a:rPr lang="en-US" sz="380" b="1" dirty="0">
                <a:solidFill>
                  <a:srgbClr val="000000"/>
                </a:solidFill>
              </a:rPr>
              <a:t>R</a:t>
            </a:r>
          </a:p>
          <a:p>
            <a:r>
              <a:rPr lang="en-US" sz="380" b="1" dirty="0">
                <a:solidFill>
                  <a:srgbClr val="000000"/>
                </a:solidFill>
              </a:rPr>
              <a:t>A</a:t>
            </a:r>
          </a:p>
          <a:p>
            <a:r>
              <a:rPr lang="en-US" sz="380" b="1" dirty="0">
                <a:solidFill>
                  <a:srgbClr val="000000"/>
                </a:solidFill>
              </a:rPr>
              <a:t>M</a:t>
            </a:r>
          </a:p>
          <a:p>
            <a:r>
              <a:rPr lang="en-US" sz="38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 rot="5400000">
            <a:off x="3817061" y="1865463"/>
            <a:ext cx="595035" cy="1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80" b="1">
                <a:solidFill>
                  <a:srgbClr val="000000"/>
                </a:solidFill>
              </a:rPr>
              <a:t>Serialized ADC DATA</a:t>
            </a: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4455469" y="2142456"/>
            <a:ext cx="162074" cy="259854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390505" y="2061419"/>
            <a:ext cx="433132" cy="1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80" b="1">
                <a:solidFill>
                  <a:srgbClr val="000000"/>
                </a:solidFill>
              </a:rPr>
              <a:t>De-serializer</a:t>
            </a: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4896493" y="2206750"/>
            <a:ext cx="162074" cy="502295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3920357" y="2482676"/>
            <a:ext cx="53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V="1">
            <a:off x="3920357" y="1900015"/>
            <a:ext cx="0" cy="12959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3895806" y="2402309"/>
            <a:ext cx="386645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80" b="1">
                <a:solidFill>
                  <a:srgbClr val="000000"/>
                </a:solidFill>
              </a:rPr>
              <a:t>Serial</a:t>
            </a:r>
          </a:p>
          <a:p>
            <a:pPr algn="ctr"/>
            <a:r>
              <a:rPr lang="en-US" sz="380" b="1">
                <a:solidFill>
                  <a:srgbClr val="000000"/>
                </a:solidFill>
              </a:rPr>
              <a:t>command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4817859" y="2336676"/>
            <a:ext cx="311304" cy="26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80" b="1" dirty="0">
                <a:solidFill>
                  <a:srgbClr val="000000"/>
                </a:solidFill>
              </a:rPr>
              <a:t>L1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Delay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5139602" y="2206750"/>
            <a:ext cx="178148" cy="502295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5051945" y="2319934"/>
            <a:ext cx="372218" cy="32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80" b="1" dirty="0">
                <a:solidFill>
                  <a:srgbClr val="000000"/>
                </a:solidFill>
              </a:rPr>
              <a:t>5 L1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Accepted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Event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5414860" y="2206750"/>
            <a:ext cx="291332" cy="502295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80" b="1" dirty="0">
                <a:solidFill>
                  <a:srgbClr val="000000"/>
                </a:solidFill>
              </a:rPr>
              <a:t>Token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Passing 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5058567" y="2433785"/>
            <a:ext cx="8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5317750" y="2449859"/>
            <a:ext cx="971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4455469" y="2434457"/>
            <a:ext cx="162074" cy="129257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4455469" y="2644751"/>
            <a:ext cx="162074" cy="259854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4617543" y="2303189"/>
            <a:ext cx="110413" cy="13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4617543" y="2758604"/>
            <a:ext cx="110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4745290" y="1820163"/>
            <a:ext cx="684803" cy="32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6" b="1" dirty="0">
                <a:solidFill>
                  <a:srgbClr val="000000"/>
                </a:solidFill>
              </a:rPr>
              <a:t>ALTERA </a:t>
            </a:r>
            <a:r>
              <a:rPr lang="en-US" sz="506" b="1" dirty="0" err="1">
                <a:solidFill>
                  <a:srgbClr val="000000"/>
                </a:solidFill>
              </a:rPr>
              <a:t>Arria</a:t>
            </a:r>
            <a:r>
              <a:rPr lang="en-US" sz="506" b="1" dirty="0">
                <a:solidFill>
                  <a:srgbClr val="000000"/>
                </a:solidFill>
              </a:rPr>
              <a:t> V GX</a:t>
            </a:r>
          </a:p>
          <a:p>
            <a:pPr algn="ctr"/>
            <a:r>
              <a:rPr lang="en-US" sz="506" b="1" dirty="0">
                <a:solidFill>
                  <a:srgbClr val="000000"/>
                </a:solidFill>
              </a:rPr>
              <a:t> BB1D4F35 </a:t>
            </a:r>
          </a:p>
          <a:p>
            <a:pPr algn="ctr"/>
            <a:r>
              <a:rPr lang="en-US" sz="506" b="1" dirty="0">
                <a:solidFill>
                  <a:srgbClr val="000000"/>
                </a:solidFill>
              </a:rPr>
              <a:t>1152 pins FPGA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3625312" y="1452571"/>
            <a:ext cx="377027" cy="5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80" b="1" dirty="0">
                <a:solidFill>
                  <a:srgbClr val="000000"/>
                </a:solidFill>
              </a:rPr>
              <a:t>Analog 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Device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AD9257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8 channel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14bits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65 MHz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3661172" y="2353418"/>
            <a:ext cx="227038" cy="27592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80" b="1">
                <a:solidFill>
                  <a:srgbClr val="D6FDA1"/>
                </a:solidFill>
              </a:rPr>
              <a:t>Clock</a:t>
            </a:r>
          </a:p>
          <a:p>
            <a:pPr algn="ctr"/>
            <a:r>
              <a:rPr lang="en-US" sz="380" b="1">
                <a:solidFill>
                  <a:srgbClr val="D6FDA1"/>
                </a:solidFill>
              </a:rPr>
              <a:t>Fanout</a:t>
            </a:r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V="1">
            <a:off x="3791099" y="1883273"/>
            <a:ext cx="0" cy="470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3019572" y="1900015"/>
            <a:ext cx="413896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80" b="1" dirty="0">
                <a:solidFill>
                  <a:srgbClr val="333399"/>
                </a:solidFill>
              </a:rPr>
              <a:t>Differential</a:t>
            </a:r>
          </a:p>
          <a:p>
            <a:pPr algn="ctr"/>
            <a:r>
              <a:rPr lang="en-US" sz="380" b="1" dirty="0">
                <a:solidFill>
                  <a:srgbClr val="333399"/>
                </a:solidFill>
              </a:rPr>
              <a:t>receiver</a:t>
            </a:r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>
            <a:off x="3434136" y="2482676"/>
            <a:ext cx="227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3312738" y="2402309"/>
            <a:ext cx="383439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80" b="1">
                <a:solidFill>
                  <a:srgbClr val="000000"/>
                </a:solidFill>
              </a:rPr>
              <a:t>6 X beam </a:t>
            </a:r>
          </a:p>
          <a:p>
            <a:pPr algn="ctr"/>
            <a:r>
              <a:rPr lang="en-US" sz="380" b="1">
                <a:solidFill>
                  <a:srgbClr val="000000"/>
                </a:solidFill>
              </a:rPr>
              <a:t>clock</a:t>
            </a: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2624436" y="1429867"/>
            <a:ext cx="97110" cy="7614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2721546" y="1478756"/>
            <a:ext cx="599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2441753" y="2175274"/>
            <a:ext cx="428322" cy="32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80" b="1" dirty="0">
                <a:solidFill>
                  <a:srgbClr val="000000"/>
                </a:solidFill>
              </a:rPr>
              <a:t>2 mm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Hard Metric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or mini-SAS 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Connector</a:t>
            </a:r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>
            <a:off x="2721547" y="1543049"/>
            <a:ext cx="275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2721547" y="1640160"/>
            <a:ext cx="275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>
            <a:off x="2721547" y="1737941"/>
            <a:ext cx="275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>
            <a:off x="2721547" y="1818977"/>
            <a:ext cx="275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>
            <a:off x="2721546" y="1591940"/>
            <a:ext cx="599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>
            <a:off x="2721546" y="1689050"/>
            <a:ext cx="599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>
            <a:off x="2721546" y="1770088"/>
            <a:ext cx="599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3008188" y="3286349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3012877" y="3390156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3683273" y="3222055"/>
            <a:ext cx="289322" cy="45005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69" name="Line 121"/>
          <p:cNvSpPr>
            <a:spLocks noChangeShapeType="1"/>
          </p:cNvSpPr>
          <p:nvPr/>
        </p:nvSpPr>
        <p:spPr bwMode="auto">
          <a:xfrm>
            <a:off x="3233217" y="3318495"/>
            <a:ext cx="4500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70" name="Line 122"/>
          <p:cNvSpPr>
            <a:spLocks noChangeShapeType="1"/>
          </p:cNvSpPr>
          <p:nvPr/>
        </p:nvSpPr>
        <p:spPr bwMode="auto">
          <a:xfrm>
            <a:off x="3233217" y="3414936"/>
            <a:ext cx="4500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71" name="Rectangle 123"/>
          <p:cNvSpPr>
            <a:spLocks noChangeArrowheads="1"/>
          </p:cNvSpPr>
          <p:nvPr/>
        </p:nvSpPr>
        <p:spPr bwMode="auto">
          <a:xfrm>
            <a:off x="3008188" y="3575670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3008188" y="3479230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3337024" y="3244155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3337024" y="3341936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75" name="Rectangle 127"/>
          <p:cNvSpPr>
            <a:spLocks noChangeArrowheads="1"/>
          </p:cNvSpPr>
          <p:nvPr/>
        </p:nvSpPr>
        <p:spPr bwMode="auto">
          <a:xfrm>
            <a:off x="3337024" y="3536156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>
            <a:off x="3337024" y="3439046"/>
            <a:ext cx="225029" cy="64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77" name="Line 129"/>
          <p:cNvSpPr>
            <a:spLocks noChangeShapeType="1"/>
          </p:cNvSpPr>
          <p:nvPr/>
        </p:nvSpPr>
        <p:spPr bwMode="auto">
          <a:xfrm>
            <a:off x="3239915" y="3520082"/>
            <a:ext cx="4373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78" name="Line 130"/>
          <p:cNvSpPr>
            <a:spLocks noChangeShapeType="1"/>
          </p:cNvSpPr>
          <p:nvPr/>
        </p:nvSpPr>
        <p:spPr bwMode="auto">
          <a:xfrm>
            <a:off x="3564062" y="3276972"/>
            <a:ext cx="1131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79" name="Line 131"/>
          <p:cNvSpPr>
            <a:spLocks noChangeShapeType="1"/>
          </p:cNvSpPr>
          <p:nvPr/>
        </p:nvSpPr>
        <p:spPr bwMode="auto">
          <a:xfrm>
            <a:off x="3564062" y="3374082"/>
            <a:ext cx="1131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80" name="Line 132"/>
          <p:cNvSpPr>
            <a:spLocks noChangeShapeType="1"/>
          </p:cNvSpPr>
          <p:nvPr/>
        </p:nvSpPr>
        <p:spPr bwMode="auto">
          <a:xfrm>
            <a:off x="3564062" y="3471193"/>
            <a:ext cx="1131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81" name="Line 133"/>
          <p:cNvSpPr>
            <a:spLocks noChangeShapeType="1"/>
          </p:cNvSpPr>
          <p:nvPr/>
        </p:nvSpPr>
        <p:spPr bwMode="auto">
          <a:xfrm>
            <a:off x="3239915" y="3617193"/>
            <a:ext cx="4373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82" name="Line 134"/>
          <p:cNvSpPr>
            <a:spLocks noChangeShapeType="1"/>
          </p:cNvSpPr>
          <p:nvPr/>
        </p:nvSpPr>
        <p:spPr bwMode="auto">
          <a:xfrm>
            <a:off x="3564062" y="3568303"/>
            <a:ext cx="1131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83" name="Text Box 135"/>
          <p:cNvSpPr txBox="1">
            <a:spLocks noChangeArrowheads="1"/>
          </p:cNvSpPr>
          <p:nvPr/>
        </p:nvSpPr>
        <p:spPr bwMode="auto">
          <a:xfrm>
            <a:off x="3645594" y="3233528"/>
            <a:ext cx="377027" cy="5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80" b="1" dirty="0">
                <a:solidFill>
                  <a:srgbClr val="000000"/>
                </a:solidFill>
              </a:rPr>
              <a:t>Analog 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Device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AD9257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8 channel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14 bits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65 MHz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2185" name="Rectangle 137"/>
          <p:cNvSpPr>
            <a:spLocks noChangeArrowheads="1"/>
          </p:cNvSpPr>
          <p:nvPr/>
        </p:nvSpPr>
        <p:spPr bwMode="auto">
          <a:xfrm>
            <a:off x="2640509" y="2936752"/>
            <a:ext cx="97110" cy="7614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86" name="Line 138"/>
          <p:cNvSpPr>
            <a:spLocks noChangeShapeType="1"/>
          </p:cNvSpPr>
          <p:nvPr/>
        </p:nvSpPr>
        <p:spPr bwMode="auto">
          <a:xfrm>
            <a:off x="2737619" y="3260899"/>
            <a:ext cx="599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87" name="Line 139"/>
          <p:cNvSpPr>
            <a:spLocks noChangeShapeType="1"/>
          </p:cNvSpPr>
          <p:nvPr/>
        </p:nvSpPr>
        <p:spPr bwMode="auto">
          <a:xfrm>
            <a:off x="2737621" y="3325193"/>
            <a:ext cx="275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88" name="Line 140"/>
          <p:cNvSpPr>
            <a:spLocks noChangeShapeType="1"/>
          </p:cNvSpPr>
          <p:nvPr/>
        </p:nvSpPr>
        <p:spPr bwMode="auto">
          <a:xfrm>
            <a:off x="2737621" y="3422303"/>
            <a:ext cx="275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89" name="Line 141"/>
          <p:cNvSpPr>
            <a:spLocks noChangeShapeType="1"/>
          </p:cNvSpPr>
          <p:nvPr/>
        </p:nvSpPr>
        <p:spPr bwMode="auto">
          <a:xfrm>
            <a:off x="2737621" y="3520082"/>
            <a:ext cx="275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90" name="Line 142"/>
          <p:cNvSpPr>
            <a:spLocks noChangeShapeType="1"/>
          </p:cNvSpPr>
          <p:nvPr/>
        </p:nvSpPr>
        <p:spPr bwMode="auto">
          <a:xfrm>
            <a:off x="2737621" y="3601120"/>
            <a:ext cx="275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91" name="Line 143"/>
          <p:cNvSpPr>
            <a:spLocks noChangeShapeType="1"/>
          </p:cNvSpPr>
          <p:nvPr/>
        </p:nvSpPr>
        <p:spPr bwMode="auto">
          <a:xfrm>
            <a:off x="2737619" y="3374082"/>
            <a:ext cx="599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92" name="Line 144"/>
          <p:cNvSpPr>
            <a:spLocks noChangeShapeType="1"/>
          </p:cNvSpPr>
          <p:nvPr/>
        </p:nvSpPr>
        <p:spPr bwMode="auto">
          <a:xfrm>
            <a:off x="2737619" y="3471193"/>
            <a:ext cx="599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93" name="Line 145"/>
          <p:cNvSpPr>
            <a:spLocks noChangeShapeType="1"/>
          </p:cNvSpPr>
          <p:nvPr/>
        </p:nvSpPr>
        <p:spPr bwMode="auto">
          <a:xfrm>
            <a:off x="2737619" y="3552230"/>
            <a:ext cx="599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94" name="Text Box 146"/>
          <p:cNvSpPr txBox="1">
            <a:spLocks noChangeArrowheads="1"/>
          </p:cNvSpPr>
          <p:nvPr/>
        </p:nvSpPr>
        <p:spPr bwMode="auto">
          <a:xfrm>
            <a:off x="2436142" y="2693641"/>
            <a:ext cx="439544" cy="32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80" b="1" dirty="0">
                <a:solidFill>
                  <a:srgbClr val="000000"/>
                </a:solidFill>
              </a:rPr>
              <a:t>2 mm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Hard Metric 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or min-SAS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Connector</a:t>
            </a:r>
          </a:p>
        </p:txBody>
      </p:sp>
      <p:sp>
        <p:nvSpPr>
          <p:cNvPr id="2195" name="Line 147"/>
          <p:cNvSpPr>
            <a:spLocks noChangeShapeType="1"/>
          </p:cNvSpPr>
          <p:nvPr/>
        </p:nvSpPr>
        <p:spPr bwMode="auto">
          <a:xfrm flipV="1">
            <a:off x="3791099" y="2628678"/>
            <a:ext cx="0" cy="5994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96" name="Text Box 148"/>
          <p:cNvSpPr txBox="1">
            <a:spLocks noChangeArrowheads="1"/>
          </p:cNvSpPr>
          <p:nvPr/>
        </p:nvSpPr>
        <p:spPr bwMode="auto">
          <a:xfrm>
            <a:off x="3019572" y="3049934"/>
            <a:ext cx="413896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80" b="1">
                <a:solidFill>
                  <a:srgbClr val="333399"/>
                </a:solidFill>
              </a:rPr>
              <a:t>Differential</a:t>
            </a:r>
          </a:p>
          <a:p>
            <a:pPr algn="ctr"/>
            <a:r>
              <a:rPr lang="en-US" sz="380" b="1">
                <a:solidFill>
                  <a:srgbClr val="333399"/>
                </a:solidFill>
              </a:rPr>
              <a:t>receiver</a:t>
            </a:r>
          </a:p>
        </p:txBody>
      </p:sp>
      <p:sp>
        <p:nvSpPr>
          <p:cNvPr id="2197" name="Line 149"/>
          <p:cNvSpPr>
            <a:spLocks noChangeShapeType="1"/>
          </p:cNvSpPr>
          <p:nvPr/>
        </p:nvSpPr>
        <p:spPr bwMode="auto">
          <a:xfrm>
            <a:off x="3969246" y="3601120"/>
            <a:ext cx="340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199" name="Line 151"/>
          <p:cNvSpPr>
            <a:spLocks noChangeShapeType="1"/>
          </p:cNvSpPr>
          <p:nvPr/>
        </p:nvSpPr>
        <p:spPr bwMode="auto">
          <a:xfrm flipV="1">
            <a:off x="4309467" y="2839641"/>
            <a:ext cx="0" cy="761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00" name="Line 152"/>
          <p:cNvSpPr>
            <a:spLocks noChangeShapeType="1"/>
          </p:cNvSpPr>
          <p:nvPr/>
        </p:nvSpPr>
        <p:spPr bwMode="auto">
          <a:xfrm>
            <a:off x="4309468" y="2839640"/>
            <a:ext cx="14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01" name="Line 153"/>
          <p:cNvSpPr>
            <a:spLocks noChangeShapeType="1"/>
          </p:cNvSpPr>
          <p:nvPr/>
        </p:nvSpPr>
        <p:spPr bwMode="auto">
          <a:xfrm>
            <a:off x="3969247" y="3536156"/>
            <a:ext cx="2591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02" name="Line 154"/>
          <p:cNvSpPr>
            <a:spLocks noChangeShapeType="1"/>
          </p:cNvSpPr>
          <p:nvPr/>
        </p:nvSpPr>
        <p:spPr bwMode="auto">
          <a:xfrm flipV="1">
            <a:off x="4228430" y="2790751"/>
            <a:ext cx="0" cy="7454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03" name="Line 155"/>
          <p:cNvSpPr>
            <a:spLocks noChangeShapeType="1"/>
          </p:cNvSpPr>
          <p:nvPr/>
        </p:nvSpPr>
        <p:spPr bwMode="auto">
          <a:xfrm>
            <a:off x="4228431" y="2790751"/>
            <a:ext cx="227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04" name="Line 156"/>
          <p:cNvSpPr>
            <a:spLocks noChangeShapeType="1"/>
          </p:cNvSpPr>
          <p:nvPr/>
        </p:nvSpPr>
        <p:spPr bwMode="auto">
          <a:xfrm flipV="1">
            <a:off x="3969247" y="3471193"/>
            <a:ext cx="17814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05" name="Line 157"/>
          <p:cNvSpPr>
            <a:spLocks noChangeShapeType="1"/>
          </p:cNvSpPr>
          <p:nvPr/>
        </p:nvSpPr>
        <p:spPr bwMode="auto">
          <a:xfrm flipV="1">
            <a:off x="4147394" y="2725787"/>
            <a:ext cx="0" cy="7454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06" name="Line 158"/>
          <p:cNvSpPr>
            <a:spLocks noChangeShapeType="1"/>
          </p:cNvSpPr>
          <p:nvPr/>
        </p:nvSpPr>
        <p:spPr bwMode="auto">
          <a:xfrm>
            <a:off x="4147393" y="2725787"/>
            <a:ext cx="308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07" name="Text Box 159"/>
          <p:cNvSpPr txBox="1">
            <a:spLocks noChangeArrowheads="1"/>
          </p:cNvSpPr>
          <p:nvPr/>
        </p:nvSpPr>
        <p:spPr bwMode="auto">
          <a:xfrm rot="5400000">
            <a:off x="3800987" y="3032126"/>
            <a:ext cx="595035" cy="1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80" b="1">
                <a:solidFill>
                  <a:srgbClr val="000000"/>
                </a:solidFill>
              </a:rPr>
              <a:t>Serialized ADC DATA</a:t>
            </a:r>
          </a:p>
        </p:txBody>
      </p:sp>
      <p:sp>
        <p:nvSpPr>
          <p:cNvPr id="2208" name="Text Box 160"/>
          <p:cNvSpPr txBox="1">
            <a:spLocks noChangeArrowheads="1"/>
          </p:cNvSpPr>
          <p:nvPr/>
        </p:nvSpPr>
        <p:spPr bwMode="auto">
          <a:xfrm>
            <a:off x="4195614" y="3001714"/>
            <a:ext cx="22794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80" b="1">
                <a:solidFill>
                  <a:srgbClr val="000000"/>
                </a:solidFill>
              </a:rPr>
              <a:t>F</a:t>
            </a:r>
          </a:p>
          <a:p>
            <a:r>
              <a:rPr lang="en-US" sz="380" b="1">
                <a:solidFill>
                  <a:srgbClr val="000000"/>
                </a:solidFill>
              </a:rPr>
              <a:t>R</a:t>
            </a:r>
          </a:p>
          <a:p>
            <a:r>
              <a:rPr lang="en-US" sz="380" b="1">
                <a:solidFill>
                  <a:srgbClr val="000000"/>
                </a:solidFill>
              </a:rPr>
              <a:t>A</a:t>
            </a:r>
          </a:p>
          <a:p>
            <a:r>
              <a:rPr lang="en-US" sz="380" b="1">
                <a:solidFill>
                  <a:srgbClr val="000000"/>
                </a:solidFill>
              </a:rPr>
              <a:t>M</a:t>
            </a:r>
          </a:p>
          <a:p>
            <a:r>
              <a:rPr lang="en-US" sz="380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209" name="Text Box 161"/>
          <p:cNvSpPr txBox="1">
            <a:spLocks noChangeArrowheads="1"/>
          </p:cNvSpPr>
          <p:nvPr/>
        </p:nvSpPr>
        <p:spPr bwMode="auto">
          <a:xfrm>
            <a:off x="4001393" y="3585047"/>
            <a:ext cx="445956" cy="1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80" b="1" dirty="0">
                <a:solidFill>
                  <a:srgbClr val="000000"/>
                </a:solidFill>
              </a:rPr>
              <a:t>7X ADC clock</a:t>
            </a:r>
          </a:p>
        </p:txBody>
      </p:sp>
      <p:sp>
        <p:nvSpPr>
          <p:cNvPr id="2210" name="Line 162"/>
          <p:cNvSpPr>
            <a:spLocks noChangeShapeType="1"/>
          </p:cNvSpPr>
          <p:nvPr/>
        </p:nvSpPr>
        <p:spPr bwMode="auto">
          <a:xfrm>
            <a:off x="2867546" y="2045346"/>
            <a:ext cx="0" cy="955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11" name="Text Box 163"/>
          <p:cNvSpPr txBox="1">
            <a:spLocks noChangeArrowheads="1"/>
          </p:cNvSpPr>
          <p:nvPr/>
        </p:nvSpPr>
        <p:spPr bwMode="auto">
          <a:xfrm>
            <a:off x="2837784" y="2369492"/>
            <a:ext cx="543740" cy="27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91" b="1" dirty="0">
                <a:solidFill>
                  <a:srgbClr val="000000"/>
                </a:solidFill>
              </a:rPr>
              <a:t>64 channel </a:t>
            </a:r>
          </a:p>
          <a:p>
            <a:pPr algn="ctr"/>
            <a:r>
              <a:rPr lang="en-US" sz="591" b="1" dirty="0">
                <a:solidFill>
                  <a:srgbClr val="000000"/>
                </a:solidFill>
              </a:rPr>
              <a:t>ADC board</a:t>
            </a:r>
          </a:p>
        </p:txBody>
      </p:sp>
      <p:sp>
        <p:nvSpPr>
          <p:cNvPr id="2212" name="Line 164"/>
          <p:cNvSpPr>
            <a:spLocks noChangeShapeType="1"/>
          </p:cNvSpPr>
          <p:nvPr/>
        </p:nvSpPr>
        <p:spPr bwMode="auto">
          <a:xfrm>
            <a:off x="5707569" y="2136698"/>
            <a:ext cx="227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5611201" y="1828625"/>
            <a:ext cx="470000" cy="26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80" b="1" dirty="0">
                <a:solidFill>
                  <a:srgbClr val="000000"/>
                </a:solidFill>
              </a:rPr>
              <a:t>6x beam clock</a:t>
            </a:r>
          </a:p>
          <a:p>
            <a:pPr algn="ctr"/>
            <a:r>
              <a:rPr lang="en-US" sz="380" b="1" dirty="0">
                <a:solidFill>
                  <a:srgbClr val="000000"/>
                </a:solidFill>
              </a:rPr>
              <a:t>Beam phase,</a:t>
            </a:r>
          </a:p>
          <a:p>
            <a:pPr algn="ctr"/>
            <a:r>
              <a:rPr lang="en-US" sz="380" b="1" dirty="0" err="1">
                <a:solidFill>
                  <a:srgbClr val="000000"/>
                </a:solidFill>
              </a:rPr>
              <a:t>init</a:t>
            </a:r>
            <a:r>
              <a:rPr lang="en-US" sz="380" b="1" dirty="0">
                <a:solidFill>
                  <a:srgbClr val="000000"/>
                </a:solidFill>
              </a:rPr>
              <a:t>, L1</a:t>
            </a:r>
          </a:p>
        </p:txBody>
      </p:sp>
      <p:sp>
        <p:nvSpPr>
          <p:cNvPr id="2214" name="Line 166"/>
          <p:cNvSpPr>
            <a:spLocks noChangeShapeType="1"/>
          </p:cNvSpPr>
          <p:nvPr/>
        </p:nvSpPr>
        <p:spPr bwMode="auto">
          <a:xfrm>
            <a:off x="5707569" y="2346992"/>
            <a:ext cx="2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15" name="Line 167"/>
          <p:cNvSpPr>
            <a:spLocks noChangeShapeType="1"/>
          </p:cNvSpPr>
          <p:nvPr/>
        </p:nvSpPr>
        <p:spPr bwMode="auto">
          <a:xfrm>
            <a:off x="5999568" y="2184920"/>
            <a:ext cx="0" cy="162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16" name="Line 168"/>
          <p:cNvSpPr>
            <a:spLocks noChangeShapeType="1"/>
          </p:cNvSpPr>
          <p:nvPr/>
        </p:nvSpPr>
        <p:spPr bwMode="auto">
          <a:xfrm>
            <a:off x="5707569" y="2590103"/>
            <a:ext cx="2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17" name="Line 169"/>
          <p:cNvSpPr>
            <a:spLocks noChangeShapeType="1"/>
          </p:cNvSpPr>
          <p:nvPr/>
        </p:nvSpPr>
        <p:spPr bwMode="auto">
          <a:xfrm>
            <a:off x="5999568" y="2590105"/>
            <a:ext cx="0" cy="162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18" name="Text Box 170"/>
          <p:cNvSpPr txBox="1">
            <a:spLocks noChangeArrowheads="1"/>
          </p:cNvSpPr>
          <p:nvPr/>
        </p:nvSpPr>
        <p:spPr bwMode="auto">
          <a:xfrm>
            <a:off x="5652575" y="2351753"/>
            <a:ext cx="434735" cy="30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64" b="1" i="1" dirty="0">
                <a:solidFill>
                  <a:srgbClr val="000000"/>
                </a:solidFill>
              </a:rPr>
              <a:t>Serialized </a:t>
            </a:r>
          </a:p>
          <a:p>
            <a:pPr algn="ctr"/>
            <a:r>
              <a:rPr lang="en-US" sz="464" b="1" i="1" dirty="0">
                <a:solidFill>
                  <a:srgbClr val="000000"/>
                </a:solidFill>
              </a:rPr>
              <a:t>Token</a:t>
            </a:r>
          </a:p>
          <a:p>
            <a:pPr algn="ctr"/>
            <a:r>
              <a:rPr lang="en-US" sz="464" b="1" i="1" dirty="0">
                <a:solidFill>
                  <a:srgbClr val="000000"/>
                </a:solidFill>
              </a:rPr>
              <a:t>Passing</a:t>
            </a:r>
          </a:p>
        </p:txBody>
      </p:sp>
      <p:sp>
        <p:nvSpPr>
          <p:cNvPr id="2219" name="Rectangle 171"/>
          <p:cNvSpPr>
            <a:spLocks noChangeArrowheads="1"/>
          </p:cNvSpPr>
          <p:nvPr/>
        </p:nvSpPr>
        <p:spPr bwMode="auto">
          <a:xfrm>
            <a:off x="4941020" y="2839640"/>
            <a:ext cx="664369" cy="113184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20" name="Text Box 172"/>
          <p:cNvSpPr txBox="1">
            <a:spLocks noChangeArrowheads="1"/>
          </p:cNvSpPr>
          <p:nvPr/>
        </p:nvSpPr>
        <p:spPr bwMode="auto">
          <a:xfrm>
            <a:off x="4979872" y="2806824"/>
            <a:ext cx="519694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80" b="1">
                <a:solidFill>
                  <a:srgbClr val="000000"/>
                </a:solidFill>
              </a:rPr>
              <a:t>command/</a:t>
            </a:r>
          </a:p>
          <a:p>
            <a:pPr algn="ctr"/>
            <a:r>
              <a:rPr lang="en-US" sz="380" b="1">
                <a:solidFill>
                  <a:srgbClr val="000000"/>
                </a:solidFill>
              </a:rPr>
              <a:t>offline data read</a:t>
            </a:r>
          </a:p>
        </p:txBody>
      </p:sp>
      <p:sp>
        <p:nvSpPr>
          <p:cNvPr id="2221" name="Text Box 173"/>
          <p:cNvSpPr txBox="1">
            <a:spLocks noChangeArrowheads="1"/>
          </p:cNvSpPr>
          <p:nvPr/>
        </p:nvSpPr>
        <p:spPr bwMode="auto">
          <a:xfrm>
            <a:off x="4406578" y="2871788"/>
            <a:ext cx="433132" cy="1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80" b="1">
                <a:solidFill>
                  <a:srgbClr val="000000"/>
                </a:solidFill>
              </a:rPr>
              <a:t>De-serializer</a:t>
            </a:r>
          </a:p>
        </p:txBody>
      </p:sp>
      <p:sp>
        <p:nvSpPr>
          <p:cNvPr id="2222" name="Line 174"/>
          <p:cNvSpPr>
            <a:spLocks noChangeShapeType="1"/>
          </p:cNvSpPr>
          <p:nvPr/>
        </p:nvSpPr>
        <p:spPr bwMode="auto">
          <a:xfrm>
            <a:off x="5200204" y="2952827"/>
            <a:ext cx="0" cy="1131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23" name="Line 175"/>
          <p:cNvSpPr>
            <a:spLocks noChangeShapeType="1"/>
          </p:cNvSpPr>
          <p:nvPr/>
        </p:nvSpPr>
        <p:spPr bwMode="auto">
          <a:xfrm>
            <a:off x="5200206" y="3066008"/>
            <a:ext cx="681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25" name="Text Box 177"/>
          <p:cNvSpPr txBox="1">
            <a:spLocks noChangeArrowheads="1"/>
          </p:cNvSpPr>
          <p:nvPr/>
        </p:nvSpPr>
        <p:spPr bwMode="auto">
          <a:xfrm>
            <a:off x="5383046" y="3064669"/>
            <a:ext cx="519694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80" b="1">
                <a:solidFill>
                  <a:srgbClr val="000000"/>
                </a:solidFill>
              </a:rPr>
              <a:t>Bused command</a:t>
            </a:r>
          </a:p>
          <a:p>
            <a:pPr algn="ctr"/>
            <a:r>
              <a:rPr lang="en-US" sz="380" b="1">
                <a:solidFill>
                  <a:srgbClr val="000000"/>
                </a:solidFill>
              </a:rPr>
              <a:t>Serial data</a:t>
            </a:r>
          </a:p>
        </p:txBody>
      </p:sp>
      <p:sp>
        <p:nvSpPr>
          <p:cNvPr id="2226" name="Rectangle 178"/>
          <p:cNvSpPr>
            <a:spLocks noChangeArrowheads="1"/>
          </p:cNvSpPr>
          <p:nvPr/>
        </p:nvSpPr>
        <p:spPr bwMode="auto">
          <a:xfrm>
            <a:off x="4519762" y="1478758"/>
            <a:ext cx="340891" cy="19422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80" b="1" dirty="0">
                <a:solidFill>
                  <a:srgbClr val="FFFFFF"/>
                </a:solidFill>
              </a:rPr>
              <a:t>+- 3.5V, -2.5V</a:t>
            </a:r>
          </a:p>
          <a:p>
            <a:pPr algn="ctr"/>
            <a:r>
              <a:rPr lang="en-US" sz="380" b="1" dirty="0">
                <a:solidFill>
                  <a:srgbClr val="FFFFFF"/>
                </a:solidFill>
              </a:rPr>
              <a:t>Differential </a:t>
            </a:r>
          </a:p>
          <a:p>
            <a:pPr algn="ctr"/>
            <a:r>
              <a:rPr lang="en-US" sz="380" b="1" dirty="0">
                <a:solidFill>
                  <a:srgbClr val="FFFFFF"/>
                </a:solidFill>
              </a:rPr>
              <a:t>receiver power</a:t>
            </a:r>
          </a:p>
        </p:txBody>
      </p:sp>
      <p:sp>
        <p:nvSpPr>
          <p:cNvPr id="2228" name="Rectangle 180"/>
          <p:cNvSpPr>
            <a:spLocks noChangeArrowheads="1"/>
          </p:cNvSpPr>
          <p:nvPr/>
        </p:nvSpPr>
        <p:spPr bwMode="auto">
          <a:xfrm>
            <a:off x="4925617" y="1478758"/>
            <a:ext cx="324148" cy="19422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80" b="1" dirty="0">
                <a:solidFill>
                  <a:srgbClr val="FFFFFF"/>
                </a:solidFill>
              </a:rPr>
              <a:t>+1.8V analog</a:t>
            </a:r>
          </a:p>
          <a:p>
            <a:pPr algn="ctr"/>
            <a:r>
              <a:rPr lang="en-US" sz="380" b="1" dirty="0">
                <a:solidFill>
                  <a:srgbClr val="FFFFFF"/>
                </a:solidFill>
              </a:rPr>
              <a:t>ADC power</a:t>
            </a:r>
          </a:p>
        </p:txBody>
      </p:sp>
      <p:sp>
        <p:nvSpPr>
          <p:cNvPr id="2229" name="Rectangle 181"/>
          <p:cNvSpPr>
            <a:spLocks noChangeArrowheads="1"/>
          </p:cNvSpPr>
          <p:nvPr/>
        </p:nvSpPr>
        <p:spPr bwMode="auto">
          <a:xfrm>
            <a:off x="5314058" y="1478758"/>
            <a:ext cx="324148" cy="19422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80" b="1" dirty="0">
                <a:solidFill>
                  <a:srgbClr val="FFFFFF"/>
                </a:solidFill>
              </a:rPr>
              <a:t>+1.8V digital</a:t>
            </a:r>
          </a:p>
          <a:p>
            <a:pPr algn="ctr"/>
            <a:r>
              <a:rPr lang="en-US" sz="380" b="1" dirty="0">
                <a:solidFill>
                  <a:srgbClr val="FFFFFF"/>
                </a:solidFill>
              </a:rPr>
              <a:t>ADC power</a:t>
            </a:r>
          </a:p>
        </p:txBody>
      </p:sp>
      <p:sp>
        <p:nvSpPr>
          <p:cNvPr id="2232" name="Rectangle 184"/>
          <p:cNvSpPr>
            <a:spLocks noChangeArrowheads="1"/>
          </p:cNvSpPr>
          <p:nvPr/>
        </p:nvSpPr>
        <p:spPr bwMode="auto">
          <a:xfrm>
            <a:off x="5314057" y="3276302"/>
            <a:ext cx="388442" cy="210294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80" b="1" dirty="0">
                <a:solidFill>
                  <a:srgbClr val="FFFFFF"/>
                </a:solidFill>
              </a:rPr>
              <a:t>DC/DC</a:t>
            </a:r>
          </a:p>
          <a:p>
            <a:pPr algn="ctr"/>
            <a:r>
              <a:rPr lang="en-US" sz="380" b="1" dirty="0">
                <a:solidFill>
                  <a:srgbClr val="FFFFFF"/>
                </a:solidFill>
              </a:rPr>
              <a:t>switch regulator</a:t>
            </a:r>
          </a:p>
        </p:txBody>
      </p:sp>
      <p:sp>
        <p:nvSpPr>
          <p:cNvPr id="2233" name="Line 185"/>
          <p:cNvSpPr>
            <a:spLocks noChangeShapeType="1"/>
          </p:cNvSpPr>
          <p:nvPr/>
        </p:nvSpPr>
        <p:spPr bwMode="auto">
          <a:xfrm flipH="1">
            <a:off x="5735315" y="1559793"/>
            <a:ext cx="3562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34" name="Text Box 186"/>
          <p:cNvSpPr txBox="1">
            <a:spLocks noChangeArrowheads="1"/>
          </p:cNvSpPr>
          <p:nvPr/>
        </p:nvSpPr>
        <p:spPr bwMode="auto">
          <a:xfrm>
            <a:off x="5586819" y="1380976"/>
            <a:ext cx="647934" cy="24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6" b="1" dirty="0">
                <a:solidFill>
                  <a:srgbClr val="000000"/>
                </a:solidFill>
              </a:rPr>
              <a:t>+4V, -3.5V, +2.5V</a:t>
            </a:r>
          </a:p>
          <a:p>
            <a:pPr algn="ctr"/>
            <a:r>
              <a:rPr lang="en-US" sz="506" b="1" dirty="0">
                <a:solidFill>
                  <a:srgbClr val="000000"/>
                </a:solidFill>
              </a:rPr>
              <a:t>Power </a:t>
            </a:r>
          </a:p>
        </p:txBody>
      </p:sp>
      <p:sp>
        <p:nvSpPr>
          <p:cNvPr id="2236" name="Line 188"/>
          <p:cNvSpPr>
            <a:spLocks noChangeShapeType="1"/>
          </p:cNvSpPr>
          <p:nvPr/>
        </p:nvSpPr>
        <p:spPr bwMode="auto">
          <a:xfrm flipH="1">
            <a:off x="5767463" y="3504009"/>
            <a:ext cx="3562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2237" name="Text Box 189"/>
          <p:cNvSpPr txBox="1">
            <a:spLocks noChangeArrowheads="1"/>
          </p:cNvSpPr>
          <p:nvPr/>
        </p:nvSpPr>
        <p:spPr bwMode="auto">
          <a:xfrm>
            <a:off x="5772560" y="3406229"/>
            <a:ext cx="372218" cy="24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6" b="1" dirty="0">
                <a:solidFill>
                  <a:srgbClr val="000000"/>
                </a:solidFill>
              </a:rPr>
              <a:t>+12V</a:t>
            </a:r>
          </a:p>
          <a:p>
            <a:pPr algn="ctr"/>
            <a:r>
              <a:rPr lang="en-US" sz="506" b="1" dirty="0">
                <a:solidFill>
                  <a:srgbClr val="000000"/>
                </a:solidFill>
              </a:rPr>
              <a:t>Power </a:t>
            </a:r>
          </a:p>
        </p:txBody>
      </p:sp>
      <p:sp>
        <p:nvSpPr>
          <p:cNvPr id="133" name="Rectangle 184"/>
          <p:cNvSpPr>
            <a:spLocks noChangeArrowheads="1"/>
          </p:cNvSpPr>
          <p:nvPr/>
        </p:nvSpPr>
        <p:spPr bwMode="auto">
          <a:xfrm>
            <a:off x="5314057" y="3552230"/>
            <a:ext cx="388442" cy="210294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80" b="1" dirty="0">
                <a:solidFill>
                  <a:srgbClr val="FFFFFF"/>
                </a:solidFill>
              </a:rPr>
              <a:t>DC/DC </a:t>
            </a:r>
          </a:p>
          <a:p>
            <a:pPr algn="ctr"/>
            <a:r>
              <a:rPr lang="en-US" sz="380" b="1" dirty="0">
                <a:solidFill>
                  <a:srgbClr val="FFFFFF"/>
                </a:solidFill>
              </a:rPr>
              <a:t>switch regulator</a:t>
            </a:r>
          </a:p>
        </p:txBody>
      </p:sp>
      <p:sp>
        <p:nvSpPr>
          <p:cNvPr id="134" name="Rectangle 184"/>
          <p:cNvSpPr>
            <a:spLocks noChangeArrowheads="1"/>
          </p:cNvSpPr>
          <p:nvPr/>
        </p:nvSpPr>
        <p:spPr bwMode="auto">
          <a:xfrm>
            <a:off x="4888212" y="3762525"/>
            <a:ext cx="220141" cy="15470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80" b="1" dirty="0">
                <a:solidFill>
                  <a:srgbClr val="FFFFFF"/>
                </a:solidFill>
              </a:rPr>
              <a:t>1.5V</a:t>
            </a:r>
          </a:p>
          <a:p>
            <a:r>
              <a:rPr lang="en-US" sz="380" b="1" dirty="0">
                <a:solidFill>
                  <a:srgbClr val="FFFFFF"/>
                </a:solidFill>
              </a:rPr>
              <a:t>LDO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646377" y="3657377"/>
            <a:ext cx="6663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3" idx="2"/>
          </p:cNvCxnSpPr>
          <p:nvPr/>
        </p:nvCxnSpPr>
        <p:spPr>
          <a:xfrm>
            <a:off x="5508278" y="3762525"/>
            <a:ext cx="0" cy="154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15216" y="3811025"/>
            <a:ext cx="290464" cy="22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3" b="1" dirty="0">
                <a:solidFill>
                  <a:prstClr val="black"/>
                </a:solidFill>
              </a:rPr>
              <a:t>1.1V</a:t>
            </a:r>
          </a:p>
          <a:p>
            <a:r>
              <a:rPr lang="en-US" sz="443" b="1" dirty="0">
                <a:solidFill>
                  <a:prstClr val="black"/>
                </a:solidFill>
              </a:rPr>
              <a:t>core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98282" y="3667189"/>
            <a:ext cx="1" cy="95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4585466" y="3399844"/>
            <a:ext cx="726811" cy="1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907087" y="3403948"/>
            <a:ext cx="247184" cy="16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3" b="1" dirty="0">
                <a:solidFill>
                  <a:prstClr val="black"/>
                </a:solidFill>
              </a:rPr>
              <a:t>4V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788988" y="3560068"/>
            <a:ext cx="519694" cy="16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3" b="1" dirty="0">
                <a:solidFill>
                  <a:prstClr val="black"/>
                </a:solidFill>
              </a:rPr>
              <a:t>2.5V FPGA I/O</a:t>
            </a:r>
          </a:p>
        </p:txBody>
      </p:sp>
      <p:sp>
        <p:nvSpPr>
          <p:cNvPr id="163" name="Rectangle 184"/>
          <p:cNvSpPr>
            <a:spLocks noChangeArrowheads="1"/>
          </p:cNvSpPr>
          <p:nvPr/>
        </p:nvSpPr>
        <p:spPr bwMode="auto">
          <a:xfrm>
            <a:off x="4663884" y="3181559"/>
            <a:ext cx="220141" cy="15470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80" b="1" dirty="0">
                <a:solidFill>
                  <a:srgbClr val="FFFFFF"/>
                </a:solidFill>
              </a:rPr>
              <a:t>3.3V</a:t>
            </a:r>
          </a:p>
          <a:p>
            <a:r>
              <a:rPr lang="en-US" sz="380" b="1" dirty="0">
                <a:solidFill>
                  <a:srgbClr val="FFFFFF"/>
                </a:solidFill>
              </a:rPr>
              <a:t>LDO </a:t>
            </a:r>
          </a:p>
        </p:txBody>
      </p:sp>
      <p:sp>
        <p:nvSpPr>
          <p:cNvPr id="164" name="Rectangle 184"/>
          <p:cNvSpPr>
            <a:spLocks noChangeArrowheads="1"/>
          </p:cNvSpPr>
          <p:nvPr/>
        </p:nvSpPr>
        <p:spPr bwMode="auto">
          <a:xfrm>
            <a:off x="4969690" y="3181559"/>
            <a:ext cx="220141" cy="15470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80" b="1" dirty="0">
                <a:solidFill>
                  <a:srgbClr val="FFFFFF"/>
                </a:solidFill>
              </a:rPr>
              <a:t>3.3V</a:t>
            </a:r>
          </a:p>
          <a:p>
            <a:r>
              <a:rPr lang="en-US" sz="380" b="1" dirty="0">
                <a:solidFill>
                  <a:srgbClr val="FFFFFF"/>
                </a:solidFill>
              </a:rPr>
              <a:t>LDO </a:t>
            </a:r>
          </a:p>
        </p:txBody>
      </p:sp>
      <p:cxnSp>
        <p:nvCxnSpPr>
          <p:cNvPr id="2048" name="Straight Arrow Connector 2047"/>
          <p:cNvCxnSpPr>
            <a:endCxn id="163" idx="2"/>
          </p:cNvCxnSpPr>
          <p:nvPr/>
        </p:nvCxnSpPr>
        <p:spPr>
          <a:xfrm flipH="1" flipV="1">
            <a:off x="4773954" y="3336264"/>
            <a:ext cx="4076" cy="66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5079759" y="3334328"/>
            <a:ext cx="4076" cy="66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39"/>
          <p:cNvSpPr>
            <a:spLocks noChangeArrowheads="1"/>
          </p:cNvSpPr>
          <p:nvPr/>
        </p:nvSpPr>
        <p:spPr bwMode="auto">
          <a:xfrm>
            <a:off x="4728679" y="2107722"/>
            <a:ext cx="103940" cy="796883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506" dirty="0">
                <a:solidFill>
                  <a:srgbClr val="000000"/>
                </a:solidFill>
              </a:rPr>
              <a:t>D</a:t>
            </a:r>
          </a:p>
          <a:p>
            <a:r>
              <a:rPr lang="en-US" sz="506" dirty="0">
                <a:solidFill>
                  <a:srgbClr val="000000"/>
                </a:solidFill>
              </a:rPr>
              <a:t>P</a:t>
            </a:r>
          </a:p>
          <a:p>
            <a:r>
              <a:rPr lang="en-US" sz="506" dirty="0">
                <a:solidFill>
                  <a:srgbClr val="000000"/>
                </a:solidFill>
              </a:rPr>
              <a:t>U</a:t>
            </a:r>
          </a:p>
        </p:txBody>
      </p:sp>
      <p:cxnSp>
        <p:nvCxnSpPr>
          <p:cNvPr id="2097" name="Straight Arrow Connector 2096"/>
          <p:cNvCxnSpPr/>
          <p:nvPr/>
        </p:nvCxnSpPr>
        <p:spPr>
          <a:xfrm>
            <a:off x="4832620" y="2431541"/>
            <a:ext cx="70952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2" name="Straight Arrow Connector 2111"/>
          <p:cNvCxnSpPr/>
          <p:nvPr/>
        </p:nvCxnSpPr>
        <p:spPr>
          <a:xfrm>
            <a:off x="4832618" y="2790751"/>
            <a:ext cx="8735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6" name="TextBox 2125"/>
          <p:cNvSpPr txBox="1"/>
          <p:nvPr/>
        </p:nvSpPr>
        <p:spPr>
          <a:xfrm>
            <a:off x="5999569" y="2172846"/>
            <a:ext cx="432263" cy="29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3" b="1" dirty="0">
                <a:solidFill>
                  <a:prstClr val="black"/>
                </a:solidFill>
              </a:rPr>
              <a:t>two transceivers</a:t>
            </a:r>
            <a:endParaRPr lang="en-US" sz="760" b="1" dirty="0">
              <a:solidFill>
                <a:prstClr val="black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6000397" y="2540266"/>
            <a:ext cx="431435" cy="29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3" b="1" dirty="0">
                <a:solidFill>
                  <a:prstClr val="black"/>
                </a:solidFill>
              </a:rPr>
              <a:t>two transceivers</a:t>
            </a:r>
            <a:endParaRPr lang="en-US" sz="76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0339" y="866462"/>
            <a:ext cx="19367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sPHENIX</a:t>
            </a:r>
            <a:r>
              <a:rPr lang="en-US" sz="9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ADC Module Block Diagram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4746" y="2740455"/>
            <a:ext cx="679994" cy="235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4" b="1" dirty="0">
                <a:solidFill>
                  <a:prstClr val="black"/>
                </a:solidFill>
              </a:rPr>
              <a:t>L1 trigger primitives</a:t>
            </a:r>
          </a:p>
          <a:p>
            <a:pPr algn="ctr"/>
            <a:r>
              <a:rPr lang="en-US" sz="464" b="1" dirty="0">
                <a:solidFill>
                  <a:prstClr val="black"/>
                </a:solidFill>
              </a:rPr>
              <a:t> transceiver out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67463" y="2790697"/>
            <a:ext cx="416251" cy="488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506">
                <a:solidFill>
                  <a:srgbClr val="000000"/>
                </a:solidFill>
              </a:rPr>
              <a:t>3/25/2015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3DA0-9737-4B51-B26B-D46649F462E3}" type="slidenum">
              <a:rPr lang="en-US" sz="506">
                <a:solidFill>
                  <a:srgbClr val="000000"/>
                </a:solidFill>
              </a:rPr>
              <a:pPr/>
              <a:t>13</a:t>
            </a:fld>
            <a:endParaRPr lang="en-US" sz="506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1642" y="1149031"/>
            <a:ext cx="966931" cy="183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1" b="1" i="1" u="sng" dirty="0">
                <a:solidFill>
                  <a:prstClr val="black"/>
                </a:solidFill>
              </a:rPr>
              <a:t>RHIC beam clock 9.6MHz</a:t>
            </a:r>
          </a:p>
        </p:txBody>
      </p:sp>
    </p:spTree>
    <p:extLst>
      <p:ext uri="{BB962C8B-B14F-4D97-AF65-F5344CB8AC3E}">
        <p14:creationId xmlns:p14="http://schemas.microsoft.com/office/powerpoint/2010/main" val="37385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1997" y="1034064"/>
            <a:ext cx="617838" cy="339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De-serialize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/alignment</a:t>
            </a:r>
            <a:endParaRPr lang="en-US" sz="750" dirty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263905" y="1203969"/>
            <a:ext cx="488092" cy="4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061" y="961594"/>
            <a:ext cx="6896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75" dirty="0">
                <a:solidFill>
                  <a:prstClr val="black"/>
                </a:solidFill>
              </a:rPr>
              <a:t>14 bits ADC 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serialized data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840 </a:t>
            </a:r>
            <a:r>
              <a:rPr lang="en-US" sz="675" dirty="0" err="1">
                <a:solidFill>
                  <a:prstClr val="black"/>
                </a:solidFill>
              </a:rPr>
              <a:t>Mbits</a:t>
            </a:r>
            <a:r>
              <a:rPr lang="en-US" sz="675" dirty="0">
                <a:solidFill>
                  <a:prstClr val="black"/>
                </a:solidFill>
              </a:rPr>
              <a:t>/sec</a:t>
            </a:r>
          </a:p>
          <a:p>
            <a:pPr algn="ctr"/>
            <a:r>
              <a:rPr lang="en-US" sz="675" dirty="0">
                <a:solidFill>
                  <a:prstClr val="black"/>
                </a:solidFill>
              </a:rPr>
              <a:t>LVDS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9007" y="1034063"/>
            <a:ext cx="457200" cy="339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Input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control</a:t>
            </a:r>
            <a:endParaRPr lang="en-US" sz="75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1997" y="1539745"/>
            <a:ext cx="617838" cy="339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Fake data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512X16</a:t>
            </a:r>
            <a:endParaRPr lang="en-US" sz="750" dirty="0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>
            <a:stCxn id="5" idx="3"/>
            <a:endCxn id="12" idx="1"/>
          </p:cNvCxnSpPr>
          <p:nvPr/>
        </p:nvCxnSpPr>
        <p:spPr>
          <a:xfrm flipV="1">
            <a:off x="1369835" y="1203969"/>
            <a:ext cx="17917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3"/>
            <a:endCxn id="12" idx="2"/>
          </p:cNvCxnSpPr>
          <p:nvPr/>
        </p:nvCxnSpPr>
        <p:spPr>
          <a:xfrm flipV="1">
            <a:off x="1369835" y="1373874"/>
            <a:ext cx="407773" cy="33577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02770" y="1013546"/>
            <a:ext cx="586946" cy="608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L1 Delay memory</a:t>
            </a:r>
          </a:p>
          <a:p>
            <a:pPr algn="ctr"/>
            <a:endParaRPr lang="en-US" sz="900" dirty="0">
              <a:solidFill>
                <a:prstClr val="black"/>
              </a:solidFill>
            </a:endParaRP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512X128</a:t>
            </a:r>
            <a:r>
              <a:rPr lang="en-US" sz="900" dirty="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20" name="Straight Arrow Connector 19"/>
          <p:cNvCxnSpPr>
            <a:stCxn id="12" idx="3"/>
          </p:cNvCxnSpPr>
          <p:nvPr/>
        </p:nvCxnSpPr>
        <p:spPr>
          <a:xfrm>
            <a:off x="2006208" y="1203969"/>
            <a:ext cx="296563" cy="4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06207" y="1554520"/>
            <a:ext cx="296563" cy="4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8976" y="1288921"/>
            <a:ext cx="300082" cy="21736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1-8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02770" y="444398"/>
            <a:ext cx="586946" cy="339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Header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512X16</a:t>
            </a:r>
            <a:endParaRPr lang="en-US" sz="750" dirty="0">
              <a:solidFill>
                <a:prstClr val="white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06207" y="609157"/>
            <a:ext cx="296563" cy="4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53723" y="458865"/>
            <a:ext cx="6286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Beam clock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number</a:t>
            </a:r>
          </a:p>
        </p:txBody>
      </p:sp>
      <p:cxnSp>
        <p:nvCxnSpPr>
          <p:cNvPr id="31" name="Straight Arrow Connector 30"/>
          <p:cNvCxnSpPr>
            <a:stCxn id="27" idx="2"/>
            <a:endCxn id="18" idx="0"/>
          </p:cNvCxnSpPr>
          <p:nvPr/>
        </p:nvCxnSpPr>
        <p:spPr>
          <a:xfrm>
            <a:off x="2596243" y="784209"/>
            <a:ext cx="0" cy="22933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98934" y="748836"/>
            <a:ext cx="4916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6x RHIC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clock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49286" y="1634425"/>
            <a:ext cx="0" cy="242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703545" y="1634425"/>
            <a:ext cx="0" cy="242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25918" y="1686892"/>
            <a:ext cx="40267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 err="1">
                <a:solidFill>
                  <a:prstClr val="black"/>
                </a:solidFill>
              </a:rPr>
              <a:t>wadd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86095" y="1845574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 err="1">
                <a:solidFill>
                  <a:prstClr val="black"/>
                </a:solidFill>
              </a:rPr>
              <a:t>radd</a:t>
            </a:r>
            <a:r>
              <a:rPr lang="en-US" sz="750" dirty="0">
                <a:solidFill>
                  <a:prstClr val="black"/>
                </a:solidFill>
              </a:rPr>
              <a:t> = </a:t>
            </a:r>
            <a:r>
              <a:rPr lang="en-US" sz="750" dirty="0" err="1">
                <a:solidFill>
                  <a:prstClr val="black"/>
                </a:solidFill>
              </a:rPr>
              <a:t>wadd</a:t>
            </a:r>
            <a:endParaRPr lang="en-US" sz="750" dirty="0">
              <a:solidFill>
                <a:prstClr val="black"/>
              </a:solidFill>
            </a:endParaRPr>
          </a:p>
          <a:p>
            <a:r>
              <a:rPr lang="en-US" sz="750" dirty="0">
                <a:solidFill>
                  <a:prstClr val="black"/>
                </a:solidFill>
              </a:rPr>
              <a:t>- delay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390003" y="1013546"/>
            <a:ext cx="586946" cy="19395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8 events buffer</a:t>
            </a:r>
          </a:p>
          <a:p>
            <a:pPr algn="ctr"/>
            <a:endParaRPr lang="en-US" sz="900" dirty="0">
              <a:solidFill>
                <a:prstClr val="black"/>
              </a:solidFill>
            </a:endParaRP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256 X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1024</a:t>
            </a:r>
            <a:r>
              <a:rPr lang="en-US" sz="900" dirty="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089209" y="2507476"/>
            <a:ext cx="296563" cy="4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13806" y="1501174"/>
            <a:ext cx="0" cy="51810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60364" y="1650409"/>
            <a:ext cx="300082" cy="63575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1-64 channels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90003" y="444398"/>
            <a:ext cx="586946" cy="339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Header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8 x 32</a:t>
            </a:r>
            <a:endParaRPr lang="en-US" sz="750" dirty="0">
              <a:solidFill>
                <a:prstClr val="white"/>
              </a:solidFill>
            </a:endParaRPr>
          </a:p>
        </p:txBody>
      </p:sp>
      <p:cxnSp>
        <p:nvCxnSpPr>
          <p:cNvPr id="54" name="Straight Arrow Connector 53"/>
          <p:cNvCxnSpPr>
            <a:stCxn id="51" idx="2"/>
            <a:endCxn id="46" idx="0"/>
          </p:cNvCxnSpPr>
          <p:nvPr/>
        </p:nvCxnSpPr>
        <p:spPr>
          <a:xfrm>
            <a:off x="3683476" y="784209"/>
            <a:ext cx="0" cy="22933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686167" y="748836"/>
            <a:ext cx="4916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6x RHIC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clock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889716" y="615217"/>
            <a:ext cx="496056" cy="5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889716" y="1317631"/>
            <a:ext cx="496056" cy="5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97424" y="620365"/>
            <a:ext cx="0" cy="70241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18533" y="767483"/>
            <a:ext cx="415498" cy="35202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L1 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trigger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7840" y="172158"/>
            <a:ext cx="7553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BC &amp; L1 event 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numbers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541415" y="2949948"/>
            <a:ext cx="6998" cy="230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3798557" y="2949948"/>
            <a:ext cx="6998" cy="230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36328" y="2923168"/>
            <a:ext cx="73930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Write address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3 bits events, 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5 bits samples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42193" y="3189962"/>
            <a:ext cx="73930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read address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3 bits events, 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5 bits samples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650006" y="1013546"/>
            <a:ext cx="586946" cy="19395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FIFO</a:t>
            </a:r>
          </a:p>
          <a:p>
            <a:pPr algn="ctr"/>
            <a:endParaRPr lang="en-US" sz="900" dirty="0">
              <a:solidFill>
                <a:prstClr val="black"/>
              </a:solidFill>
            </a:endParaRP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2048 *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34 bits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(first, data, 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Last)</a:t>
            </a:r>
          </a:p>
        </p:txBody>
      </p:sp>
      <p:cxnSp>
        <p:nvCxnSpPr>
          <p:cNvPr id="26" name="Elbow Connector 25"/>
          <p:cNvCxnSpPr/>
          <p:nvPr/>
        </p:nvCxnSpPr>
        <p:spPr>
          <a:xfrm>
            <a:off x="3976948" y="547364"/>
            <a:ext cx="673058" cy="136903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76948" y="2075677"/>
            <a:ext cx="67305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765610" y="2949949"/>
            <a:ext cx="0" cy="236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55580" y="3186156"/>
            <a:ext cx="7072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write = 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valid &amp; token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5149753" y="2945035"/>
            <a:ext cx="0" cy="236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54323" y="3186156"/>
            <a:ext cx="4908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Read =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 !empty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05698" y="3663271"/>
            <a:ext cx="725172" cy="3778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Slow control</a:t>
            </a:r>
          </a:p>
          <a:p>
            <a:pPr algn="ctr"/>
            <a:r>
              <a:rPr lang="en-US" sz="900" dirty="0" err="1">
                <a:solidFill>
                  <a:prstClr val="black"/>
                </a:solidFill>
              </a:rPr>
              <a:t>readback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58" name="Elbow Connector 57"/>
          <p:cNvCxnSpPr>
            <a:stCxn id="51" idx="3"/>
          </p:cNvCxnSpPr>
          <p:nvPr/>
        </p:nvCxnSpPr>
        <p:spPr>
          <a:xfrm>
            <a:off x="3976949" y="614303"/>
            <a:ext cx="270812" cy="305262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H="1">
            <a:off x="2871831" y="2422748"/>
            <a:ext cx="2345641" cy="13540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709525" y="1373875"/>
            <a:ext cx="573833" cy="2753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err="1">
                <a:solidFill>
                  <a:prstClr val="black"/>
                </a:solidFill>
              </a:rPr>
              <a:t>Gbits</a:t>
            </a:r>
            <a:endParaRPr lang="en-US" sz="750" dirty="0">
              <a:solidFill>
                <a:prstClr val="black"/>
              </a:solidFill>
            </a:endParaRP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receiver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709525" y="1021801"/>
            <a:ext cx="573833" cy="2753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err="1">
                <a:solidFill>
                  <a:prstClr val="black"/>
                </a:solidFill>
              </a:rPr>
              <a:t>Gbits</a:t>
            </a:r>
            <a:endParaRPr lang="en-US" sz="750" dirty="0">
              <a:solidFill>
                <a:prstClr val="black"/>
              </a:solidFill>
            </a:endParaRP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receiver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122580" y="1021801"/>
            <a:ext cx="409958" cy="2753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16bits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FIFO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122580" y="1373875"/>
            <a:ext cx="409958" cy="2753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16bits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FIFO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598441" y="1020594"/>
            <a:ext cx="356896" cy="6274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Alignment</a:t>
            </a:r>
          </a:p>
        </p:txBody>
      </p:sp>
      <p:cxnSp>
        <p:nvCxnSpPr>
          <p:cNvPr id="71" name="Straight Arrow Connector 70"/>
          <p:cNvCxnSpPr>
            <a:stCxn id="65" idx="1"/>
            <a:endCxn id="66" idx="3"/>
          </p:cNvCxnSpPr>
          <p:nvPr/>
        </p:nvCxnSpPr>
        <p:spPr>
          <a:xfrm flipH="1">
            <a:off x="6532538" y="1159489"/>
            <a:ext cx="1769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532538" y="1502221"/>
            <a:ext cx="1769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941824" y="1168472"/>
            <a:ext cx="1769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5941824" y="1511562"/>
            <a:ext cx="1769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482429" y="2090120"/>
            <a:ext cx="800929" cy="333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err="1">
                <a:solidFill>
                  <a:prstClr val="black"/>
                </a:solidFill>
              </a:rPr>
              <a:t>Gbits</a:t>
            </a:r>
            <a:endParaRPr lang="en-US" sz="750" dirty="0">
              <a:solidFill>
                <a:prstClr val="black"/>
              </a:solidFill>
            </a:endParaRP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transmitter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897247" y="2423189"/>
            <a:ext cx="1" cy="383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629024" y="2803339"/>
            <a:ext cx="536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80 MHz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Reference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clock 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2081261" y="1203967"/>
            <a:ext cx="1" cy="1231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746562" y="2449284"/>
            <a:ext cx="659381" cy="38169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L1 trigger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Primitives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generators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598441" y="2090121"/>
            <a:ext cx="552839" cy="333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Link control</a:t>
            </a:r>
          </a:p>
        </p:txBody>
      </p:sp>
      <p:cxnSp>
        <p:nvCxnSpPr>
          <p:cNvPr id="95" name="Straight Arrow Connector 94"/>
          <p:cNvCxnSpPr>
            <a:stCxn id="69" idx="2"/>
          </p:cNvCxnSpPr>
          <p:nvPr/>
        </p:nvCxnSpPr>
        <p:spPr>
          <a:xfrm flipH="1">
            <a:off x="5776889" y="1648043"/>
            <a:ext cx="1" cy="442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93" idx="1"/>
          </p:cNvCxnSpPr>
          <p:nvPr/>
        </p:nvCxnSpPr>
        <p:spPr>
          <a:xfrm>
            <a:off x="5236951" y="2256655"/>
            <a:ext cx="36149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3" idx="3"/>
            <a:endCxn id="75" idx="1"/>
          </p:cNvCxnSpPr>
          <p:nvPr/>
        </p:nvCxnSpPr>
        <p:spPr>
          <a:xfrm flipV="1">
            <a:off x="6151280" y="2256655"/>
            <a:ext cx="33114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283358" y="2194642"/>
            <a:ext cx="3304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283358" y="2315939"/>
            <a:ext cx="3304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659492" y="2019277"/>
            <a:ext cx="567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8b/10b 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encoding 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Serialized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data 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7283358" y="1168472"/>
            <a:ext cx="33042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283357" y="1503516"/>
            <a:ext cx="33042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7583483" y="947902"/>
            <a:ext cx="72327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8b/10b 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encoding 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Serialized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data 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from down 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Stream board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040132" y="1799931"/>
            <a:ext cx="52129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Token in</a:t>
            </a:r>
          </a:p>
        </p:txBody>
      </p:sp>
      <p:cxnSp>
        <p:nvCxnSpPr>
          <p:cNvPr id="117" name="Elbow Connector 116"/>
          <p:cNvCxnSpPr>
            <a:stCxn id="115" idx="1"/>
            <a:endCxn id="93" idx="0"/>
          </p:cNvCxnSpPr>
          <p:nvPr/>
        </p:nvCxnSpPr>
        <p:spPr>
          <a:xfrm rot="10800000" flipV="1">
            <a:off x="5874862" y="1903805"/>
            <a:ext cx="165271" cy="18631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043588" y="2547800"/>
            <a:ext cx="58221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Token out</a:t>
            </a:r>
          </a:p>
        </p:txBody>
      </p:sp>
      <p:cxnSp>
        <p:nvCxnSpPr>
          <p:cNvPr id="120" name="Elbow Connector 119"/>
          <p:cNvCxnSpPr/>
          <p:nvPr/>
        </p:nvCxnSpPr>
        <p:spPr>
          <a:xfrm rot="10800000">
            <a:off x="5855157" y="2423190"/>
            <a:ext cx="168727" cy="216943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850485" y="71626"/>
            <a:ext cx="2051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prstClr val="black"/>
                </a:solidFill>
              </a:rPr>
              <a:t>Sphenix</a:t>
            </a:r>
            <a:endParaRPr lang="en-US" b="1" u="sng" dirty="0" smtClean="0">
              <a:solidFill>
                <a:prstClr val="black"/>
              </a:solidFill>
            </a:endParaRPr>
          </a:p>
          <a:p>
            <a:pPr algn="ctr"/>
            <a:r>
              <a:rPr lang="en-US" b="1" u="sng" dirty="0" smtClean="0">
                <a:solidFill>
                  <a:prstClr val="black"/>
                </a:solidFill>
              </a:rPr>
              <a:t>64 channel ADC </a:t>
            </a:r>
          </a:p>
          <a:p>
            <a:pPr algn="ctr"/>
            <a:r>
              <a:rPr lang="en-US" b="1" u="sng" dirty="0" smtClean="0">
                <a:solidFill>
                  <a:prstClr val="black"/>
                </a:solidFill>
              </a:rPr>
              <a:t>Data Flow </a:t>
            </a:r>
            <a:r>
              <a:rPr lang="en-US" b="1" u="sng" dirty="0">
                <a:solidFill>
                  <a:prstClr val="black"/>
                </a:solidFill>
              </a:rPr>
              <a:t>D</a:t>
            </a:r>
            <a:r>
              <a:rPr lang="en-US" b="1" u="sng" dirty="0" smtClean="0">
                <a:solidFill>
                  <a:prstClr val="black"/>
                </a:solidFill>
              </a:rPr>
              <a:t>iagram </a:t>
            </a:r>
            <a:endParaRPr lang="en-US" b="1" u="sng" dirty="0">
              <a:solidFill>
                <a:prstClr val="black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287625" y="3037115"/>
            <a:ext cx="925780" cy="3778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err="1">
                <a:solidFill>
                  <a:prstClr val="black"/>
                </a:solidFill>
              </a:rPr>
              <a:t>Gbits</a:t>
            </a:r>
            <a:r>
              <a:rPr lang="en-US" sz="750" dirty="0">
                <a:solidFill>
                  <a:prstClr val="black"/>
                </a:solidFill>
              </a:rPr>
              <a:t> transmitter</a:t>
            </a:r>
          </a:p>
        </p:txBody>
      </p:sp>
      <p:cxnSp>
        <p:nvCxnSpPr>
          <p:cNvPr id="125" name="Straight Arrow Connector 124"/>
          <p:cNvCxnSpPr>
            <a:endCxn id="122" idx="1"/>
          </p:cNvCxnSpPr>
          <p:nvPr/>
        </p:nvCxnSpPr>
        <p:spPr>
          <a:xfrm>
            <a:off x="902737" y="3218837"/>
            <a:ext cx="384888" cy="72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739043" y="2785623"/>
            <a:ext cx="536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120 MHz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Reference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clock </a:t>
            </a:r>
          </a:p>
        </p:txBody>
      </p:sp>
      <p:cxnSp>
        <p:nvCxnSpPr>
          <p:cNvPr id="129" name="Straight Arrow Connector 128"/>
          <p:cNvCxnSpPr>
            <a:stCxn id="88" idx="2"/>
          </p:cNvCxnSpPr>
          <p:nvPr/>
        </p:nvCxnSpPr>
        <p:spPr>
          <a:xfrm flipH="1">
            <a:off x="2075653" y="2830982"/>
            <a:ext cx="599" cy="206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483699" y="2804959"/>
            <a:ext cx="5009" cy="232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1483699" y="3605461"/>
            <a:ext cx="541444" cy="2994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LVDS repeater</a:t>
            </a:r>
          </a:p>
        </p:txBody>
      </p:sp>
      <p:cxnSp>
        <p:nvCxnSpPr>
          <p:cNvPr id="135" name="Straight Arrow Connector 134"/>
          <p:cNvCxnSpPr>
            <a:stCxn id="122" idx="2"/>
            <a:endCxn id="133" idx="0"/>
          </p:cNvCxnSpPr>
          <p:nvPr/>
        </p:nvCxnSpPr>
        <p:spPr>
          <a:xfrm>
            <a:off x="1750515" y="3415004"/>
            <a:ext cx="3906" cy="1904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203649" y="4149790"/>
            <a:ext cx="189377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33" idx="2"/>
          </p:cNvCxnSpPr>
          <p:nvPr/>
        </p:nvCxnSpPr>
        <p:spPr>
          <a:xfrm>
            <a:off x="1754421" y="3904862"/>
            <a:ext cx="0" cy="244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1553145" y="4388029"/>
            <a:ext cx="572773" cy="286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prstClr val="black"/>
                </a:solidFill>
              </a:rPr>
              <a:t>Optical</a:t>
            </a:r>
          </a:p>
          <a:p>
            <a:pPr algn="ctr"/>
            <a:r>
              <a:rPr lang="en-US" sz="750" dirty="0">
                <a:solidFill>
                  <a:prstClr val="black"/>
                </a:solidFill>
              </a:rPr>
              <a:t>transceiver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875453" y="4149790"/>
            <a:ext cx="0" cy="230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2309990" y="2830982"/>
            <a:ext cx="0" cy="1318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449286" y="4149790"/>
            <a:ext cx="0" cy="230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2213405" y="4388029"/>
            <a:ext cx="572773" cy="286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err="1">
                <a:solidFill>
                  <a:prstClr val="black"/>
                </a:solidFill>
              </a:rPr>
              <a:t>Lemo</a:t>
            </a:r>
            <a:r>
              <a:rPr lang="en-US" sz="750" dirty="0">
                <a:solidFill>
                  <a:prstClr val="black"/>
                </a:solidFill>
              </a:rPr>
              <a:t> out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47375" y="4057457"/>
            <a:ext cx="58541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backplane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369835" y="4265256"/>
            <a:ext cx="1519881" cy="53534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12022" y="4425639"/>
            <a:ext cx="74571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Daughter card</a:t>
            </a:r>
          </a:p>
        </p:txBody>
      </p:sp>
    </p:spTree>
    <p:extLst>
      <p:ext uri="{BB962C8B-B14F-4D97-AF65-F5344CB8AC3E}">
        <p14:creationId xmlns:p14="http://schemas.microsoft.com/office/powerpoint/2010/main" val="33891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950" y="1228725"/>
            <a:ext cx="771525" cy="514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Baseline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subtraction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17245" y="1733962"/>
            <a:ext cx="0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31570" y="1733962"/>
            <a:ext cx="0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1495" y="2047170"/>
            <a:ext cx="100012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Read address = write address -delay</a:t>
            </a:r>
          </a:p>
        </p:txBody>
      </p:sp>
      <p:sp>
        <p:nvSpPr>
          <p:cNvPr id="14" name="Freeform 13"/>
          <p:cNvSpPr/>
          <p:nvPr/>
        </p:nvSpPr>
        <p:spPr>
          <a:xfrm>
            <a:off x="474345" y="2534062"/>
            <a:ext cx="1231042" cy="486036"/>
          </a:xfrm>
          <a:custGeom>
            <a:avLst/>
            <a:gdLst>
              <a:gd name="connsiteX0" fmla="*/ 0 w 3130818"/>
              <a:gd name="connsiteY0" fmla="*/ 1128714 h 1231005"/>
              <a:gd name="connsiteX1" fmla="*/ 659027 w 3130818"/>
              <a:gd name="connsiteY1" fmla="*/ 1120476 h 1231005"/>
              <a:gd name="connsiteX2" fmla="*/ 1441621 w 3130818"/>
              <a:gd name="connsiteY2" fmla="*/ 130 h 1231005"/>
              <a:gd name="connsiteX3" fmla="*/ 1960605 w 3130818"/>
              <a:gd name="connsiteY3" fmla="*/ 1046335 h 1231005"/>
              <a:gd name="connsiteX4" fmla="*/ 3130378 w 3130818"/>
              <a:gd name="connsiteY4" fmla="*/ 1136952 h 12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818" h="1231005">
                <a:moveTo>
                  <a:pt x="0" y="1128714"/>
                </a:moveTo>
                <a:cubicBezTo>
                  <a:pt x="209378" y="1218643"/>
                  <a:pt x="418757" y="1308573"/>
                  <a:pt x="659027" y="1120476"/>
                </a:cubicBezTo>
                <a:cubicBezTo>
                  <a:pt x="899297" y="932379"/>
                  <a:pt x="1224691" y="12487"/>
                  <a:pt x="1441621" y="130"/>
                </a:cubicBezTo>
                <a:cubicBezTo>
                  <a:pt x="1658551" y="-12227"/>
                  <a:pt x="1679146" y="856865"/>
                  <a:pt x="1960605" y="1046335"/>
                </a:cubicBezTo>
                <a:cubicBezTo>
                  <a:pt x="2242064" y="1235805"/>
                  <a:pt x="3153719" y="1036725"/>
                  <a:pt x="3130378" y="1136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506" y="298565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42370" y="251687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665" y="3105562"/>
            <a:ext cx="137569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Delay a parameter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Probably has 2 clocks offset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650" y="1228725"/>
            <a:ext cx="771525" cy="514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Dual port memory</a:t>
            </a:r>
          </a:p>
        </p:txBody>
      </p:sp>
      <p:cxnSp>
        <p:nvCxnSpPr>
          <p:cNvPr id="23" name="Straight Arrow Connector 22"/>
          <p:cNvCxnSpPr>
            <a:endCxn id="19" idx="1"/>
          </p:cNvCxnSpPr>
          <p:nvPr/>
        </p:nvCxnSpPr>
        <p:spPr>
          <a:xfrm>
            <a:off x="200025" y="1485900"/>
            <a:ext cx="428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00175" y="1601281"/>
            <a:ext cx="485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571625" y="1372681"/>
            <a:ext cx="314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571625" y="1001206"/>
            <a:ext cx="0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2918" y="999971"/>
            <a:ext cx="1097280" cy="1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4345" y="1000126"/>
            <a:ext cx="0" cy="485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143250" y="1228725"/>
            <a:ext cx="76766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</a:rPr>
              <a:t>Lookup memory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</a:rPr>
              <a:t>(1024X10)</a:t>
            </a:r>
          </a:p>
        </p:txBody>
      </p:sp>
      <p:cxnSp>
        <p:nvCxnSpPr>
          <p:cNvPr id="46" name="Straight Arrow Connector 45"/>
          <p:cNvCxnSpPr>
            <a:stCxn id="3" idx="3"/>
            <a:endCxn id="44" idx="1"/>
          </p:cNvCxnSpPr>
          <p:nvPr/>
        </p:nvCxnSpPr>
        <p:spPr>
          <a:xfrm>
            <a:off x="2657475" y="1485900"/>
            <a:ext cx="485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55653" y="1485901"/>
            <a:ext cx="8739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Read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Address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(upper 10 bits)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83258" y="2238040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Sub = ADC –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ADCpre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If (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adcpre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&gt;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adc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) sub=0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3343275" y="1743075"/>
            <a:ext cx="0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657600" y="1743075"/>
            <a:ext cx="0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108709" y="1995075"/>
            <a:ext cx="8435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Load lookup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Memory from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Slow control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314825" y="1231836"/>
            <a:ext cx="767663" cy="171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</a:rPr>
              <a:t>10 bits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</a:rPr>
              <a:t>2X2 SUM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</a:rPr>
              <a:t>(12 bits output)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0506" y="1162735"/>
            <a:ext cx="70404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anose="020F0502020204030204"/>
              </a:rPr>
              <a:t>only use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anose="020F0502020204030204"/>
              </a:rPr>
              <a:t>upper 8 bits</a:t>
            </a:r>
          </a:p>
        </p:txBody>
      </p:sp>
      <p:cxnSp>
        <p:nvCxnSpPr>
          <p:cNvPr id="64" name="Straight Arrow Connector 63"/>
          <p:cNvCxnSpPr>
            <a:stCxn id="44" idx="3"/>
          </p:cNvCxnSpPr>
          <p:nvPr/>
        </p:nvCxnSpPr>
        <p:spPr>
          <a:xfrm>
            <a:off x="3910912" y="1485900"/>
            <a:ext cx="403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10912" y="1844643"/>
            <a:ext cx="403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910912" y="2203386"/>
            <a:ext cx="403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910912" y="2562129"/>
            <a:ext cx="403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670205" y="1228725"/>
            <a:ext cx="767663" cy="2943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Choose one of the of </a:t>
            </a:r>
            <a:r>
              <a:rPr lang="en-US" dirty="0" err="1" smtClean="0">
                <a:solidFill>
                  <a:prstClr val="white"/>
                </a:solidFill>
              </a:rPr>
              <a:t>of</a:t>
            </a:r>
            <a:r>
              <a:rPr lang="en-US" dirty="0" smtClean="0">
                <a:solidFill>
                  <a:prstClr val="white"/>
                </a:solidFill>
              </a:rPr>
              <a:t> the 12X BC clock </a:t>
            </a:r>
            <a:r>
              <a:rPr lang="en-US" dirty="0" err="1" smtClean="0">
                <a:solidFill>
                  <a:prstClr val="white"/>
                </a:solidFill>
              </a:rPr>
              <a:t>phas</a:t>
            </a:r>
            <a:r>
              <a:rPr lang="en-US" dirty="0" smtClean="0">
                <a:solidFill>
                  <a:prstClr val="white"/>
                </a:solidFill>
              </a:rPr>
              <a:t>  for trigger primitive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082488" y="1601281"/>
            <a:ext cx="570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099633" y="3829050"/>
            <a:ext cx="570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367774" y="1728274"/>
            <a:ext cx="14751" cy="195790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5400000">
            <a:off x="4789289" y="2302109"/>
            <a:ext cx="11673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64 channels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16 2X2 8 bits sum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00025" y="556946"/>
            <a:ext cx="5057775" cy="15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969364" y="23665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6X BC clock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5653061" y="556945"/>
            <a:ext cx="2255473" cy="202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862164" y="259733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12X BC Clock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953829" y="1382345"/>
            <a:ext cx="511550" cy="171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</a:rPr>
              <a:t>MUX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</a:rPr>
              <a:t>128 bits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</a:rPr>
              <a:t>To 8 16 bits 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956347" y="578542"/>
            <a:ext cx="8286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908533" y="24452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120 MHz clock 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6437869" y="2286000"/>
            <a:ext cx="515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7719323" y="1382345"/>
            <a:ext cx="528638" cy="171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</a:rPr>
              <a:t>10X16 bits FIFO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469745" y="1382345"/>
            <a:ext cx="528638" cy="171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</a:rPr>
              <a:t>Transceiver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</a:rPr>
              <a:t>IP</a:t>
            </a:r>
          </a:p>
        </p:txBody>
      </p:sp>
      <p:cxnSp>
        <p:nvCxnSpPr>
          <p:cNvPr id="105" name="Straight Arrow Connector 104"/>
          <p:cNvCxnSpPr>
            <a:stCxn id="89" idx="3"/>
            <a:endCxn id="101" idx="1"/>
          </p:cNvCxnSpPr>
          <p:nvPr/>
        </p:nvCxnSpPr>
        <p:spPr>
          <a:xfrm>
            <a:off x="7465379" y="2238040"/>
            <a:ext cx="2539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1" idx="3"/>
            <a:endCxn id="103" idx="1"/>
          </p:cNvCxnSpPr>
          <p:nvPr/>
        </p:nvCxnSpPr>
        <p:spPr>
          <a:xfrm>
            <a:off x="8247961" y="2238040"/>
            <a:ext cx="221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Table 107"/>
          <p:cNvGraphicFramePr>
            <a:graphicFrameLocks noGrp="1"/>
          </p:cNvGraphicFramePr>
          <p:nvPr>
            <p:extLst/>
          </p:nvPr>
        </p:nvGraphicFramePr>
        <p:xfrm>
          <a:off x="1811507" y="3444144"/>
          <a:ext cx="3144290" cy="156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29"/>
                <a:gridCol w="314429"/>
                <a:gridCol w="314429"/>
                <a:gridCol w="314429"/>
                <a:gridCol w="314429"/>
                <a:gridCol w="314429"/>
                <a:gridCol w="314429"/>
                <a:gridCol w="314429"/>
                <a:gridCol w="314429"/>
                <a:gridCol w="314429"/>
              </a:tblGrid>
              <a:tr h="55179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10126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header</a:t>
                      </a:r>
                    </a:p>
                    <a:p>
                      <a:endParaRPr lang="en-US" sz="1000" dirty="0"/>
                    </a:p>
                  </a:txBody>
                  <a:tcPr marL="68580" marR="68580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Mod + clock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Sum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1+2</a:t>
                      </a:r>
                      <a:endParaRPr lang="en-US" sz="1000" dirty="0"/>
                    </a:p>
                  </a:txBody>
                  <a:tcPr marL="68580" marR="68580" marT="34290" marB="34290"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Sum</a:t>
                      </a:r>
                      <a:r>
                        <a:rPr lang="en-US" sz="1000" baseline="0" dirty="0" smtClean="0"/>
                        <a:t> 3+4</a:t>
                      </a:r>
                      <a:endParaRPr lang="en-US" sz="1000" dirty="0" smtClean="0"/>
                    </a:p>
                  </a:txBody>
                  <a:tcPr marL="68580" marR="68580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Sum</a:t>
                      </a:r>
                      <a:r>
                        <a:rPr lang="en-US" sz="1000" baseline="0" dirty="0" smtClean="0"/>
                        <a:t> 5+6</a:t>
                      </a:r>
                      <a:endParaRPr lang="en-US" sz="1000" dirty="0"/>
                    </a:p>
                  </a:txBody>
                  <a:tcPr marL="68580" marR="68580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Sum 7+8</a:t>
                      </a:r>
                      <a:endParaRPr lang="en-US" sz="1000" dirty="0"/>
                    </a:p>
                  </a:txBody>
                  <a:tcPr marL="68580" marR="68580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Sum 9+10</a:t>
                      </a:r>
                      <a:endParaRPr lang="en-US" sz="1000" dirty="0"/>
                    </a:p>
                  </a:txBody>
                  <a:tcPr marL="68580" marR="68580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Sum 11+12</a:t>
                      </a:r>
                      <a:endParaRPr lang="en-US" sz="1000" dirty="0"/>
                    </a:p>
                  </a:txBody>
                  <a:tcPr marL="68580" marR="68580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Sum 13+14 </a:t>
                      </a:r>
                      <a:endParaRPr lang="en-US" sz="1000" dirty="0"/>
                    </a:p>
                  </a:txBody>
                  <a:tcPr marL="68580" marR="68580" marT="34290" marB="34290"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Sum 15+16</a:t>
                      </a:r>
                      <a:endParaRPr lang="en-US" sz="1000" dirty="0"/>
                    </a:p>
                  </a:txBody>
                  <a:tcPr marL="68580" marR="68580" marT="34290" marB="34290" vert="vert"/>
                </a:tc>
              </a:tr>
            </a:tbl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152487" y="638661"/>
            <a:ext cx="6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delay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972111" y="63969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+1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227236" y="63969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+2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020321" y="66345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+1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176116" y="659456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+ 1 BC + 2 12X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6437868" y="1372681"/>
            <a:ext cx="4487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473443" y="1029779"/>
            <a:ext cx="1233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4 bits trigger phase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343275" y="11939"/>
            <a:ext cx="432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u="sng" dirty="0" smtClean="0">
                <a:solidFill>
                  <a:prstClr val="black"/>
                </a:solidFill>
                <a:latin typeface="Calibri" panose="020F0502020204030204"/>
              </a:rPr>
              <a:t>Cal trigger primitive Generator (preliminary)</a:t>
            </a:r>
            <a:endParaRPr lang="en-US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3828" y="3557519"/>
            <a:ext cx="522369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25" dirty="0">
                <a:solidFill>
                  <a:prstClr val="white"/>
                </a:solidFill>
              </a:rPr>
              <a:t>Monitor Delay dual port memory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730973" y="3557519"/>
            <a:ext cx="522369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white"/>
                </a:solidFill>
              </a:rPr>
              <a:t>5 events buffer</a:t>
            </a:r>
          </a:p>
        </p:txBody>
      </p:sp>
      <p:cxnSp>
        <p:nvCxnSpPr>
          <p:cNvPr id="13" name="Straight Arrow Connector 12"/>
          <p:cNvCxnSpPr>
            <a:endCxn id="2" idx="1"/>
          </p:cNvCxnSpPr>
          <p:nvPr/>
        </p:nvCxnSpPr>
        <p:spPr>
          <a:xfrm>
            <a:off x="6455014" y="3914707"/>
            <a:ext cx="498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58" idx="1"/>
          </p:cNvCxnSpPr>
          <p:nvPr/>
        </p:nvCxnSpPr>
        <p:spPr>
          <a:xfrm>
            <a:off x="7476198" y="3914707"/>
            <a:ext cx="2547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603585" y="3914707"/>
            <a:ext cx="0" cy="600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55748" y="4608818"/>
            <a:ext cx="47320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anose="020F0502020204030204"/>
              </a:rPr>
              <a:t>L1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anose="020F0502020204030204"/>
              </a:rPr>
              <a:t>trigger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61318" y="399882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To controller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readout</a:t>
            </a:r>
          </a:p>
        </p:txBody>
      </p:sp>
      <p:cxnSp>
        <p:nvCxnSpPr>
          <p:cNvPr id="34" name="Straight Arrow Connector 33"/>
          <p:cNvCxnSpPr>
            <a:stCxn id="58" idx="3"/>
          </p:cNvCxnSpPr>
          <p:nvPr/>
        </p:nvCxnSpPr>
        <p:spPr>
          <a:xfrm>
            <a:off x="8253343" y="3914707"/>
            <a:ext cx="6985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869698" y="4395319"/>
            <a:ext cx="90120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Delay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# of Sample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adjustable </a:t>
            </a:r>
          </a:p>
        </p:txBody>
      </p:sp>
    </p:spTree>
    <p:extLst>
      <p:ext uri="{BB962C8B-B14F-4D97-AF65-F5344CB8AC3E}">
        <p14:creationId xmlns:p14="http://schemas.microsoft.com/office/powerpoint/2010/main" val="623963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147" y="1416363"/>
            <a:ext cx="2417055" cy="25869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99857" y="1392797"/>
            <a:ext cx="239798" cy="2554373"/>
          </a:xfrm>
          <a:prstGeom prst="ellipse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7328" y="2053058"/>
            <a:ext cx="500458" cy="365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1" b="1" dirty="0">
                <a:solidFill>
                  <a:prstClr val="black"/>
                </a:solidFill>
              </a:rPr>
              <a:t>2mm HM 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Input 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connector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95533" y="2189082"/>
            <a:ext cx="164641" cy="878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710375" y="1459984"/>
            <a:ext cx="258484" cy="2485775"/>
          </a:xfrm>
          <a:prstGeom prst="round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7099" y="2526985"/>
            <a:ext cx="562976" cy="274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1" b="1" dirty="0">
                <a:solidFill>
                  <a:prstClr val="black"/>
                </a:solidFill>
              </a:rPr>
              <a:t>Differential 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receivers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89957" y="2695994"/>
            <a:ext cx="535088" cy="1251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009892" y="1479841"/>
            <a:ext cx="187668" cy="2370181"/>
          </a:xfrm>
          <a:prstGeom prst="round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5882" y="2980971"/>
            <a:ext cx="433132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1" b="1" dirty="0">
                <a:solidFill>
                  <a:prstClr val="black"/>
                </a:solidFill>
              </a:rPr>
              <a:t>Analog</a:t>
            </a:r>
          </a:p>
          <a:p>
            <a:r>
              <a:rPr lang="en-US" sz="591" b="1" dirty="0">
                <a:solidFill>
                  <a:prstClr val="black"/>
                </a:solidFill>
              </a:rPr>
              <a:t>Device </a:t>
            </a:r>
          </a:p>
          <a:p>
            <a:r>
              <a:rPr lang="en-US" sz="591" b="1" dirty="0">
                <a:solidFill>
                  <a:prstClr val="black"/>
                </a:solidFill>
              </a:rPr>
              <a:t>AD9257</a:t>
            </a:r>
          </a:p>
          <a:p>
            <a:r>
              <a:rPr lang="en-US" sz="591" b="1" dirty="0">
                <a:solidFill>
                  <a:prstClr val="black"/>
                </a:solidFill>
              </a:rPr>
              <a:t>14 bits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ADC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081977" y="2821106"/>
            <a:ext cx="952243" cy="4865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56107" y="1531796"/>
            <a:ext cx="420308" cy="274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1" b="1" dirty="0">
                <a:solidFill>
                  <a:prstClr val="black"/>
                </a:solidFill>
              </a:rPr>
              <a:t>Analog 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Power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0985" y="2458704"/>
            <a:ext cx="500458" cy="365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1" b="1" dirty="0">
                <a:solidFill>
                  <a:prstClr val="black"/>
                </a:solidFill>
              </a:rPr>
              <a:t>Trigger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Primitives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output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3164" y="2134097"/>
            <a:ext cx="503664" cy="365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1" b="1" dirty="0">
                <a:solidFill>
                  <a:prstClr val="black"/>
                </a:solidFill>
              </a:rPr>
              <a:t>Serial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Command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7518" y="3080951"/>
            <a:ext cx="503664" cy="365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1" b="1" dirty="0">
                <a:solidFill>
                  <a:prstClr val="black"/>
                </a:solidFill>
              </a:rPr>
              <a:t>Serial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Command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input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160174" y="3957543"/>
            <a:ext cx="2296112" cy="243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473" y="1984483"/>
            <a:ext cx="429926" cy="274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1" b="1" dirty="0">
                <a:solidFill>
                  <a:prstClr val="black"/>
                </a:solidFill>
              </a:rPr>
              <a:t>Clock in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L0/L1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12100" y="3529542"/>
            <a:ext cx="405881" cy="274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1" b="1" dirty="0">
                <a:solidFill>
                  <a:prstClr val="black"/>
                </a:solidFill>
              </a:rPr>
              <a:t>Digital 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8886" y="2718430"/>
            <a:ext cx="434735" cy="45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1" b="1" dirty="0">
                <a:solidFill>
                  <a:prstClr val="black"/>
                </a:solidFill>
              </a:rPr>
              <a:t>Token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Passing 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Data </a:t>
            </a:r>
          </a:p>
          <a:p>
            <a:pPr algn="ctr"/>
            <a:r>
              <a:rPr lang="en-US" sz="591" b="1" dirty="0">
                <a:solidFill>
                  <a:prstClr val="black"/>
                </a:solidFill>
              </a:rPr>
              <a:t>In/out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53298" y="1218633"/>
            <a:ext cx="1557736" cy="274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81" b="1" u="sng" dirty="0">
                <a:solidFill>
                  <a:prstClr val="black"/>
                </a:solidFill>
              </a:rPr>
              <a:t>SPHENIX ADC board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41201" y="1856838"/>
            <a:ext cx="1570853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>
                <a:solidFill>
                  <a:prstClr val="black"/>
                </a:solidFill>
              </a:rPr>
              <a:t>64 channel inputs</a:t>
            </a:r>
          </a:p>
          <a:p>
            <a:r>
              <a:rPr lang="en-US" sz="760" dirty="0">
                <a:solidFill>
                  <a:prstClr val="black"/>
                </a:solidFill>
              </a:rPr>
              <a:t>2mm HM connectors</a:t>
            </a:r>
          </a:p>
          <a:p>
            <a:r>
              <a:rPr lang="en-US" sz="760" dirty="0">
                <a:solidFill>
                  <a:prstClr val="black"/>
                </a:solidFill>
              </a:rPr>
              <a:t>160mm by 190mm (6U board)</a:t>
            </a:r>
          </a:p>
          <a:p>
            <a:endParaRPr lang="en-US" sz="760" dirty="0">
              <a:solidFill>
                <a:prstClr val="black"/>
              </a:solidFill>
            </a:endParaRPr>
          </a:p>
          <a:p>
            <a:r>
              <a:rPr lang="en-US" sz="760" dirty="0">
                <a:solidFill>
                  <a:prstClr val="black"/>
                </a:solidFill>
              </a:rPr>
              <a:t>The 8 channel 14 bits ADC will be running at 6x beam crossing rate ~ 60 MHz</a:t>
            </a:r>
          </a:p>
          <a:p>
            <a:endParaRPr lang="en-US" sz="760" dirty="0">
              <a:solidFill>
                <a:prstClr val="black"/>
              </a:solidFill>
            </a:endParaRPr>
          </a:p>
          <a:p>
            <a:r>
              <a:rPr lang="en-US" sz="760" dirty="0">
                <a:solidFill>
                  <a:prstClr val="black"/>
                </a:solidFill>
              </a:rPr>
              <a:t>Altera </a:t>
            </a:r>
            <a:r>
              <a:rPr lang="en-US" sz="760" dirty="0" err="1">
                <a:solidFill>
                  <a:prstClr val="black"/>
                </a:solidFill>
              </a:rPr>
              <a:t>Arria</a:t>
            </a:r>
            <a:r>
              <a:rPr lang="en-US" sz="760" dirty="0">
                <a:solidFill>
                  <a:prstClr val="black"/>
                </a:solidFill>
              </a:rPr>
              <a:t> 5GX FPGA de-serialize data, provide 5 events buffer, 40 beam crossing L1 delay, token passing data, L1 trigger primitives output</a:t>
            </a:r>
          </a:p>
          <a:p>
            <a:endParaRPr lang="en-US" sz="76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2710" y="3385084"/>
            <a:ext cx="487634" cy="365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1" b="1" dirty="0">
                <a:solidFill>
                  <a:srgbClr val="4BACC6"/>
                </a:solidFill>
              </a:rPr>
              <a:t>ALTERA </a:t>
            </a:r>
          </a:p>
          <a:p>
            <a:pPr algn="ctr"/>
            <a:r>
              <a:rPr lang="en-US" sz="591" b="1" dirty="0" err="1">
                <a:solidFill>
                  <a:srgbClr val="4BACC6"/>
                </a:solidFill>
              </a:rPr>
              <a:t>Arria</a:t>
            </a:r>
            <a:r>
              <a:rPr lang="en-US" sz="591" b="1" dirty="0">
                <a:solidFill>
                  <a:srgbClr val="4BACC6"/>
                </a:solidFill>
              </a:rPr>
              <a:t> 5GX</a:t>
            </a:r>
          </a:p>
          <a:p>
            <a:pPr algn="ctr"/>
            <a:r>
              <a:rPr lang="en-US" sz="591" b="1" dirty="0">
                <a:solidFill>
                  <a:srgbClr val="4BACC6"/>
                </a:solidFill>
              </a:rPr>
              <a:t>FPGA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518597" y="2800608"/>
            <a:ext cx="142622" cy="5606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3/25/2015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Cheng-Yi Chi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97C-F3F2-4BFE-8315-5D821DD3716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92" y="939500"/>
            <a:ext cx="2771003" cy="2078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22" y="2587968"/>
            <a:ext cx="2414202" cy="1810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96" y="642938"/>
            <a:ext cx="2469806" cy="18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13" y="-247650"/>
            <a:ext cx="4497965" cy="582089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895600" y="629148"/>
            <a:ext cx="985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19833" y="629148"/>
            <a:ext cx="1071563" cy="1221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57451" y="1708732"/>
            <a:ext cx="21431" cy="364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21165" y="107164"/>
            <a:ext cx="101983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prstClr val="black"/>
                </a:solidFill>
              </a:rPr>
              <a:t>Pulse shape channel 40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30567" y="1810804"/>
            <a:ext cx="319318" cy="183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1" b="1" dirty="0">
                <a:solidFill>
                  <a:prstClr val="black"/>
                </a:solidFill>
              </a:rPr>
              <a:t>ADC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0236" y="3737695"/>
            <a:ext cx="319318" cy="183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1" b="1" dirty="0">
                <a:solidFill>
                  <a:prstClr val="black"/>
                </a:solidFill>
              </a:rPr>
              <a:t>ADC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7987" y="1650207"/>
            <a:ext cx="319318" cy="183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1" b="1" dirty="0">
                <a:solidFill>
                  <a:prstClr val="black"/>
                </a:solidFill>
              </a:rPr>
              <a:t>ADC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94592" y="3657601"/>
            <a:ext cx="319318" cy="183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1" b="1" dirty="0">
                <a:solidFill>
                  <a:prstClr val="black"/>
                </a:solidFill>
              </a:rPr>
              <a:t>ADC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93251" y="1809889"/>
            <a:ext cx="707245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b="1" dirty="0">
                <a:solidFill>
                  <a:prstClr val="black"/>
                </a:solidFill>
              </a:rPr>
              <a:t>Sample number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14975" y="400050"/>
            <a:ext cx="34176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 err="1">
                <a:solidFill>
                  <a:prstClr val="black"/>
                </a:solidFill>
              </a:rPr>
              <a:t>rms</a:t>
            </a:r>
            <a:endParaRPr lang="en-US" sz="788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000000"/>
                </a:solidFill>
                <a:ea typeface="MS PGothic" charset="0"/>
              </a:rPr>
              <a:t>The WBS 1.5.3 </a:t>
            </a:r>
            <a:r>
              <a:rPr lang="en-US" sz="4800" dirty="0">
                <a:solidFill>
                  <a:srgbClr val="000000"/>
                </a:solidFill>
                <a:ea typeface="MS PGothic" charset="0"/>
              </a:rPr>
              <a:t>Component</a:t>
            </a:r>
            <a:endParaRPr lang="en-US" sz="4800" dirty="0">
              <a:solidFill>
                <a:srgbClr val="000000"/>
              </a:solidFill>
              <a:latin typeface="+mn-lt"/>
              <a:ea typeface="MS PGothic" charset="0"/>
            </a:endParaRP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May 23-25,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DOE-SC CD-1/3a Review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W 1.5.3 The calorimeter digitizer system</a:t>
            </a:r>
          </a:p>
          <a:p>
            <a:pPr lvl="1"/>
            <a:r>
              <a:rPr lang="en-US" sz="1600" b="0" dirty="0"/>
              <a:t>Off detector ADC system for both EM and Hadronic calorimeter.</a:t>
            </a:r>
          </a:p>
          <a:p>
            <a:pPr lvl="1"/>
            <a:r>
              <a:rPr lang="en-US" sz="1600" b="0" dirty="0"/>
              <a:t>Received the amplified signal from on-detector amplify through cables</a:t>
            </a:r>
          </a:p>
          <a:p>
            <a:pPr lvl="1"/>
            <a:r>
              <a:rPr lang="en-US" sz="1600" b="0" dirty="0"/>
              <a:t>Digitize the signal at 6x beam crossing rate, ~ 60 MHz,  with 14 bits ADC </a:t>
            </a:r>
          </a:p>
          <a:p>
            <a:pPr lvl="2"/>
            <a:r>
              <a:rPr lang="en-US" sz="1400" b="0" dirty="0"/>
              <a:t>Offset the baseline to use most of the ADC range.</a:t>
            </a:r>
          </a:p>
          <a:p>
            <a:pPr lvl="1"/>
            <a:r>
              <a:rPr lang="en-US" sz="1600" b="0" dirty="0"/>
              <a:t>Provide at least 40 beam crossing of data buffers to cover L1 trigger latency</a:t>
            </a:r>
          </a:p>
          <a:p>
            <a:pPr lvl="1"/>
            <a:r>
              <a:rPr lang="en-US" sz="1600" b="0" dirty="0"/>
              <a:t>Provide Level 1 trigger primitives.</a:t>
            </a:r>
          </a:p>
          <a:p>
            <a:pPr lvl="1"/>
            <a:r>
              <a:rPr lang="en-US" sz="1600" b="0" dirty="0"/>
              <a:t>Minimum 4 Level 1 events buffer.</a:t>
            </a:r>
          </a:p>
          <a:p>
            <a:pPr lvl="2"/>
            <a:r>
              <a:rPr lang="en-US" sz="1400" b="0" dirty="0"/>
              <a:t>Maximum 31 ADC samples per channel per events, 16 samples planned. </a:t>
            </a:r>
          </a:p>
          <a:p>
            <a:pPr lvl="1"/>
            <a:r>
              <a:rPr lang="en-US" sz="1600" b="0" dirty="0" smtClean="0"/>
              <a:t>15 </a:t>
            </a:r>
            <a:r>
              <a:rPr lang="en-US" sz="1600" b="0" dirty="0"/>
              <a:t>KHz Level 1 trigger rate (16 Samples/channel/Event).</a:t>
            </a:r>
          </a:p>
          <a:p>
            <a:pPr lvl="1"/>
            <a:r>
              <a:rPr lang="en-US" sz="1600" b="0" dirty="0"/>
              <a:t>Send Level 1 trigger events to the DAQ system</a:t>
            </a:r>
            <a:r>
              <a:rPr lang="en-US" b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312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000000"/>
                </a:solidFill>
              </a:rPr>
              <a:t>WBS 1.5.3</a:t>
            </a:r>
            <a:r>
              <a:rPr lang="en-US" altLang="en-US" sz="4000" dirty="0" smtClean="0">
                <a:solidFill>
                  <a:srgbClr val="000000"/>
                </a:solidFill>
              </a:rPr>
              <a:t> </a:t>
            </a:r>
            <a:r>
              <a:rPr lang="en-US" altLang="en-US" sz="4000" dirty="0" smtClean="0">
                <a:solidFill>
                  <a:srgbClr val="000000"/>
                </a:solidFill>
              </a:rPr>
              <a:t>Technical Overview</a:t>
            </a:r>
          </a:p>
        </p:txBody>
      </p:sp>
      <p:sp>
        <p:nvSpPr>
          <p:cNvPr id="1843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0080"/>
                </a:solidFill>
                <a:cs typeface="Arial" pitchFamily="34" charset="0"/>
              </a:rPr>
              <a:t>May 23-25, 2018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80"/>
                </a:solidFill>
                <a:latin typeface="Calibri" pitchFamily="34" charset="0"/>
              </a:rPr>
              <a:t>sPHENIX DOE-SC CD-1/3a Review</a:t>
            </a:r>
            <a:endParaRPr lang="en-US" altLang="en-US">
              <a:solidFill>
                <a:srgbClr val="000080"/>
              </a:solidFill>
              <a:latin typeface="Calibri" pitchFamily="34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13" name="Content Placeholder 184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95350"/>
            <a:ext cx="7550150" cy="3775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7789" y="2114550"/>
            <a:ext cx="68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/>
              <a:t>2nd round</a:t>
            </a:r>
          </a:p>
          <a:p>
            <a:pPr algn="ctr"/>
            <a:r>
              <a:rPr lang="en-US" sz="900" b="1" i="1" dirty="0" smtClean="0"/>
              <a:t>prototype</a:t>
            </a:r>
            <a:endParaRPr lang="en-US" sz="9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77200" y="971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4710" y="2875002"/>
            <a:ext cx="67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/>
              <a:t>1st round</a:t>
            </a:r>
          </a:p>
          <a:p>
            <a:pPr algn="ctr"/>
            <a:r>
              <a:rPr lang="en-US" sz="900" b="1" i="1" dirty="0" smtClean="0"/>
              <a:t>prototype</a:t>
            </a:r>
            <a:endParaRPr lang="en-US" sz="900" b="1" i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66800" y="2291372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5801" y="3059668"/>
            <a:ext cx="3809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wn Arrow 1"/>
          <p:cNvSpPr/>
          <p:nvPr/>
        </p:nvSpPr>
        <p:spPr>
          <a:xfrm rot="10800000">
            <a:off x="3429000" y="3107293"/>
            <a:ext cx="152400" cy="274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3107997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WBS 1.5.3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534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WBS 1.5.3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Collaborators</a:t>
            </a:r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sub-system consists of </a:t>
            </a:r>
          </a:p>
          <a:p>
            <a:pPr lvl="1"/>
            <a:r>
              <a:rPr lang="en-US" b="0" dirty="0"/>
              <a:t>276 ADC boards w/ Trigger Transmitter </a:t>
            </a:r>
          </a:p>
          <a:p>
            <a:pPr lvl="1"/>
            <a:r>
              <a:rPr lang="en-US" b="0" dirty="0"/>
              <a:t>92 XMIT modules</a:t>
            </a:r>
          </a:p>
          <a:p>
            <a:pPr lvl="1"/>
            <a:r>
              <a:rPr lang="en-US" b="0" dirty="0"/>
              <a:t>23 crates: 22 for </a:t>
            </a:r>
            <a:r>
              <a:rPr lang="en-US" b="0" dirty="0" err="1"/>
              <a:t>EMCal</a:t>
            </a:r>
            <a:r>
              <a:rPr lang="en-US" b="0" dirty="0"/>
              <a:t>, 1 for </a:t>
            </a:r>
            <a:r>
              <a:rPr lang="en-US" b="0" dirty="0" err="1"/>
              <a:t>HCal</a:t>
            </a:r>
            <a:endParaRPr lang="en-US" b="0" dirty="0"/>
          </a:p>
          <a:p>
            <a:pPr lvl="1"/>
            <a:r>
              <a:rPr lang="en-US" b="0" dirty="0"/>
              <a:t>Power supplies/Patch fibers/Power cables</a:t>
            </a:r>
          </a:p>
          <a:p>
            <a:pPr lvl="1"/>
            <a:r>
              <a:rPr lang="en-US" b="0" dirty="0"/>
              <a:t>10 clock master modules (1 per Rack)</a:t>
            </a:r>
          </a:p>
          <a:p>
            <a:r>
              <a:rPr lang="en-US" dirty="0"/>
              <a:t>Analog cables from detector to digitizers are part of WBS 1.5.2</a:t>
            </a:r>
          </a:p>
          <a:p>
            <a:r>
              <a:rPr lang="en-US" dirty="0"/>
              <a:t>Fibers from IR to Rack Room are part of infrastructure.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23-25, 2018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87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000000"/>
                </a:solidFill>
                <a:cs typeface="Times New Roman" pitchFamily="18" charset="0"/>
              </a:rPr>
              <a:t>WBS 1.5.3 </a:t>
            </a:r>
            <a:r>
              <a:rPr lang="en-US" altLang="en-US" sz="4800" dirty="0">
                <a:solidFill>
                  <a:srgbClr val="000000"/>
                </a:solidFill>
                <a:cs typeface="Times New Roman" pitchFamily="18" charset="0"/>
              </a:rPr>
              <a:t>Collaborators</a:t>
            </a:r>
            <a:endParaRPr lang="en-US" altLang="en-US" sz="48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May 23-25,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DOE-SC CD-1/3a Review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200151"/>
            <a:ext cx="7819231" cy="3118247"/>
          </a:xfrm>
        </p:spPr>
        <p:txBody>
          <a:bodyPr/>
          <a:lstStyle/>
          <a:p>
            <a:r>
              <a:rPr lang="en-US" sz="2000" dirty="0"/>
              <a:t>The digitizer system has been design by Nevis, Columbia University. We have being doing the standalone testing.</a:t>
            </a:r>
          </a:p>
          <a:p>
            <a:r>
              <a:rPr lang="en-US" sz="2000" dirty="0"/>
              <a:t>Have been working with BNL </a:t>
            </a:r>
            <a:r>
              <a:rPr lang="en-US" sz="2000" dirty="0" err="1"/>
              <a:t>sPHENIX</a:t>
            </a:r>
            <a:r>
              <a:rPr lang="en-US" sz="2000" dirty="0"/>
              <a:t> Calorimeter group on the integration testing.</a:t>
            </a:r>
          </a:p>
          <a:p>
            <a:pPr lvl="1"/>
            <a:r>
              <a:rPr lang="en-US" sz="1800" dirty="0"/>
              <a:t>John Haggerty, Eric </a:t>
            </a:r>
            <a:r>
              <a:rPr lang="en-US" sz="1800" dirty="0" err="1"/>
              <a:t>Mannel</a:t>
            </a:r>
            <a:r>
              <a:rPr lang="en-US" sz="1800" dirty="0"/>
              <a:t> etc.</a:t>
            </a:r>
          </a:p>
          <a:p>
            <a:r>
              <a:rPr lang="en-US" sz="2000" dirty="0"/>
              <a:t>Working with </a:t>
            </a:r>
            <a:r>
              <a:rPr lang="en-US" sz="2000" dirty="0" err="1"/>
              <a:t>sPHENIX</a:t>
            </a:r>
            <a:r>
              <a:rPr lang="en-US" sz="2000" dirty="0"/>
              <a:t> DAQ group on the control software.</a:t>
            </a:r>
          </a:p>
          <a:p>
            <a:pPr lvl="1"/>
            <a:r>
              <a:rPr lang="en-US" sz="1800" dirty="0"/>
              <a:t>Martin </a:t>
            </a:r>
            <a:r>
              <a:rPr lang="en-US" sz="1800" dirty="0" err="1"/>
              <a:t>Purschke</a:t>
            </a:r>
            <a:r>
              <a:rPr lang="en-US" sz="1800" dirty="0"/>
              <a:t>, Ed Desmond etc.</a:t>
            </a:r>
          </a:p>
          <a:p>
            <a:r>
              <a:rPr lang="en-US" sz="2000" dirty="0"/>
              <a:t>Other groups can help us when the time ready for production or further long term testing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altLang="en-US" sz="4800" dirty="0" smtClean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DOE-SC CD-1/3a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May 23-25, 2018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The most of the design, crate, ADC, backplane and XMIT modules has been tested and performed well.</a:t>
            </a:r>
          </a:p>
          <a:p>
            <a:pPr lvl="1"/>
            <a:r>
              <a:rPr lang="en-US" sz="1400" dirty="0" smtClean="0"/>
              <a:t>Analog performance work meet design requirements (RMS 2-3 ADC counts in the baseline) </a:t>
            </a:r>
          </a:p>
          <a:p>
            <a:r>
              <a:rPr lang="en-US" sz="1600" dirty="0" smtClean="0"/>
              <a:t>The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round crate controller module and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round clock </a:t>
            </a:r>
            <a:r>
              <a:rPr lang="en-US" sz="1600" dirty="0" err="1" smtClean="0"/>
              <a:t>fanout</a:t>
            </a:r>
            <a:r>
              <a:rPr lang="en-US" sz="1600" dirty="0" smtClean="0"/>
              <a:t> modules has been designed and being prototyped in summer of 2018. </a:t>
            </a:r>
          </a:p>
          <a:p>
            <a:pPr lvl="1"/>
            <a:r>
              <a:rPr lang="en-US" sz="1200" dirty="0" smtClean="0"/>
              <a:t>To interface with timing system.</a:t>
            </a:r>
          </a:p>
          <a:p>
            <a:pPr lvl="1"/>
            <a:r>
              <a:rPr lang="en-US" sz="1400" dirty="0" smtClean="0"/>
              <a:t>Not expected to be problem.</a:t>
            </a:r>
          </a:p>
          <a:p>
            <a:r>
              <a:rPr lang="en-US" sz="1600" dirty="0" smtClean="0"/>
              <a:t>Altera, FPGA manufacture, has obsolete series of configuration memories that we are using</a:t>
            </a:r>
          </a:p>
          <a:p>
            <a:pPr lvl="1"/>
            <a:r>
              <a:rPr lang="en-US" sz="1200" dirty="0" smtClean="0"/>
              <a:t>16 </a:t>
            </a:r>
            <a:r>
              <a:rPr lang="en-US" sz="1200" dirty="0" err="1" smtClean="0"/>
              <a:t>Mbits</a:t>
            </a:r>
            <a:r>
              <a:rPr lang="en-US" sz="1200" dirty="0" smtClean="0"/>
              <a:t> memory for the XMIT, crate controller and 256 </a:t>
            </a:r>
            <a:r>
              <a:rPr lang="en-US" sz="1200" dirty="0" err="1" smtClean="0"/>
              <a:t>Mbits</a:t>
            </a:r>
            <a:r>
              <a:rPr lang="en-US" sz="1200" dirty="0" smtClean="0"/>
              <a:t> memory for ADC board.</a:t>
            </a:r>
            <a:endParaRPr lang="en-US" sz="1200" dirty="0" smtClean="0"/>
          </a:p>
          <a:p>
            <a:pPr lvl="1"/>
            <a:r>
              <a:rPr lang="en-US" sz="1200" dirty="0" smtClean="0"/>
              <a:t>Use </a:t>
            </a:r>
            <a:r>
              <a:rPr lang="en-US" sz="1200" dirty="0" err="1" smtClean="0"/>
              <a:t>Winbond</a:t>
            </a:r>
            <a:r>
              <a:rPr lang="en-US" sz="1200" dirty="0" smtClean="0"/>
              <a:t> flash memory to replace 16 </a:t>
            </a:r>
            <a:r>
              <a:rPr lang="en-US" sz="1200" dirty="0" err="1" smtClean="0"/>
              <a:t>Mbits</a:t>
            </a:r>
            <a:r>
              <a:rPr lang="en-US" sz="1200" dirty="0" smtClean="0"/>
              <a:t> ALTERA flash memory. </a:t>
            </a:r>
          </a:p>
          <a:p>
            <a:pPr lvl="2"/>
            <a:r>
              <a:rPr lang="en-US" sz="1100" dirty="0" smtClean="0"/>
              <a:t>Obsoleted. But has more than enough. Also have Cypress flash memory. </a:t>
            </a:r>
          </a:p>
          <a:p>
            <a:pPr lvl="1"/>
            <a:r>
              <a:rPr lang="en-US" sz="1200" dirty="0" smtClean="0"/>
              <a:t>Use Micron flash memory device to replace 256 </a:t>
            </a:r>
            <a:r>
              <a:rPr lang="en-US" sz="1200" dirty="0" err="1" smtClean="0"/>
              <a:t>Mbits</a:t>
            </a:r>
            <a:r>
              <a:rPr lang="en-US" sz="1200" dirty="0" smtClean="0"/>
              <a:t> Altera flash memory.</a:t>
            </a:r>
          </a:p>
          <a:p>
            <a:pPr lvl="2"/>
            <a:r>
              <a:rPr lang="en-US" sz="1100" dirty="0" smtClean="0"/>
              <a:t>Faster and cheaper. </a:t>
            </a:r>
          </a:p>
        </p:txBody>
      </p:sp>
    </p:spTree>
    <p:extLst>
      <p:ext uri="{BB962C8B-B14F-4D97-AF65-F5344CB8AC3E}">
        <p14:creationId xmlns:p14="http://schemas.microsoft.com/office/powerpoint/2010/main" val="2217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0" y="5953"/>
            <a:ext cx="9144000" cy="679847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Cost Drivers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t>May 23-25,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DOE-SC CD-1/3a Review</a:t>
            </a:r>
            <a:endParaRPr lang="en-US"/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cost drivers are on the ADC board, </a:t>
            </a:r>
            <a:r>
              <a:rPr lang="en-US" sz="1800" dirty="0" smtClean="0"/>
              <a:t>276 production </a:t>
            </a:r>
            <a:r>
              <a:rPr lang="en-US" sz="1800" dirty="0"/>
              <a:t>boards.</a:t>
            </a:r>
          </a:p>
          <a:p>
            <a:pPr lvl="1"/>
            <a:r>
              <a:rPr lang="en-US" sz="1600" b="0" dirty="0"/>
              <a:t>The 8 channel Analog Device ADC AD9257 ($84 per chip)</a:t>
            </a:r>
          </a:p>
          <a:p>
            <a:pPr lvl="2"/>
            <a:r>
              <a:rPr lang="en-US" sz="1400" b="0" dirty="0"/>
              <a:t>64 channel board </a:t>
            </a:r>
            <a:r>
              <a:rPr lang="en-US" sz="1400" b="0" dirty="0">
                <a:sym typeface="Wingdings" panose="05000000000000000000" pitchFamily="2" charset="2"/>
              </a:rPr>
              <a:t> 8 ADCs per board</a:t>
            </a:r>
            <a:endParaRPr lang="en-US" sz="1400" b="0" dirty="0"/>
          </a:p>
          <a:p>
            <a:pPr lvl="1"/>
            <a:r>
              <a:rPr lang="en-US" sz="1600" b="0" dirty="0"/>
              <a:t>The Altera </a:t>
            </a:r>
            <a:r>
              <a:rPr lang="en-US" sz="1600" b="0" dirty="0" err="1"/>
              <a:t>Arria</a:t>
            </a:r>
            <a:r>
              <a:rPr lang="en-US" sz="1600" b="0" dirty="0"/>
              <a:t> 5 FPGA ($322.10 per chip)</a:t>
            </a:r>
          </a:p>
          <a:p>
            <a:pPr lvl="2"/>
            <a:r>
              <a:rPr lang="en-US" sz="1400" b="0" dirty="0"/>
              <a:t>receive the ADC data and data manipulation, L1 delay, 5 events buffer and generating trigger primitives.</a:t>
            </a:r>
          </a:p>
          <a:p>
            <a:pPr lvl="1"/>
            <a:r>
              <a:rPr lang="en-US" sz="1600" b="0" dirty="0"/>
              <a:t>The differential receiver, AD8132 ($2.10 per chip)</a:t>
            </a:r>
          </a:p>
          <a:p>
            <a:pPr lvl="2"/>
            <a:r>
              <a:rPr lang="en-US" sz="1400" b="0" dirty="0"/>
              <a:t>Receiver the differential signals from the cable. One per channel.</a:t>
            </a:r>
          </a:p>
          <a:p>
            <a:pPr lvl="1"/>
            <a:r>
              <a:rPr lang="en-US" sz="1600" b="0" dirty="0"/>
              <a:t>The PCB board ($210 per board)</a:t>
            </a:r>
          </a:p>
          <a:p>
            <a:pPr lvl="1"/>
            <a:r>
              <a:rPr lang="en-US" sz="1600" b="0" dirty="0"/>
              <a:t>The PCB assembly ($285 per board) </a:t>
            </a:r>
          </a:p>
        </p:txBody>
      </p:sp>
    </p:spTree>
    <p:extLst>
      <p:ext uri="{BB962C8B-B14F-4D97-AF65-F5344CB8AC3E}">
        <p14:creationId xmlns:p14="http://schemas.microsoft.com/office/powerpoint/2010/main" val="27809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000000"/>
                </a:solidFill>
              </a:rPr>
              <a:t>Status and Highlights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May 23-25,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DOE-SC CD-1/3a Review</a:t>
            </a:r>
            <a:endParaRPr lang="en-US"/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257550"/>
            <a:ext cx="7620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3257550"/>
            <a:ext cx="7620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0" y="3257550"/>
            <a:ext cx="7620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55812"/>
            <a:ext cx="2832463" cy="2127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1786" y="293083"/>
            <a:ext cx="2171701" cy="28956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06" y="2815549"/>
            <a:ext cx="2832463" cy="2124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92" y="2806734"/>
            <a:ext cx="2371291" cy="20905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0" y="852784"/>
            <a:ext cx="997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ADC board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70632" y="639573"/>
            <a:ext cx="2143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Custom ADC system backplane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3049" y="2839581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ADC crate controller</a:t>
            </a: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1</a:t>
            </a:r>
            <a:r>
              <a:rPr lang="en-US" sz="11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1100" b="1" dirty="0" smtClean="0">
                <a:solidFill>
                  <a:srgbClr val="FFFF00"/>
                </a:solidFill>
              </a:rPr>
              <a:t> round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2839581"/>
            <a:ext cx="1243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ADC XMIT board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Issues and Concerns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hardest issue to fix is the analog performance and system problem</a:t>
            </a:r>
          </a:p>
          <a:p>
            <a:pPr lvl="1"/>
            <a:r>
              <a:rPr lang="en-US" sz="1400" b="0" dirty="0"/>
              <a:t>So far we have none of those problems as far we can tell. </a:t>
            </a:r>
          </a:p>
          <a:p>
            <a:pPr lvl="2"/>
            <a:r>
              <a:rPr lang="en-US" sz="1200" b="0" dirty="0"/>
              <a:t>Low baseline noise (2-3 ADC counts with 14 bits ADC).</a:t>
            </a:r>
          </a:p>
          <a:p>
            <a:r>
              <a:rPr lang="en-US" sz="1800" dirty="0"/>
              <a:t>Discontinuation of components:</a:t>
            </a:r>
          </a:p>
          <a:p>
            <a:pPr lvl="1"/>
            <a:r>
              <a:rPr lang="en-US" sz="1400" b="0" dirty="0"/>
              <a:t>Have enough 16 </a:t>
            </a:r>
            <a:r>
              <a:rPr lang="en-US" sz="1400" b="0" dirty="0" err="1"/>
              <a:t>Mbts</a:t>
            </a:r>
            <a:r>
              <a:rPr lang="en-US" sz="1400" b="0" dirty="0"/>
              <a:t> flash memory on hand. </a:t>
            </a:r>
          </a:p>
          <a:p>
            <a:pPr lvl="2"/>
            <a:r>
              <a:rPr lang="en-US" sz="1200" b="0" dirty="0"/>
              <a:t>Need 120+, have more than 500 of </a:t>
            </a:r>
            <a:r>
              <a:rPr lang="en-US" sz="1200" b="0" dirty="0" err="1"/>
              <a:t>Winbond</a:t>
            </a:r>
            <a:r>
              <a:rPr lang="en-US" sz="1200" b="0" dirty="0"/>
              <a:t> version  and 1000+ cypress </a:t>
            </a:r>
            <a:r>
              <a:rPr lang="en-US" sz="1200" b="0" dirty="0" err="1" smtClean="0"/>
              <a:t>eproms</a:t>
            </a:r>
            <a:r>
              <a:rPr lang="en-US" sz="1200" b="0" dirty="0" smtClean="0"/>
              <a:t> in </a:t>
            </a:r>
            <a:r>
              <a:rPr lang="en-US" sz="1200" b="0" dirty="0"/>
              <a:t>hand</a:t>
            </a:r>
          </a:p>
          <a:p>
            <a:pPr lvl="1"/>
            <a:r>
              <a:rPr lang="en-US" sz="1400" b="0" dirty="0"/>
              <a:t>Micron memory can replace the Altera 256 </a:t>
            </a:r>
            <a:r>
              <a:rPr lang="en-US" sz="1400" b="0" dirty="0" err="1"/>
              <a:t>Mbits</a:t>
            </a:r>
            <a:r>
              <a:rPr lang="en-US" sz="1400" b="0" dirty="0"/>
              <a:t> flash memory</a:t>
            </a:r>
          </a:p>
          <a:p>
            <a:r>
              <a:rPr lang="en-US" sz="1800" dirty="0"/>
              <a:t>There </a:t>
            </a:r>
            <a:r>
              <a:rPr lang="en-US" sz="1800" dirty="0" smtClean="0"/>
              <a:t>could have </a:t>
            </a:r>
            <a:r>
              <a:rPr lang="en-US" sz="1800" dirty="0" smtClean="0"/>
              <a:t>surprises </a:t>
            </a:r>
            <a:r>
              <a:rPr lang="en-US" sz="1800" dirty="0"/>
              <a:t>come along in the project. </a:t>
            </a:r>
          </a:p>
          <a:p>
            <a:pPr lvl="1"/>
            <a:r>
              <a:rPr lang="en-US" sz="1400" b="0" dirty="0"/>
              <a:t>Hopefully the design is solid and conservative enough we can deal with the </a:t>
            </a:r>
            <a:r>
              <a:rPr lang="en-US" sz="1400" b="0" dirty="0" smtClean="0"/>
              <a:t>surprise</a:t>
            </a:r>
            <a:r>
              <a:rPr lang="en-US" sz="1400" b="0" dirty="0"/>
              <a:t>.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898989"/>
                </a:solidFill>
              </a:rPr>
              <a:t>May 23-25, 2018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sPHENIX</a:t>
            </a:r>
            <a:r>
              <a:rPr lang="en-US" dirty="0" smtClean="0"/>
              <a:t> DOE-SC CD-1/3a Review</a:t>
            </a:r>
            <a:endParaRPr lang="en-US" dirty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29967</TotalTime>
  <Words>1515</Words>
  <Application>Microsoft Office PowerPoint</Application>
  <PresentationFormat>On-screen Show (16:9)</PresentationFormat>
  <Paragraphs>464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Times New Roman</vt:lpstr>
      <vt:lpstr>Wingdings</vt:lpstr>
      <vt:lpstr>Office Theme</vt:lpstr>
      <vt:lpstr>1_Office Theme</vt:lpstr>
      <vt:lpstr> sPHENIX DOE-SC CD-1/3a Review WBS 1.5.3: CalElec Digitizers </vt:lpstr>
      <vt:lpstr>The WBS 1.5.3 Component</vt:lpstr>
      <vt:lpstr>WBS 1.5.3 Technical Overview</vt:lpstr>
      <vt:lpstr>WBS 1.5.3 Collaborators</vt:lpstr>
      <vt:lpstr>WBS 1.5.3 Collaborators</vt:lpstr>
      <vt:lpstr>Schedule Drivers</vt:lpstr>
      <vt:lpstr>Cost Drivers</vt:lpstr>
      <vt:lpstr>Status and Highlights</vt:lpstr>
      <vt:lpstr>Issues and Concerns  </vt:lpstr>
      <vt:lpstr>Summary</vt:lpstr>
      <vt:lpstr>Back Up</vt:lpstr>
      <vt:lpstr>Status and 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Columbia University</cp:lastModifiedBy>
  <cp:revision>120</cp:revision>
  <cp:lastPrinted>2015-10-28T19:08:40Z</cp:lastPrinted>
  <dcterms:created xsi:type="dcterms:W3CDTF">2015-10-24T00:32:43Z</dcterms:created>
  <dcterms:modified xsi:type="dcterms:W3CDTF">2018-05-15T15:32:26Z</dcterms:modified>
</cp:coreProperties>
</file>