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9"/>
  </p:notesMasterIdLst>
  <p:sldIdLst>
    <p:sldId id="256" r:id="rId2"/>
    <p:sldId id="261" r:id="rId3"/>
    <p:sldId id="257" r:id="rId4"/>
    <p:sldId id="259" r:id="rId5"/>
    <p:sldId id="258" r:id="rId6"/>
    <p:sldId id="260" r:id="rId7"/>
    <p:sldId id="270" r:id="rId8"/>
    <p:sldId id="262" r:id="rId9"/>
    <p:sldId id="263" r:id="rId10"/>
    <p:sldId id="264" r:id="rId11"/>
    <p:sldId id="271" r:id="rId12"/>
    <p:sldId id="265" r:id="rId13"/>
    <p:sldId id="266" r:id="rId14"/>
    <p:sldId id="267" r:id="rId15"/>
    <p:sldId id="272" r:id="rId16"/>
    <p:sldId id="268" r:id="rId17"/>
    <p:sldId id="269" r:id="rId18"/>
  </p:sldIdLst>
  <p:sldSz cx="12192000" cy="6858000"/>
  <p:notesSz cx="6985000" cy="92837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03" d="100"/>
          <a:sy n="103" d="100"/>
        </p:scale>
        <p:origin x="138" y="4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26833" cy="465797"/>
          </a:xfrm>
          <a:prstGeom prst="rect">
            <a:avLst/>
          </a:prstGeom>
        </p:spPr>
        <p:txBody>
          <a:bodyPr vert="horz" lIns="92958" tIns="46479" rIns="92958" bIns="4647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56550" y="0"/>
            <a:ext cx="3026833" cy="465797"/>
          </a:xfrm>
          <a:prstGeom prst="rect">
            <a:avLst/>
          </a:prstGeom>
        </p:spPr>
        <p:txBody>
          <a:bodyPr vert="horz" lIns="92958" tIns="46479" rIns="92958" bIns="46479" rtlCol="0"/>
          <a:lstStyle>
            <a:lvl1pPr algn="r">
              <a:defRPr sz="1200"/>
            </a:lvl1pPr>
          </a:lstStyle>
          <a:p>
            <a:fld id="{C585476F-6B1D-41FF-B4AC-0D3499A02512}" type="datetimeFigureOut">
              <a:rPr lang="en-US" smtClean="0"/>
              <a:t>12/18/2017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06438" y="1160463"/>
            <a:ext cx="5572125" cy="31337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958" tIns="46479" rIns="92958" bIns="4647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8500" y="4467781"/>
            <a:ext cx="5588000" cy="3655457"/>
          </a:xfrm>
          <a:prstGeom prst="rect">
            <a:avLst/>
          </a:prstGeom>
        </p:spPr>
        <p:txBody>
          <a:bodyPr vert="horz" lIns="92958" tIns="46479" rIns="92958" bIns="46479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17904"/>
            <a:ext cx="3026833" cy="465796"/>
          </a:xfrm>
          <a:prstGeom prst="rect">
            <a:avLst/>
          </a:prstGeom>
        </p:spPr>
        <p:txBody>
          <a:bodyPr vert="horz" lIns="92958" tIns="46479" rIns="92958" bIns="4647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56550" y="8817904"/>
            <a:ext cx="3026833" cy="465796"/>
          </a:xfrm>
          <a:prstGeom prst="rect">
            <a:avLst/>
          </a:prstGeom>
        </p:spPr>
        <p:txBody>
          <a:bodyPr vert="horz" lIns="92958" tIns="46479" rIns="92958" bIns="46479" rtlCol="0" anchor="b"/>
          <a:lstStyle>
            <a:lvl1pPr algn="r">
              <a:defRPr sz="1200"/>
            </a:lvl1pPr>
          </a:lstStyle>
          <a:p>
            <a:fld id="{39B23035-5289-4DD5-9D75-2E17033991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10359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B23035-5289-4DD5-9D75-2E17033991B7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30671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B23035-5289-4DD5-9D75-2E17033991B7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870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12/20/2017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sPHENIX internal review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F2F005-9EC2-4AF3-ADD3-E54C9ED579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37162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12/20/2017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sPHENIX internal review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F2F005-9EC2-4AF3-ADD3-E54C9ED579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47934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12/20/2017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sPHENIX internal review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F2F005-9EC2-4AF3-ADD3-E54C9ED579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08400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12/20/2017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sPHENIX internal review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F2F005-9EC2-4AF3-ADD3-E54C9ED579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96573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12/20/2017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sPHENIX internal review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F2F005-9EC2-4AF3-ADD3-E54C9ED579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13656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12/20/2017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sPHENIX internal review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F2F005-9EC2-4AF3-ADD3-E54C9ED579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85642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12/20/2017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sPHENIX internal review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F2F005-9EC2-4AF3-ADD3-E54C9ED579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47210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12/20/2017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sPHENIX internal review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F2F005-9EC2-4AF3-ADD3-E54C9ED579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3488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12/20/2017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sPHENIX internal review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F2F005-9EC2-4AF3-ADD3-E54C9ED579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53886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12/20/2017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sPHENIX internal review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F2F005-9EC2-4AF3-ADD3-E54C9ED579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9204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12/20/2017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sPHENIX internal review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F2F005-9EC2-4AF3-ADD3-E54C9ED579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56095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12/20/2017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sPHENIX internal review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F2F005-9EC2-4AF3-ADD3-E54C9ED579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53919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Local Level 1 trigger Hardware and data flow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smtClean="0"/>
              <a:t>Cheng-Yi </a:t>
            </a:r>
            <a:r>
              <a:rPr lang="en-US" dirty="0" smtClean="0"/>
              <a:t>Chi</a:t>
            </a:r>
          </a:p>
          <a:p>
            <a:r>
              <a:rPr lang="en-US" dirty="0" smtClean="0"/>
              <a:t>Columbia University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784121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Possible paths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noFill/>
        </p:spPr>
        <p:txBody>
          <a:bodyPr/>
          <a:lstStyle/>
          <a:p>
            <a:r>
              <a:rPr lang="en-US" dirty="0" smtClean="0"/>
              <a:t>3 possible way to do </a:t>
            </a:r>
            <a:r>
              <a:rPr lang="en-US" dirty="0" smtClean="0"/>
              <a:t>calorimeter </a:t>
            </a:r>
            <a:r>
              <a:rPr lang="en-US" dirty="0" smtClean="0"/>
              <a:t>local level </a:t>
            </a:r>
            <a:r>
              <a:rPr lang="en-US" dirty="0" smtClean="0"/>
              <a:t>1 </a:t>
            </a:r>
            <a:r>
              <a:rPr lang="en-US" dirty="0" smtClean="0"/>
              <a:t>trigger hardware</a:t>
            </a:r>
          </a:p>
          <a:p>
            <a:pPr lvl="1"/>
            <a:r>
              <a:rPr lang="en-US" dirty="0" smtClean="0"/>
              <a:t>1)  adapter to ATLAS </a:t>
            </a:r>
            <a:r>
              <a:rPr lang="en-US" dirty="0" err="1" smtClean="0"/>
              <a:t>gFEX</a:t>
            </a:r>
            <a:r>
              <a:rPr lang="en-US" dirty="0" smtClean="0"/>
              <a:t> board</a:t>
            </a:r>
            <a:endParaRPr lang="en-US" dirty="0"/>
          </a:p>
          <a:p>
            <a:pPr lvl="2"/>
            <a:r>
              <a:rPr lang="en-US" dirty="0" smtClean="0"/>
              <a:t>Split fiber in 2 phi regions. Each regions has 192 fibers in EM + 12 fibers in inner HCAL + 12  fibers in outer HCAL.</a:t>
            </a:r>
            <a:endParaRPr lang="en-US" dirty="0"/>
          </a:p>
          <a:p>
            <a:pPr lvl="1"/>
            <a:r>
              <a:rPr lang="en-US" dirty="0" smtClean="0"/>
              <a:t>2)  divided the region into 12 eta phi sections at stage 1. </a:t>
            </a:r>
          </a:p>
          <a:p>
            <a:pPr lvl="2"/>
            <a:r>
              <a:rPr lang="en-US" dirty="0" smtClean="0"/>
              <a:t>Do EMCAL overlapping 4x4 sum, 32 fibers per sections + data needed to be copy over.</a:t>
            </a:r>
          </a:p>
          <a:p>
            <a:pPr lvl="2"/>
            <a:r>
              <a:rPr lang="en-US" dirty="0" smtClean="0"/>
              <a:t>Concentrate HCAL fibers by factor of 4.</a:t>
            </a:r>
          </a:p>
          <a:p>
            <a:pPr lvl="2"/>
            <a:r>
              <a:rPr lang="en-US" dirty="0" smtClean="0"/>
              <a:t>Get all the fibers data into Stage 2. </a:t>
            </a:r>
          </a:p>
          <a:p>
            <a:pPr lvl="3"/>
            <a:r>
              <a:rPr lang="en-US" dirty="0" smtClean="0"/>
              <a:t>Separate different physics into to different boards</a:t>
            </a:r>
          </a:p>
          <a:p>
            <a:pPr lvl="1"/>
            <a:r>
              <a:rPr lang="en-US" dirty="0" smtClean="0"/>
              <a:t>3) Multiplex fibers to higher speed fiber, factor 6 or 8.</a:t>
            </a:r>
            <a:r>
              <a:rPr lang="en-US" dirty="0"/>
              <a:t> </a:t>
            </a:r>
            <a:endParaRPr lang="en-US" dirty="0" smtClean="0"/>
          </a:p>
          <a:p>
            <a:pPr lvl="2"/>
            <a:r>
              <a:rPr lang="en-US" dirty="0" smtClean="0"/>
              <a:t>Cut detector along the phi direction, 2 or 4 different regions. With smaller number of fibers we can get all the fibers belong to the same region into one FPGA</a:t>
            </a:r>
            <a:r>
              <a:rPr lang="en-US" dirty="0" smtClean="0"/>
              <a:t>.</a:t>
            </a:r>
          </a:p>
          <a:p>
            <a:pPr lvl="1"/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12/20/2017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sPHENIX internal review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F2F005-9EC2-4AF3-ADD3-E54C9ED5792F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9784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1483" y="338493"/>
            <a:ext cx="6093001" cy="599440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26571" y="522514"/>
            <a:ext cx="4786605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GFEX, global feature extractor,  board the part of ATLAS phase upgrade Level 1 trigger system.  It is ATCA crate base system.</a:t>
            </a:r>
          </a:p>
          <a:p>
            <a:endParaRPr lang="en-US" dirty="0"/>
          </a:p>
          <a:p>
            <a:r>
              <a:rPr lang="en-US" dirty="0" smtClean="0"/>
              <a:t>Lots of fiber inputs. Large FPGA, </a:t>
            </a:r>
            <a:r>
              <a:rPr lang="en-US" dirty="0" err="1" smtClean="0"/>
              <a:t>XilinX</a:t>
            </a:r>
            <a:r>
              <a:rPr lang="en-US" dirty="0" smtClean="0"/>
              <a:t> </a:t>
            </a:r>
            <a:r>
              <a:rPr lang="en-US" dirty="0" err="1" smtClean="0"/>
              <a:t>ultrascale</a:t>
            </a:r>
            <a:r>
              <a:rPr lang="en-US" dirty="0"/>
              <a:t> </a:t>
            </a:r>
            <a:r>
              <a:rPr lang="en-US" dirty="0" smtClean="0"/>
              <a:t>and ZYNQ SOC processor. </a:t>
            </a:r>
            <a:endParaRPr lang="en-US" dirty="0"/>
          </a:p>
          <a:p>
            <a:endParaRPr lang="en-US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12/20/2017</a:t>
            </a:r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sPHENIX internal review</a:t>
            </a:r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F2F005-9EC2-4AF3-ADD3-E54C9ED5792F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987750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Good and bad of the 3 solutions (1)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1) ATLAS </a:t>
            </a:r>
            <a:r>
              <a:rPr lang="en-US" dirty="0" err="1" smtClean="0"/>
              <a:t>gFEX</a:t>
            </a:r>
            <a:r>
              <a:rPr lang="en-US" dirty="0" smtClean="0"/>
              <a:t> boards</a:t>
            </a:r>
          </a:p>
          <a:p>
            <a:pPr lvl="1"/>
            <a:r>
              <a:rPr lang="en-US" dirty="0" smtClean="0"/>
              <a:t>Good </a:t>
            </a:r>
            <a:r>
              <a:rPr lang="en-US" dirty="0" smtClean="0">
                <a:sym typeface="Wingdings" panose="05000000000000000000" pitchFamily="2" charset="2"/>
              </a:rPr>
              <a:t> </a:t>
            </a:r>
          </a:p>
          <a:p>
            <a:pPr lvl="2"/>
            <a:r>
              <a:rPr lang="en-US" dirty="0" smtClean="0"/>
              <a:t>It exists and working.</a:t>
            </a:r>
          </a:p>
          <a:p>
            <a:pPr lvl="2"/>
            <a:r>
              <a:rPr lang="en-US" dirty="0" smtClean="0"/>
              <a:t>It has enough fiber inputs that we get the primitives done with minimum L1 delay, mostly in transceiver transmitting and receiving delay.</a:t>
            </a:r>
          </a:p>
          <a:p>
            <a:pPr lvl="1"/>
            <a:r>
              <a:rPr lang="en-US" dirty="0" smtClean="0"/>
              <a:t>Bad </a:t>
            </a:r>
            <a:r>
              <a:rPr lang="en-US" dirty="0" smtClean="0">
                <a:sym typeface="Wingdings" panose="05000000000000000000" pitchFamily="2" charset="2"/>
              </a:rPr>
              <a:t> </a:t>
            </a:r>
          </a:p>
          <a:p>
            <a:pPr lvl="2"/>
            <a:r>
              <a:rPr lang="en-US" dirty="0" smtClean="0">
                <a:sym typeface="Wingdings" panose="05000000000000000000" pitchFamily="2" charset="2"/>
              </a:rPr>
              <a:t>It is build for something completely different that what we want.</a:t>
            </a:r>
          </a:p>
          <a:p>
            <a:pPr lvl="3"/>
            <a:r>
              <a:rPr lang="en-US" dirty="0" smtClean="0">
                <a:sym typeface="Wingdings" panose="05000000000000000000" pitchFamily="2" charset="2"/>
              </a:rPr>
              <a:t>We have to check the clock path to made sure it is even practical. Make sure we </a:t>
            </a:r>
            <a:r>
              <a:rPr lang="en-US" dirty="0" smtClean="0">
                <a:sym typeface="Wingdings" panose="05000000000000000000" pitchFamily="2" charset="2"/>
              </a:rPr>
              <a:t>can deal with not fixed beam clock and </a:t>
            </a:r>
            <a:r>
              <a:rPr lang="en-US" dirty="0" smtClean="0">
                <a:sym typeface="Wingdings" panose="05000000000000000000" pitchFamily="2" charset="2"/>
              </a:rPr>
              <a:t>mode bits input. Make sure we have enough different clock inputs.</a:t>
            </a:r>
          </a:p>
          <a:p>
            <a:pPr lvl="2"/>
            <a:r>
              <a:rPr lang="en-US" dirty="0" smtClean="0">
                <a:sym typeface="Wingdings" panose="05000000000000000000" pitchFamily="2" charset="2"/>
              </a:rPr>
              <a:t>It is build on ATCA </a:t>
            </a:r>
            <a:r>
              <a:rPr lang="en-US" dirty="0" smtClean="0">
                <a:sym typeface="Wingdings" panose="05000000000000000000" pitchFamily="2" charset="2"/>
              </a:rPr>
              <a:t>platform or one can use the existing test stand environment. </a:t>
            </a:r>
          </a:p>
          <a:p>
            <a:pPr lvl="3"/>
            <a:r>
              <a:rPr lang="en-US" dirty="0" smtClean="0">
                <a:sym typeface="Wingdings" panose="05000000000000000000" pitchFamily="2" charset="2"/>
              </a:rPr>
              <a:t>Learning curve.</a:t>
            </a:r>
            <a:endParaRPr lang="en-US" dirty="0" smtClean="0">
              <a:sym typeface="Wingdings" panose="05000000000000000000" pitchFamily="2" charset="2"/>
            </a:endParaRPr>
          </a:p>
          <a:p>
            <a:pPr lvl="2"/>
            <a:r>
              <a:rPr lang="en-US" dirty="0" smtClean="0">
                <a:sym typeface="Wingdings" panose="05000000000000000000" pitchFamily="2" charset="2"/>
              </a:rPr>
              <a:t>Make sure it will work with existing </a:t>
            </a:r>
            <a:r>
              <a:rPr lang="en-US" dirty="0" err="1" smtClean="0">
                <a:sym typeface="Wingdings" panose="05000000000000000000" pitchFamily="2" charset="2"/>
              </a:rPr>
              <a:t>sPHENIX</a:t>
            </a:r>
            <a:r>
              <a:rPr lang="en-US" dirty="0" smtClean="0">
                <a:sym typeface="Wingdings" panose="05000000000000000000" pitchFamily="2" charset="2"/>
              </a:rPr>
              <a:t> trigger and DAQ frame works.</a:t>
            </a:r>
            <a:endParaRPr lang="en-US" dirty="0" smtClean="0">
              <a:sym typeface="Wingdings" panose="05000000000000000000" pitchFamily="2" charset="2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12/20/2017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sPHENIX internal review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F2F005-9EC2-4AF3-ADD3-E54C9ED5792F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002718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Good and bad of the 3 solutions (2)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About the solution 2 &amp; 3</a:t>
            </a:r>
          </a:p>
          <a:p>
            <a:pPr lvl="1"/>
            <a:r>
              <a:rPr lang="en-US" dirty="0"/>
              <a:t>G</a:t>
            </a:r>
            <a:r>
              <a:rPr lang="en-US" dirty="0" smtClean="0"/>
              <a:t>ood </a:t>
            </a:r>
            <a:r>
              <a:rPr lang="en-US" dirty="0" smtClean="0">
                <a:sym typeface="Wingdings" panose="05000000000000000000" pitchFamily="2" charset="2"/>
              </a:rPr>
              <a:t></a:t>
            </a:r>
          </a:p>
          <a:p>
            <a:pPr lvl="2"/>
            <a:r>
              <a:rPr lang="en-US" dirty="0" smtClean="0">
                <a:sym typeface="Wingdings" panose="05000000000000000000" pitchFamily="2" charset="2"/>
              </a:rPr>
              <a:t>It will fit into </a:t>
            </a:r>
            <a:r>
              <a:rPr lang="en-US" dirty="0" err="1" smtClean="0">
                <a:sym typeface="Wingdings" panose="05000000000000000000" pitchFamily="2" charset="2"/>
              </a:rPr>
              <a:t>sPHENIX</a:t>
            </a:r>
            <a:r>
              <a:rPr lang="en-US" dirty="0" smtClean="0">
                <a:sym typeface="Wingdings" panose="05000000000000000000" pitchFamily="2" charset="2"/>
              </a:rPr>
              <a:t> trigger and DAQ system.</a:t>
            </a:r>
          </a:p>
          <a:p>
            <a:pPr lvl="2"/>
            <a:r>
              <a:rPr lang="en-US" dirty="0" smtClean="0">
                <a:sym typeface="Wingdings" panose="05000000000000000000" pitchFamily="2" charset="2"/>
              </a:rPr>
              <a:t>Possibly we could use EMCAL digitizer infrastructure. It will solve a) bit clock input and mode bits issue 2) </a:t>
            </a:r>
            <a:r>
              <a:rPr lang="en-US" dirty="0" err="1" smtClean="0">
                <a:sym typeface="Wingdings" panose="05000000000000000000" pitchFamily="2" charset="2"/>
              </a:rPr>
              <a:t>readback</a:t>
            </a:r>
            <a:r>
              <a:rPr lang="en-US" dirty="0" smtClean="0">
                <a:sym typeface="Wingdings" panose="05000000000000000000" pitchFamily="2" charset="2"/>
              </a:rPr>
              <a:t> and control path and 3) readout to DCM II .</a:t>
            </a:r>
          </a:p>
          <a:p>
            <a:pPr lvl="1"/>
            <a:r>
              <a:rPr lang="en-US" dirty="0" smtClean="0">
                <a:sym typeface="Wingdings" panose="05000000000000000000" pitchFamily="2" charset="2"/>
              </a:rPr>
              <a:t>Bad </a:t>
            </a:r>
          </a:p>
          <a:p>
            <a:pPr lvl="2"/>
            <a:r>
              <a:rPr lang="en-US" dirty="0" smtClean="0">
                <a:sym typeface="Wingdings" panose="05000000000000000000" pitchFamily="2" charset="2"/>
              </a:rPr>
              <a:t>It is a new </a:t>
            </a:r>
            <a:r>
              <a:rPr lang="en-US" dirty="0" smtClean="0">
                <a:sym typeface="Wingdings" panose="05000000000000000000" pitchFamily="2" charset="2"/>
              </a:rPr>
              <a:t>boards, custom build. </a:t>
            </a:r>
            <a:endParaRPr lang="en-US" dirty="0" smtClean="0">
              <a:sym typeface="Wingdings" panose="05000000000000000000" pitchFamily="2" charset="2"/>
            </a:endParaRPr>
          </a:p>
          <a:p>
            <a:pPr lvl="2"/>
            <a:r>
              <a:rPr lang="en-US" dirty="0" smtClean="0">
                <a:sym typeface="Wingdings" panose="05000000000000000000" pitchFamily="2" charset="2"/>
              </a:rPr>
              <a:t>It will be add transceiver latency. Solution 2) will be add </a:t>
            </a:r>
            <a:r>
              <a:rPr lang="en-US" dirty="0" smtClean="0">
                <a:sym typeface="Wingdings" panose="05000000000000000000" pitchFamily="2" charset="2"/>
              </a:rPr>
              <a:t>at least 2 </a:t>
            </a:r>
            <a:r>
              <a:rPr lang="en-US" dirty="0" smtClean="0">
                <a:sym typeface="Wingdings" panose="05000000000000000000" pitchFamily="2" charset="2"/>
              </a:rPr>
              <a:t>cycles, Solution 3) will add </a:t>
            </a:r>
            <a:r>
              <a:rPr lang="en-US" dirty="0" smtClean="0">
                <a:sym typeface="Wingdings" panose="05000000000000000000" pitchFamily="2" charset="2"/>
              </a:rPr>
              <a:t>at least 1 </a:t>
            </a:r>
            <a:r>
              <a:rPr lang="en-US" dirty="0" smtClean="0">
                <a:sym typeface="Wingdings" panose="05000000000000000000" pitchFamily="2" charset="2"/>
              </a:rPr>
              <a:t>cycle.</a:t>
            </a:r>
          </a:p>
          <a:p>
            <a:pPr lvl="2"/>
            <a:r>
              <a:rPr lang="en-US" dirty="0" smtClean="0">
                <a:sym typeface="Wingdings" panose="05000000000000000000" pitchFamily="2" charset="2"/>
              </a:rPr>
              <a:t>Solution 3 will not doing anything in the concentrator except for reducing the number of fiber inputs by increase the bandwidth. All the calculation burdens will be done in the next stage.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12/20/2017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sPHENIX internal review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F2F005-9EC2-4AF3-ADD3-E54C9ED5792F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665286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Steps to determine the final solution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Work on the conceptual block diagram and FPGA code</a:t>
            </a:r>
          </a:p>
          <a:p>
            <a:pPr lvl="1"/>
            <a:r>
              <a:rPr lang="en-US" dirty="0" smtClean="0"/>
              <a:t>Understand number of steps to get trigger </a:t>
            </a:r>
            <a:r>
              <a:rPr lang="en-US" dirty="0" smtClean="0"/>
              <a:t>implemented. </a:t>
            </a:r>
            <a:endParaRPr lang="en-US" dirty="0" smtClean="0"/>
          </a:p>
          <a:p>
            <a:pPr lvl="1"/>
            <a:r>
              <a:rPr lang="en-US" dirty="0" smtClean="0"/>
              <a:t>Estimate registers usage.</a:t>
            </a:r>
          </a:p>
          <a:p>
            <a:pPr lvl="1"/>
            <a:r>
              <a:rPr lang="en-US" dirty="0" smtClean="0"/>
              <a:t>Try to match the devices availability, fibers counts </a:t>
            </a:r>
            <a:r>
              <a:rPr lang="en-US" dirty="0" smtClean="0"/>
              <a:t>etc.</a:t>
            </a:r>
            <a:endParaRPr lang="en-US" dirty="0" smtClean="0"/>
          </a:p>
          <a:p>
            <a:r>
              <a:rPr lang="en-US" dirty="0" smtClean="0"/>
              <a:t>Understand </a:t>
            </a:r>
            <a:r>
              <a:rPr lang="en-US" dirty="0" err="1" smtClean="0"/>
              <a:t>gFEX</a:t>
            </a:r>
            <a:r>
              <a:rPr lang="en-US" dirty="0" smtClean="0"/>
              <a:t> board to determine if it can be used is </a:t>
            </a:r>
            <a:r>
              <a:rPr lang="en-US" dirty="0" err="1" smtClean="0"/>
              <a:t>sPHENIX</a:t>
            </a:r>
            <a:r>
              <a:rPr lang="en-US" dirty="0" smtClean="0"/>
              <a:t>.</a:t>
            </a:r>
          </a:p>
          <a:p>
            <a:pPr lvl="1"/>
            <a:r>
              <a:rPr lang="en-US" dirty="0" smtClean="0"/>
              <a:t>Timing inputs, fiber input bandwidth etc.….</a:t>
            </a:r>
          </a:p>
          <a:p>
            <a:pPr lvl="1"/>
            <a:r>
              <a:rPr lang="en-US" dirty="0" smtClean="0"/>
              <a:t>Figuring out impact of </a:t>
            </a:r>
            <a:r>
              <a:rPr lang="en-US" dirty="0" smtClean="0"/>
              <a:t>ATCA usage or some other test setup. </a:t>
            </a: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12/20/2017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sPHENIX internal review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F2F005-9EC2-4AF3-ADD3-E54C9ED5792F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908967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BACUP SLIDES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12/20/2017</a:t>
            </a:r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sPHENIX internal review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F2F005-9EC2-4AF3-ADD3-E54C9ED5792F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513808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Fibers bandwidth calculation </a:t>
            </a:r>
            <a:br>
              <a:rPr lang="en-US" dirty="0" smtClean="0"/>
            </a:br>
            <a:r>
              <a:rPr lang="en-US" dirty="0" smtClean="0"/>
              <a:t>for complete phi section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n-US" dirty="0" smtClean="0"/>
              <a:t>8x8 channel coverage per fem. A complete ring of Phi section  will take 256/8 = 32 FEM.</a:t>
            </a:r>
          </a:p>
          <a:p>
            <a:r>
              <a:rPr lang="en-US" dirty="0" smtClean="0"/>
              <a:t>8x8 channel is 4x4 of 2x2 sum</a:t>
            </a:r>
          </a:p>
          <a:p>
            <a:pPr lvl="1"/>
            <a:r>
              <a:rPr lang="en-US" dirty="0" smtClean="0"/>
              <a:t>Overlapping region to next phi section is ¼ of coverage. </a:t>
            </a:r>
            <a:endParaRPr lang="en-US" dirty="0"/>
          </a:p>
          <a:p>
            <a:pPr lvl="1"/>
            <a:r>
              <a:rPr lang="en-US" dirty="0" smtClean="0"/>
              <a:t>32 fiber in </a:t>
            </a:r>
            <a:r>
              <a:rPr lang="en-US" dirty="0" smtClean="0">
                <a:sym typeface="Wingdings" panose="05000000000000000000" pitchFamily="2" charset="2"/>
              </a:rPr>
              <a:t> 8 fibers out with 2 </a:t>
            </a:r>
            <a:r>
              <a:rPr lang="en-US" dirty="0" err="1" smtClean="0">
                <a:sym typeface="Wingdings" panose="05000000000000000000" pitchFamily="2" charset="2"/>
              </a:rPr>
              <a:t>Gbits</a:t>
            </a:r>
            <a:r>
              <a:rPr lang="en-US" dirty="0" smtClean="0">
                <a:sym typeface="Wingdings" panose="05000000000000000000" pitchFamily="2" charset="2"/>
              </a:rPr>
              <a:t>/sec rate with 1.6 </a:t>
            </a:r>
            <a:r>
              <a:rPr lang="en-US" dirty="0" err="1" smtClean="0">
                <a:sym typeface="Wingdings" panose="05000000000000000000" pitchFamily="2" charset="2"/>
              </a:rPr>
              <a:t>Gbps</a:t>
            </a:r>
            <a:r>
              <a:rPr lang="en-US" dirty="0" smtClean="0">
                <a:sym typeface="Wingdings" panose="05000000000000000000" pitchFamily="2" charset="2"/>
              </a:rPr>
              <a:t> data -&gt; 2 fibers of </a:t>
            </a:r>
            <a:r>
              <a:rPr lang="en-US" dirty="0">
                <a:sym typeface="Wingdings" panose="05000000000000000000" pitchFamily="2" charset="2"/>
              </a:rPr>
              <a:t>8</a:t>
            </a:r>
            <a:r>
              <a:rPr lang="en-US" dirty="0" smtClean="0">
                <a:sym typeface="Wingdings" panose="05000000000000000000" pitchFamily="2" charset="2"/>
              </a:rPr>
              <a:t> </a:t>
            </a:r>
            <a:r>
              <a:rPr lang="en-US" dirty="0" err="1" smtClean="0">
                <a:sym typeface="Wingdings" panose="05000000000000000000" pitchFamily="2" charset="2"/>
              </a:rPr>
              <a:t>Gbits</a:t>
            </a:r>
            <a:r>
              <a:rPr lang="en-US" dirty="0" smtClean="0">
                <a:sym typeface="Wingdings" panose="05000000000000000000" pitchFamily="2" charset="2"/>
              </a:rPr>
              <a:t>/sec rate</a:t>
            </a:r>
            <a:endParaRPr lang="en-US" dirty="0">
              <a:sym typeface="Wingdings" panose="05000000000000000000" pitchFamily="2" charset="2"/>
            </a:endParaRPr>
          </a:p>
          <a:p>
            <a:r>
              <a:rPr lang="en-US" dirty="0" smtClean="0">
                <a:sym typeface="Wingdings" panose="05000000000000000000" pitchFamily="2" charset="2"/>
              </a:rPr>
              <a:t>No overlap 4x4 sum of phi section ring will be ¼ of incoming data rate</a:t>
            </a:r>
          </a:p>
          <a:p>
            <a:pPr lvl="1"/>
            <a:r>
              <a:rPr lang="en-US" dirty="0" smtClean="0">
                <a:sym typeface="Wingdings" panose="05000000000000000000" pitchFamily="2" charset="2"/>
              </a:rPr>
              <a:t>32 fiber in  8 fiber out at 2Gbits/rate  2 fiber of </a:t>
            </a:r>
            <a:r>
              <a:rPr lang="en-US" dirty="0">
                <a:sym typeface="Wingdings" panose="05000000000000000000" pitchFamily="2" charset="2"/>
              </a:rPr>
              <a:t>8</a:t>
            </a:r>
            <a:r>
              <a:rPr lang="en-US" dirty="0" smtClean="0">
                <a:sym typeface="Wingdings" panose="05000000000000000000" pitchFamily="2" charset="2"/>
              </a:rPr>
              <a:t> </a:t>
            </a:r>
            <a:r>
              <a:rPr lang="en-US" dirty="0" err="1" smtClean="0">
                <a:sym typeface="Wingdings" panose="05000000000000000000" pitchFamily="2" charset="2"/>
              </a:rPr>
              <a:t>Gbits</a:t>
            </a:r>
            <a:r>
              <a:rPr lang="en-US" dirty="0" smtClean="0">
                <a:sym typeface="Wingdings" panose="05000000000000000000" pitchFamily="2" charset="2"/>
              </a:rPr>
              <a:t>/rate</a:t>
            </a:r>
          </a:p>
          <a:p>
            <a:r>
              <a:rPr lang="en-US" dirty="0">
                <a:sym typeface="Wingdings" panose="05000000000000000000" pitchFamily="2" charset="2"/>
              </a:rPr>
              <a:t> No overlap </a:t>
            </a:r>
            <a:r>
              <a:rPr lang="en-US" dirty="0" smtClean="0">
                <a:sym typeface="Wingdings" panose="05000000000000000000" pitchFamily="2" charset="2"/>
              </a:rPr>
              <a:t>8x8 </a:t>
            </a:r>
            <a:r>
              <a:rPr lang="en-US" dirty="0">
                <a:sym typeface="Wingdings" panose="05000000000000000000" pitchFamily="2" charset="2"/>
              </a:rPr>
              <a:t>sum of phi section ring will </a:t>
            </a:r>
            <a:r>
              <a:rPr lang="en-US" dirty="0" smtClean="0">
                <a:sym typeface="Wingdings" panose="05000000000000000000" pitchFamily="2" charset="2"/>
              </a:rPr>
              <a:t>be 1/16 </a:t>
            </a:r>
            <a:r>
              <a:rPr lang="en-US" dirty="0">
                <a:sym typeface="Wingdings" panose="05000000000000000000" pitchFamily="2" charset="2"/>
              </a:rPr>
              <a:t>of incoming data rate</a:t>
            </a:r>
          </a:p>
          <a:p>
            <a:pPr lvl="1"/>
            <a:r>
              <a:rPr lang="en-US" dirty="0">
                <a:sym typeface="Wingdings" panose="05000000000000000000" pitchFamily="2" charset="2"/>
              </a:rPr>
              <a:t>32 fiber in  </a:t>
            </a:r>
            <a:r>
              <a:rPr lang="en-US" dirty="0" smtClean="0">
                <a:sym typeface="Wingdings" panose="05000000000000000000" pitchFamily="2" charset="2"/>
              </a:rPr>
              <a:t>2 </a:t>
            </a:r>
            <a:r>
              <a:rPr lang="en-US" dirty="0">
                <a:sym typeface="Wingdings" panose="05000000000000000000" pitchFamily="2" charset="2"/>
              </a:rPr>
              <a:t>fiber out at 2Gbits/rate  </a:t>
            </a:r>
            <a:r>
              <a:rPr lang="en-US" dirty="0" smtClean="0">
                <a:sym typeface="Wingdings" panose="05000000000000000000" pitchFamily="2" charset="2"/>
              </a:rPr>
              <a:t>1 </a:t>
            </a:r>
            <a:r>
              <a:rPr lang="en-US" dirty="0">
                <a:sym typeface="Wingdings" panose="05000000000000000000" pitchFamily="2" charset="2"/>
              </a:rPr>
              <a:t>fiber of 8 </a:t>
            </a:r>
            <a:r>
              <a:rPr lang="en-US" dirty="0" err="1" smtClean="0">
                <a:sym typeface="Wingdings" panose="05000000000000000000" pitchFamily="2" charset="2"/>
              </a:rPr>
              <a:t>Gbits</a:t>
            </a:r>
            <a:r>
              <a:rPr lang="en-US" dirty="0" smtClean="0">
                <a:sym typeface="Wingdings" panose="05000000000000000000" pitchFamily="2" charset="2"/>
              </a:rPr>
              <a:t>/rate</a:t>
            </a:r>
            <a:endParaRPr lang="en-US" dirty="0">
              <a:sym typeface="Wingdings" panose="05000000000000000000" pitchFamily="2" charset="2"/>
            </a:endParaRPr>
          </a:p>
          <a:p>
            <a:r>
              <a:rPr lang="en-US" dirty="0" smtClean="0">
                <a:sym typeface="Wingdings" panose="05000000000000000000" pitchFamily="2" charset="2"/>
              </a:rPr>
              <a:t>32 +2+2 == &gt; 36 fibers is minimum need a region , 40 will probably be adequate.</a:t>
            </a:r>
          </a:p>
          <a:p>
            <a:r>
              <a:rPr lang="en-US" dirty="0" smtClean="0">
                <a:sym typeface="Wingdings" panose="05000000000000000000" pitchFamily="2" charset="2"/>
              </a:rPr>
              <a:t>CXP connector has 12 fibers input and about 1 inch wide</a:t>
            </a:r>
          </a:p>
          <a:p>
            <a:r>
              <a:rPr lang="en-US" dirty="0" smtClean="0">
                <a:sym typeface="Wingdings" panose="05000000000000000000" pitchFamily="2" charset="2"/>
              </a:rPr>
              <a:t>6U boards has 233 mm vertical space = 9.2 inch space.</a:t>
            </a:r>
          </a:p>
          <a:p>
            <a:pPr lvl="1"/>
            <a:r>
              <a:rPr lang="en-US" dirty="0" smtClean="0">
                <a:sym typeface="Wingdings" panose="05000000000000000000" pitchFamily="2" charset="2"/>
              </a:rPr>
              <a:t>Should be enough for 5-6 CXP connectors.</a:t>
            </a:r>
            <a:endParaRPr lang="en-US" dirty="0">
              <a:sym typeface="Wingdings" panose="05000000000000000000" pitchFamily="2" charset="2"/>
            </a:endParaRPr>
          </a:p>
          <a:p>
            <a:r>
              <a:rPr lang="en-US" dirty="0" smtClean="0">
                <a:sym typeface="Wingdings" panose="05000000000000000000" pitchFamily="2" charset="2"/>
              </a:rPr>
              <a:t>96 channel in Z  12 phi region in Z</a:t>
            </a:r>
            <a:endParaRPr lang="en-US" dirty="0">
              <a:sym typeface="Wingdings" panose="05000000000000000000" pitchFamily="2" charset="2"/>
            </a:endParaRPr>
          </a:p>
          <a:p>
            <a:r>
              <a:rPr lang="en-US" dirty="0" smtClean="0">
                <a:sym typeface="Wingdings" panose="05000000000000000000" pitchFamily="2" charset="2"/>
              </a:rPr>
              <a:t>Assume one FPGA can handle 40- 48 </a:t>
            </a:r>
            <a:r>
              <a:rPr lang="en-US" dirty="0" err="1" smtClean="0">
                <a:sym typeface="Wingdings" panose="05000000000000000000" pitchFamily="2" charset="2"/>
              </a:rPr>
              <a:t>fibres</a:t>
            </a:r>
            <a:r>
              <a:rPr lang="en-US" dirty="0" smtClean="0">
                <a:sym typeface="Wingdings" panose="05000000000000000000" pitchFamily="2" charset="2"/>
              </a:rPr>
              <a:t>  2 FPGA per boards</a:t>
            </a:r>
            <a:r>
              <a:rPr lang="en-US" dirty="0">
                <a:sym typeface="Wingdings" panose="05000000000000000000" pitchFamily="2" charset="2"/>
              </a:rPr>
              <a:t> </a:t>
            </a:r>
            <a:r>
              <a:rPr lang="en-US" dirty="0" smtClean="0">
                <a:sym typeface="Wingdings" panose="05000000000000000000" pitchFamily="2" charset="2"/>
              </a:rPr>
              <a:t> we need 6 boards for EMCAL LL1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12/20/2017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sPHENIX internal review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F2F005-9EC2-4AF3-ADD3-E54C9ED5792F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571407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614617" y="1260389"/>
            <a:ext cx="782594" cy="50250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o</a:t>
            </a:r>
            <a:r>
              <a:rPr lang="en-US" sz="1400" dirty="0" smtClean="0"/>
              <a:t>ptical receiver</a:t>
            </a:r>
            <a:endParaRPr lang="en-US" sz="1400" dirty="0"/>
          </a:p>
        </p:txBody>
      </p:sp>
      <p:sp>
        <p:nvSpPr>
          <p:cNvPr id="3" name="Rectangle 2"/>
          <p:cNvSpPr/>
          <p:nvPr/>
        </p:nvSpPr>
        <p:spPr>
          <a:xfrm>
            <a:off x="2673179" y="1260389"/>
            <a:ext cx="782594" cy="50250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unpacker</a:t>
            </a:r>
            <a:endParaRPr lang="en-US" sz="1200" dirty="0"/>
          </a:p>
        </p:txBody>
      </p:sp>
      <p:sp>
        <p:nvSpPr>
          <p:cNvPr id="4" name="Rectangle 3"/>
          <p:cNvSpPr/>
          <p:nvPr/>
        </p:nvSpPr>
        <p:spPr>
          <a:xfrm>
            <a:off x="3707025" y="1037967"/>
            <a:ext cx="683741" cy="94735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Restore data to 16 2x2</a:t>
            </a:r>
          </a:p>
          <a:p>
            <a:pPr algn="ctr"/>
            <a:r>
              <a:rPr lang="en-US" sz="1200" dirty="0" smtClean="0"/>
              <a:t>sums</a:t>
            </a:r>
            <a:endParaRPr lang="en-US" sz="1200" dirty="0"/>
          </a:p>
        </p:txBody>
      </p:sp>
      <p:sp>
        <p:nvSpPr>
          <p:cNvPr id="5" name="Rectangle 4"/>
          <p:cNvSpPr/>
          <p:nvPr/>
        </p:nvSpPr>
        <p:spPr>
          <a:xfrm>
            <a:off x="4693506" y="1037968"/>
            <a:ext cx="794953" cy="94735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dirty="0" smtClean="0"/>
              <a:t>Alignment memory</a:t>
            </a:r>
            <a:endParaRPr lang="en-US" sz="1050" dirty="0"/>
          </a:p>
        </p:txBody>
      </p:sp>
      <p:sp>
        <p:nvSpPr>
          <p:cNvPr id="6" name="Rectangle 5"/>
          <p:cNvSpPr/>
          <p:nvPr/>
        </p:nvSpPr>
        <p:spPr>
          <a:xfrm>
            <a:off x="5791198" y="1037967"/>
            <a:ext cx="794953" cy="94735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dirty="0" smtClean="0"/>
              <a:t>Delay memory</a:t>
            </a:r>
            <a:endParaRPr lang="en-US" sz="1050" dirty="0"/>
          </a:p>
        </p:txBody>
      </p:sp>
      <p:sp>
        <p:nvSpPr>
          <p:cNvPr id="7" name="Rectangle 6"/>
          <p:cNvSpPr/>
          <p:nvPr/>
        </p:nvSpPr>
        <p:spPr>
          <a:xfrm>
            <a:off x="1614617" y="2401330"/>
            <a:ext cx="782594" cy="50250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smtClean="0"/>
              <a:t>Optical transmitter</a:t>
            </a:r>
            <a:endParaRPr lang="en-US" sz="1000" dirty="0"/>
          </a:p>
        </p:txBody>
      </p:sp>
      <p:sp>
        <p:nvSpPr>
          <p:cNvPr id="8" name="Rectangle 7"/>
          <p:cNvSpPr/>
          <p:nvPr/>
        </p:nvSpPr>
        <p:spPr>
          <a:xfrm>
            <a:off x="2673179" y="2401329"/>
            <a:ext cx="782594" cy="50250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Data collector</a:t>
            </a:r>
            <a:endParaRPr lang="en-US" sz="1200" dirty="0"/>
          </a:p>
        </p:txBody>
      </p:sp>
      <p:sp>
        <p:nvSpPr>
          <p:cNvPr id="9" name="Rectangle 8"/>
          <p:cNvSpPr/>
          <p:nvPr/>
        </p:nvSpPr>
        <p:spPr>
          <a:xfrm>
            <a:off x="1614617" y="3554627"/>
            <a:ext cx="782594" cy="50250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o</a:t>
            </a:r>
            <a:r>
              <a:rPr lang="en-US" sz="1400" dirty="0" smtClean="0"/>
              <a:t>ptical receiver</a:t>
            </a:r>
            <a:endParaRPr lang="en-US" sz="1400" dirty="0"/>
          </a:p>
        </p:txBody>
      </p:sp>
      <p:sp>
        <p:nvSpPr>
          <p:cNvPr id="10" name="Rectangle 9"/>
          <p:cNvSpPr/>
          <p:nvPr/>
        </p:nvSpPr>
        <p:spPr>
          <a:xfrm>
            <a:off x="2673179" y="3554627"/>
            <a:ext cx="782594" cy="50250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unpacker</a:t>
            </a:r>
            <a:endParaRPr lang="en-US" sz="1200" dirty="0"/>
          </a:p>
        </p:txBody>
      </p:sp>
      <p:sp>
        <p:nvSpPr>
          <p:cNvPr id="11" name="Rectangle 10"/>
          <p:cNvSpPr/>
          <p:nvPr/>
        </p:nvSpPr>
        <p:spPr>
          <a:xfrm>
            <a:off x="3707025" y="3323968"/>
            <a:ext cx="683741" cy="94735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Restore data to 16 2x2</a:t>
            </a:r>
          </a:p>
          <a:p>
            <a:pPr algn="ctr"/>
            <a:r>
              <a:rPr lang="en-US" sz="1200" dirty="0" smtClean="0"/>
              <a:t>sums</a:t>
            </a:r>
            <a:endParaRPr lang="en-US" sz="1200" dirty="0"/>
          </a:p>
        </p:txBody>
      </p:sp>
      <p:sp>
        <p:nvSpPr>
          <p:cNvPr id="12" name="Rectangle 11"/>
          <p:cNvSpPr/>
          <p:nvPr/>
        </p:nvSpPr>
        <p:spPr>
          <a:xfrm>
            <a:off x="4693506" y="3323968"/>
            <a:ext cx="794953" cy="94735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dirty="0" smtClean="0"/>
              <a:t>Alignment memory</a:t>
            </a:r>
            <a:endParaRPr lang="en-US" sz="1050" dirty="0"/>
          </a:p>
        </p:txBody>
      </p:sp>
      <p:sp>
        <p:nvSpPr>
          <p:cNvPr id="13" name="Rectangle 12"/>
          <p:cNvSpPr/>
          <p:nvPr/>
        </p:nvSpPr>
        <p:spPr>
          <a:xfrm>
            <a:off x="5791198" y="3319849"/>
            <a:ext cx="794953" cy="94735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dirty="0" smtClean="0"/>
              <a:t>Delay memory</a:t>
            </a:r>
            <a:endParaRPr lang="en-US" sz="1050" dirty="0"/>
          </a:p>
        </p:txBody>
      </p:sp>
      <p:sp>
        <p:nvSpPr>
          <p:cNvPr id="14" name="Rectangle 13"/>
          <p:cNvSpPr/>
          <p:nvPr/>
        </p:nvSpPr>
        <p:spPr>
          <a:xfrm>
            <a:off x="1614617" y="5037438"/>
            <a:ext cx="782594" cy="50250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o</a:t>
            </a:r>
            <a:r>
              <a:rPr lang="en-US" sz="1400" dirty="0" smtClean="0"/>
              <a:t>ptical receiver</a:t>
            </a:r>
            <a:endParaRPr lang="en-US" sz="1400" dirty="0"/>
          </a:p>
        </p:txBody>
      </p:sp>
      <p:sp>
        <p:nvSpPr>
          <p:cNvPr id="15" name="Rectangle 14"/>
          <p:cNvSpPr/>
          <p:nvPr/>
        </p:nvSpPr>
        <p:spPr>
          <a:xfrm>
            <a:off x="2673179" y="5037438"/>
            <a:ext cx="782594" cy="50250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unpacker</a:t>
            </a:r>
            <a:endParaRPr lang="en-US" sz="1200" dirty="0"/>
          </a:p>
        </p:txBody>
      </p:sp>
      <p:sp>
        <p:nvSpPr>
          <p:cNvPr id="16" name="Rectangle 15"/>
          <p:cNvSpPr/>
          <p:nvPr/>
        </p:nvSpPr>
        <p:spPr>
          <a:xfrm>
            <a:off x="3707025" y="4815016"/>
            <a:ext cx="683741" cy="94735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Restore data </a:t>
            </a:r>
          </a:p>
          <a:p>
            <a:pPr algn="ctr"/>
            <a:r>
              <a:rPr lang="en-US" sz="1200" dirty="0" smtClean="0"/>
              <a:t>sums</a:t>
            </a:r>
            <a:endParaRPr lang="en-US" sz="1200" dirty="0"/>
          </a:p>
        </p:txBody>
      </p:sp>
      <p:cxnSp>
        <p:nvCxnSpPr>
          <p:cNvPr id="18" name="Elbow Connector 17"/>
          <p:cNvCxnSpPr>
            <a:stCxn id="5" idx="2"/>
          </p:cNvCxnSpPr>
          <p:nvPr/>
        </p:nvCxnSpPr>
        <p:spPr>
          <a:xfrm rot="5400000">
            <a:off x="4009768" y="1431324"/>
            <a:ext cx="527221" cy="1635210"/>
          </a:xfrm>
          <a:prstGeom prst="bentConnector2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Elbow Connector 19"/>
          <p:cNvCxnSpPr>
            <a:stCxn id="12" idx="0"/>
          </p:cNvCxnSpPr>
          <p:nvPr/>
        </p:nvCxnSpPr>
        <p:spPr>
          <a:xfrm rot="16200000" flipV="1">
            <a:off x="3982994" y="2215979"/>
            <a:ext cx="580768" cy="1635210"/>
          </a:xfrm>
          <a:prstGeom prst="bentConnector2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ctangle 20"/>
          <p:cNvSpPr/>
          <p:nvPr/>
        </p:nvSpPr>
        <p:spPr>
          <a:xfrm>
            <a:off x="7018638" y="469557"/>
            <a:ext cx="815546" cy="570058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3" name="Straight Arrow Connector 22"/>
          <p:cNvCxnSpPr>
            <a:stCxn id="2" idx="3"/>
            <a:endCxn id="3" idx="1"/>
          </p:cNvCxnSpPr>
          <p:nvPr/>
        </p:nvCxnSpPr>
        <p:spPr>
          <a:xfrm>
            <a:off x="2397211" y="1511644"/>
            <a:ext cx="275968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>
            <a:off x="2397211" y="3797644"/>
            <a:ext cx="275968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>
            <a:off x="782595" y="1511643"/>
            <a:ext cx="832022" cy="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411322" y="5067871"/>
            <a:ext cx="1250663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100" dirty="0" smtClean="0"/>
              <a:t>Data from </a:t>
            </a:r>
          </a:p>
          <a:p>
            <a:pPr algn="ctr"/>
            <a:r>
              <a:rPr lang="en-US" sz="1100" dirty="0" smtClean="0"/>
              <a:t>Overlapped region</a:t>
            </a:r>
            <a:endParaRPr lang="en-US" sz="1100" dirty="0"/>
          </a:p>
        </p:txBody>
      </p:sp>
      <p:cxnSp>
        <p:nvCxnSpPr>
          <p:cNvPr id="33" name="Straight Arrow Connector 32"/>
          <p:cNvCxnSpPr>
            <a:endCxn id="14" idx="1"/>
          </p:cNvCxnSpPr>
          <p:nvPr/>
        </p:nvCxnSpPr>
        <p:spPr>
          <a:xfrm>
            <a:off x="683741" y="5288691"/>
            <a:ext cx="930876" cy="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34"/>
          <p:cNvSpPr txBox="1"/>
          <p:nvPr/>
        </p:nvSpPr>
        <p:spPr>
          <a:xfrm>
            <a:off x="423677" y="2437139"/>
            <a:ext cx="1250663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100" dirty="0" smtClean="0"/>
              <a:t>Data to </a:t>
            </a:r>
          </a:p>
          <a:p>
            <a:pPr algn="ctr"/>
            <a:r>
              <a:rPr lang="en-US" sz="1100" dirty="0" smtClean="0"/>
              <a:t>Overlapped region</a:t>
            </a:r>
            <a:endParaRPr lang="en-US" sz="1100" dirty="0"/>
          </a:p>
        </p:txBody>
      </p:sp>
      <p:cxnSp>
        <p:nvCxnSpPr>
          <p:cNvPr id="37" name="Straight Arrow Connector 36"/>
          <p:cNvCxnSpPr>
            <a:stCxn id="35" idx="3"/>
            <a:endCxn id="35" idx="1"/>
          </p:cNvCxnSpPr>
          <p:nvPr/>
        </p:nvCxnSpPr>
        <p:spPr>
          <a:xfrm flipH="1">
            <a:off x="423677" y="2652583"/>
            <a:ext cx="1250663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/>
          <p:nvPr/>
        </p:nvCxnSpPr>
        <p:spPr>
          <a:xfrm>
            <a:off x="782595" y="3805077"/>
            <a:ext cx="832022" cy="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>
            <a:stCxn id="14" idx="3"/>
            <a:endCxn id="15" idx="1"/>
          </p:cNvCxnSpPr>
          <p:nvPr/>
        </p:nvCxnSpPr>
        <p:spPr>
          <a:xfrm>
            <a:off x="2397211" y="5288693"/>
            <a:ext cx="275968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>
            <a:stCxn id="8" idx="1"/>
            <a:endCxn id="7" idx="3"/>
          </p:cNvCxnSpPr>
          <p:nvPr/>
        </p:nvCxnSpPr>
        <p:spPr>
          <a:xfrm flipH="1">
            <a:off x="2397211" y="2652584"/>
            <a:ext cx="275968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/>
          <p:cNvCxnSpPr>
            <a:stCxn id="10" idx="3"/>
            <a:endCxn id="11" idx="1"/>
          </p:cNvCxnSpPr>
          <p:nvPr/>
        </p:nvCxnSpPr>
        <p:spPr>
          <a:xfrm flipV="1">
            <a:off x="3455773" y="3797644"/>
            <a:ext cx="251252" cy="823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49"/>
          <p:cNvCxnSpPr>
            <a:stCxn id="3" idx="3"/>
            <a:endCxn id="4" idx="1"/>
          </p:cNvCxnSpPr>
          <p:nvPr/>
        </p:nvCxnSpPr>
        <p:spPr>
          <a:xfrm flipV="1">
            <a:off x="3455773" y="1511643"/>
            <a:ext cx="251252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/>
          <p:cNvCxnSpPr>
            <a:stCxn id="4" idx="3"/>
            <a:endCxn id="5" idx="1"/>
          </p:cNvCxnSpPr>
          <p:nvPr/>
        </p:nvCxnSpPr>
        <p:spPr>
          <a:xfrm>
            <a:off x="4390766" y="1511643"/>
            <a:ext cx="302740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53"/>
          <p:cNvCxnSpPr>
            <a:stCxn id="5" idx="3"/>
            <a:endCxn id="6" idx="1"/>
          </p:cNvCxnSpPr>
          <p:nvPr/>
        </p:nvCxnSpPr>
        <p:spPr>
          <a:xfrm flipV="1">
            <a:off x="5488459" y="1511643"/>
            <a:ext cx="302739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Arrow Connector 55"/>
          <p:cNvCxnSpPr>
            <a:stCxn id="6" idx="3"/>
          </p:cNvCxnSpPr>
          <p:nvPr/>
        </p:nvCxnSpPr>
        <p:spPr>
          <a:xfrm flipV="1">
            <a:off x="6586151" y="1511642"/>
            <a:ext cx="432487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Arrow Connector 57"/>
          <p:cNvCxnSpPr>
            <a:stCxn id="13" idx="3"/>
          </p:cNvCxnSpPr>
          <p:nvPr/>
        </p:nvCxnSpPr>
        <p:spPr>
          <a:xfrm flipV="1">
            <a:off x="6586151" y="3793524"/>
            <a:ext cx="432487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Arrow Connector 59"/>
          <p:cNvCxnSpPr>
            <a:stCxn id="12" idx="3"/>
            <a:endCxn id="13" idx="1"/>
          </p:cNvCxnSpPr>
          <p:nvPr/>
        </p:nvCxnSpPr>
        <p:spPr>
          <a:xfrm flipV="1">
            <a:off x="5488459" y="3793525"/>
            <a:ext cx="302739" cy="411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Arrow Connector 61"/>
          <p:cNvCxnSpPr>
            <a:stCxn id="11" idx="3"/>
            <a:endCxn id="12" idx="1"/>
          </p:cNvCxnSpPr>
          <p:nvPr/>
        </p:nvCxnSpPr>
        <p:spPr>
          <a:xfrm>
            <a:off x="4390766" y="3797644"/>
            <a:ext cx="30274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Arrow Connector 63"/>
          <p:cNvCxnSpPr>
            <a:stCxn id="15" idx="3"/>
            <a:endCxn id="16" idx="1"/>
          </p:cNvCxnSpPr>
          <p:nvPr/>
        </p:nvCxnSpPr>
        <p:spPr>
          <a:xfrm flipV="1">
            <a:off x="3455773" y="5288692"/>
            <a:ext cx="251252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Arrow Connector 65"/>
          <p:cNvCxnSpPr>
            <a:stCxn id="16" idx="3"/>
          </p:cNvCxnSpPr>
          <p:nvPr/>
        </p:nvCxnSpPr>
        <p:spPr>
          <a:xfrm flipV="1">
            <a:off x="4390766" y="5283314"/>
            <a:ext cx="2627872" cy="537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Rectangle 66"/>
          <p:cNvSpPr/>
          <p:nvPr/>
        </p:nvSpPr>
        <p:spPr>
          <a:xfrm>
            <a:off x="5090983" y="214184"/>
            <a:ext cx="1037968" cy="43660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 smtClean="0"/>
              <a:t>Fake data</a:t>
            </a:r>
          </a:p>
          <a:p>
            <a:pPr algn="ctr"/>
            <a:r>
              <a:rPr lang="en-US" sz="1100" dirty="0" smtClean="0"/>
              <a:t>injector</a:t>
            </a:r>
            <a:endParaRPr lang="en-US" sz="1100" dirty="0"/>
          </a:p>
        </p:txBody>
      </p:sp>
      <p:cxnSp>
        <p:nvCxnSpPr>
          <p:cNvPr id="69" name="Elbow Connector 68"/>
          <p:cNvCxnSpPr>
            <a:stCxn id="67" idx="3"/>
          </p:cNvCxnSpPr>
          <p:nvPr/>
        </p:nvCxnSpPr>
        <p:spPr>
          <a:xfrm>
            <a:off x="6128951" y="432487"/>
            <a:ext cx="889687" cy="374821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" name="Rectangle 69"/>
          <p:cNvSpPr/>
          <p:nvPr/>
        </p:nvSpPr>
        <p:spPr>
          <a:xfrm>
            <a:off x="5090983" y="5951838"/>
            <a:ext cx="1037968" cy="43660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 smtClean="0"/>
              <a:t>slow control data </a:t>
            </a:r>
            <a:r>
              <a:rPr lang="en-US" sz="1100" dirty="0" err="1" smtClean="0"/>
              <a:t>readback</a:t>
            </a:r>
            <a:endParaRPr lang="en-US" sz="1100" dirty="0"/>
          </a:p>
        </p:txBody>
      </p:sp>
      <p:cxnSp>
        <p:nvCxnSpPr>
          <p:cNvPr id="74" name="Elbow Connector 73"/>
          <p:cNvCxnSpPr>
            <a:endCxn id="70" idx="3"/>
          </p:cNvCxnSpPr>
          <p:nvPr/>
        </p:nvCxnSpPr>
        <p:spPr>
          <a:xfrm rot="10800000" flipV="1">
            <a:off x="6128952" y="5762367"/>
            <a:ext cx="889687" cy="407774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342732" y="99422"/>
            <a:ext cx="298152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u="sng" dirty="0" smtClean="0"/>
              <a:t>Data input alignment with </a:t>
            </a:r>
          </a:p>
          <a:p>
            <a:r>
              <a:rPr lang="en-US" sz="2000" u="sng" dirty="0" smtClean="0"/>
              <a:t>data merger block diagram</a:t>
            </a:r>
            <a:endParaRPr lang="en-US" sz="2000" u="sng" dirty="0"/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12/20/2017</a:t>
            </a:r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sPHENIX internal review</a:t>
            </a:r>
            <a:endParaRPr lang="en-US"/>
          </a:p>
        </p:txBody>
      </p:sp>
      <p:sp>
        <p:nvSpPr>
          <p:cNvPr id="26" name="Slide Number Placeholder 2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F2F005-9EC2-4AF3-ADD3-E54C9ED5792F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6263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The Calorimeter electronics.</a:t>
            </a:r>
          </a:p>
          <a:p>
            <a:pPr lvl="1"/>
            <a:r>
              <a:rPr lang="en-US" dirty="0" smtClean="0"/>
              <a:t>Function block diagram</a:t>
            </a:r>
          </a:p>
          <a:p>
            <a:pPr lvl="1"/>
            <a:r>
              <a:rPr lang="en-US" dirty="0" smtClean="0"/>
              <a:t>Trigger hardware and data path</a:t>
            </a:r>
          </a:p>
          <a:p>
            <a:pPr lvl="2"/>
            <a:r>
              <a:rPr lang="en-US" dirty="0" smtClean="0"/>
              <a:t>Calorimeter</a:t>
            </a:r>
          </a:p>
          <a:p>
            <a:pPr lvl="2"/>
            <a:r>
              <a:rPr lang="en-US" dirty="0" smtClean="0"/>
              <a:t>Beam </a:t>
            </a:r>
            <a:r>
              <a:rPr lang="en-US" dirty="0" err="1" smtClean="0"/>
              <a:t>beam</a:t>
            </a:r>
            <a:endParaRPr lang="en-US" dirty="0" smtClean="0"/>
          </a:p>
          <a:p>
            <a:r>
              <a:rPr lang="en-US" dirty="0" smtClean="0"/>
              <a:t>Local level 1 trigger </a:t>
            </a:r>
          </a:p>
          <a:p>
            <a:pPr lvl="1"/>
            <a:r>
              <a:rPr lang="en-US" dirty="0" smtClean="0"/>
              <a:t>Hardware spec</a:t>
            </a:r>
          </a:p>
          <a:p>
            <a:pPr lvl="1"/>
            <a:r>
              <a:rPr lang="en-US" dirty="0" smtClean="0"/>
              <a:t>PHENIX trigger timing diagram</a:t>
            </a:r>
          </a:p>
          <a:p>
            <a:pPr lvl="1"/>
            <a:r>
              <a:rPr lang="en-US" dirty="0" smtClean="0"/>
              <a:t>Possible hardware architecture.</a:t>
            </a:r>
          </a:p>
          <a:p>
            <a:pPr lvl="2"/>
            <a:r>
              <a:rPr lang="en-US" dirty="0" smtClean="0"/>
              <a:t>Advantage and Drawback</a:t>
            </a:r>
          </a:p>
          <a:p>
            <a:pPr lvl="1"/>
            <a:r>
              <a:rPr lang="en-US" dirty="0" smtClean="0"/>
              <a:t>Task forward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12/20/2017</a:t>
            </a:r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sPHENIX internal review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F2F005-9EC2-4AF3-ADD3-E54C9ED5792F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26219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002662" y="1378751"/>
            <a:ext cx="823784" cy="453081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smtClean="0">
                <a:solidFill>
                  <a:schemeClr val="tx1"/>
                </a:solidFill>
              </a:rPr>
              <a:t>De-serialize</a:t>
            </a:r>
          </a:p>
          <a:p>
            <a:pPr algn="ctr"/>
            <a:r>
              <a:rPr lang="en-US" sz="1000" dirty="0" smtClean="0">
                <a:solidFill>
                  <a:schemeClr val="tx1"/>
                </a:solidFill>
              </a:rPr>
              <a:t>/alignment</a:t>
            </a:r>
            <a:endParaRPr lang="en-US" sz="1000" dirty="0"/>
          </a:p>
        </p:txBody>
      </p:sp>
      <p:cxnSp>
        <p:nvCxnSpPr>
          <p:cNvPr id="8" name="Straight Arrow Connector 7"/>
          <p:cNvCxnSpPr>
            <a:endCxn id="5" idx="1"/>
          </p:cNvCxnSpPr>
          <p:nvPr/>
        </p:nvCxnSpPr>
        <p:spPr>
          <a:xfrm flipV="1">
            <a:off x="351873" y="1605292"/>
            <a:ext cx="650789" cy="646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115923" y="1282124"/>
            <a:ext cx="86113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900" dirty="0" smtClean="0"/>
              <a:t>14 bits ADC </a:t>
            </a:r>
          </a:p>
          <a:p>
            <a:pPr algn="ctr"/>
            <a:r>
              <a:rPr lang="en-US" sz="900" dirty="0" smtClean="0"/>
              <a:t>serialized data</a:t>
            </a:r>
          </a:p>
          <a:p>
            <a:pPr algn="ctr"/>
            <a:r>
              <a:rPr lang="en-US" sz="900" dirty="0" smtClean="0"/>
              <a:t>840 </a:t>
            </a:r>
            <a:r>
              <a:rPr lang="en-US" sz="900" dirty="0" err="1" smtClean="0"/>
              <a:t>Mbits</a:t>
            </a:r>
            <a:r>
              <a:rPr lang="en-US" sz="900" dirty="0" smtClean="0"/>
              <a:t>/sec</a:t>
            </a:r>
          </a:p>
          <a:p>
            <a:pPr algn="ctr"/>
            <a:r>
              <a:rPr lang="en-US" sz="900" dirty="0" smtClean="0"/>
              <a:t>LVDS</a:t>
            </a:r>
            <a:endParaRPr lang="en-US" sz="900" dirty="0"/>
          </a:p>
        </p:txBody>
      </p:sp>
      <p:sp>
        <p:nvSpPr>
          <p:cNvPr id="12" name="Rectangle 11"/>
          <p:cNvSpPr/>
          <p:nvPr/>
        </p:nvSpPr>
        <p:spPr>
          <a:xfrm>
            <a:off x="2065343" y="1378750"/>
            <a:ext cx="609600" cy="453081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smtClean="0">
                <a:solidFill>
                  <a:schemeClr val="tx1"/>
                </a:solidFill>
              </a:rPr>
              <a:t>Input</a:t>
            </a:r>
          </a:p>
          <a:p>
            <a:pPr algn="ctr"/>
            <a:r>
              <a:rPr lang="en-US" sz="1000" dirty="0" smtClean="0">
                <a:solidFill>
                  <a:schemeClr val="tx1"/>
                </a:solidFill>
              </a:rPr>
              <a:t>control</a:t>
            </a:r>
            <a:endParaRPr lang="en-US" sz="1000" dirty="0"/>
          </a:p>
        </p:txBody>
      </p:sp>
      <p:sp>
        <p:nvSpPr>
          <p:cNvPr id="13" name="Rectangle 12"/>
          <p:cNvSpPr/>
          <p:nvPr/>
        </p:nvSpPr>
        <p:spPr>
          <a:xfrm>
            <a:off x="1002662" y="2052993"/>
            <a:ext cx="823784" cy="453081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smtClean="0">
                <a:solidFill>
                  <a:schemeClr val="tx1"/>
                </a:solidFill>
              </a:rPr>
              <a:t>Fake data</a:t>
            </a:r>
          </a:p>
          <a:p>
            <a:pPr algn="ctr"/>
            <a:r>
              <a:rPr lang="en-US" sz="1000" dirty="0" smtClean="0">
                <a:solidFill>
                  <a:schemeClr val="tx1"/>
                </a:solidFill>
              </a:rPr>
              <a:t>512X16</a:t>
            </a:r>
            <a:endParaRPr lang="en-US" sz="1000" dirty="0"/>
          </a:p>
        </p:txBody>
      </p:sp>
      <p:cxnSp>
        <p:nvCxnSpPr>
          <p:cNvPr id="15" name="Straight Arrow Connector 14"/>
          <p:cNvCxnSpPr>
            <a:stCxn id="5" idx="3"/>
            <a:endCxn id="12" idx="1"/>
          </p:cNvCxnSpPr>
          <p:nvPr/>
        </p:nvCxnSpPr>
        <p:spPr>
          <a:xfrm flipV="1">
            <a:off x="1826446" y="1605291"/>
            <a:ext cx="238897" cy="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Elbow Connector 16"/>
          <p:cNvCxnSpPr>
            <a:stCxn id="13" idx="3"/>
            <a:endCxn id="12" idx="2"/>
          </p:cNvCxnSpPr>
          <p:nvPr/>
        </p:nvCxnSpPr>
        <p:spPr>
          <a:xfrm flipV="1">
            <a:off x="1826446" y="1831831"/>
            <a:ext cx="543697" cy="447703"/>
          </a:xfrm>
          <a:prstGeom prst="bentConnector2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 17"/>
          <p:cNvSpPr/>
          <p:nvPr/>
        </p:nvSpPr>
        <p:spPr>
          <a:xfrm>
            <a:off x="3070360" y="1351394"/>
            <a:ext cx="782594" cy="81089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chemeClr val="tx1"/>
                </a:solidFill>
              </a:rPr>
              <a:t>L1 Delay memory</a:t>
            </a:r>
          </a:p>
          <a:p>
            <a:pPr algn="ctr"/>
            <a:endParaRPr lang="en-US" sz="1200" dirty="0" smtClean="0">
              <a:solidFill>
                <a:schemeClr val="tx1"/>
              </a:solidFill>
            </a:endParaRPr>
          </a:p>
          <a:p>
            <a:pPr algn="ctr"/>
            <a:r>
              <a:rPr lang="en-US" sz="1200" dirty="0" smtClean="0">
                <a:solidFill>
                  <a:schemeClr val="tx1"/>
                </a:solidFill>
              </a:rPr>
              <a:t>512X128</a:t>
            </a:r>
            <a:r>
              <a:rPr lang="en-US" sz="1200" dirty="0" smtClean="0"/>
              <a:t> </a:t>
            </a:r>
            <a:endParaRPr lang="en-US" sz="1200" dirty="0"/>
          </a:p>
        </p:txBody>
      </p:sp>
      <p:cxnSp>
        <p:nvCxnSpPr>
          <p:cNvPr id="20" name="Straight Arrow Connector 19"/>
          <p:cNvCxnSpPr>
            <a:stCxn id="12" idx="3"/>
          </p:cNvCxnSpPr>
          <p:nvPr/>
        </p:nvCxnSpPr>
        <p:spPr>
          <a:xfrm>
            <a:off x="2674943" y="1605291"/>
            <a:ext cx="395417" cy="646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>
            <a:off x="2674942" y="2072692"/>
            <a:ext cx="395417" cy="646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2700190" y="1718561"/>
            <a:ext cx="338554" cy="262251"/>
          </a:xfrm>
          <a:prstGeom prst="rect">
            <a:avLst/>
          </a:prstGeom>
          <a:noFill/>
        </p:spPr>
        <p:txBody>
          <a:bodyPr vert="vert" wrap="none" rtlCol="0">
            <a:spAutoFit/>
          </a:bodyPr>
          <a:lstStyle/>
          <a:p>
            <a:r>
              <a:rPr lang="en-US" sz="1000" dirty="0" smtClean="0"/>
              <a:t>1-8</a:t>
            </a:r>
            <a:endParaRPr lang="en-US" sz="1000" dirty="0"/>
          </a:p>
        </p:txBody>
      </p:sp>
      <p:sp>
        <p:nvSpPr>
          <p:cNvPr id="27" name="Rectangle 26"/>
          <p:cNvSpPr/>
          <p:nvPr/>
        </p:nvSpPr>
        <p:spPr>
          <a:xfrm>
            <a:off x="3070360" y="592530"/>
            <a:ext cx="782594" cy="453081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smtClean="0">
                <a:solidFill>
                  <a:schemeClr val="tx1"/>
                </a:solidFill>
              </a:rPr>
              <a:t>Header</a:t>
            </a:r>
          </a:p>
          <a:p>
            <a:pPr algn="ctr"/>
            <a:r>
              <a:rPr lang="en-US" sz="1000" dirty="0" smtClean="0">
                <a:solidFill>
                  <a:schemeClr val="tx1"/>
                </a:solidFill>
              </a:rPr>
              <a:t>512X16</a:t>
            </a:r>
            <a:endParaRPr lang="en-US" sz="1000" dirty="0"/>
          </a:p>
        </p:txBody>
      </p:sp>
      <p:cxnSp>
        <p:nvCxnSpPr>
          <p:cNvPr id="28" name="Straight Arrow Connector 27"/>
          <p:cNvCxnSpPr/>
          <p:nvPr/>
        </p:nvCxnSpPr>
        <p:spPr>
          <a:xfrm>
            <a:off x="2674942" y="812209"/>
            <a:ext cx="395417" cy="646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2370143" y="611819"/>
            <a:ext cx="77457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00" dirty="0" smtClean="0"/>
              <a:t>Beam clock</a:t>
            </a:r>
          </a:p>
          <a:p>
            <a:pPr algn="ctr"/>
            <a:r>
              <a:rPr lang="en-US" sz="1000" dirty="0" smtClean="0"/>
              <a:t>number</a:t>
            </a:r>
            <a:endParaRPr lang="en-US" sz="1000" dirty="0"/>
          </a:p>
        </p:txBody>
      </p:sp>
      <p:cxnSp>
        <p:nvCxnSpPr>
          <p:cNvPr id="31" name="Straight Arrow Connector 30"/>
          <p:cNvCxnSpPr>
            <a:stCxn id="27" idx="2"/>
            <a:endCxn id="18" idx="0"/>
          </p:cNvCxnSpPr>
          <p:nvPr/>
        </p:nvCxnSpPr>
        <p:spPr>
          <a:xfrm>
            <a:off x="3461657" y="1045611"/>
            <a:ext cx="0" cy="305783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>
            <a:off x="3465245" y="998447"/>
            <a:ext cx="58541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/>
              <a:t>6x RHIC</a:t>
            </a:r>
          </a:p>
          <a:p>
            <a:pPr algn="ctr"/>
            <a:r>
              <a:rPr lang="en-US" sz="1000" dirty="0" smtClean="0"/>
              <a:t>clock</a:t>
            </a:r>
            <a:endParaRPr lang="en-US" sz="1000" dirty="0"/>
          </a:p>
        </p:txBody>
      </p:sp>
      <p:cxnSp>
        <p:nvCxnSpPr>
          <p:cNvPr id="34" name="Straight Arrow Connector 33"/>
          <p:cNvCxnSpPr/>
          <p:nvPr/>
        </p:nvCxnSpPr>
        <p:spPr>
          <a:xfrm flipV="1">
            <a:off x="3265714" y="2179233"/>
            <a:ext cx="0" cy="32383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/>
          <p:nvPr/>
        </p:nvCxnSpPr>
        <p:spPr>
          <a:xfrm flipV="1">
            <a:off x="3604726" y="2179233"/>
            <a:ext cx="0" cy="32383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35"/>
          <p:cNvSpPr txBox="1"/>
          <p:nvPr/>
        </p:nvSpPr>
        <p:spPr>
          <a:xfrm>
            <a:off x="2834557" y="2249189"/>
            <a:ext cx="47160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err="1" smtClean="0"/>
              <a:t>wadd</a:t>
            </a:r>
            <a:endParaRPr lang="en-US" sz="1000" dirty="0" smtClean="0"/>
          </a:p>
        </p:txBody>
      </p:sp>
      <p:sp>
        <p:nvSpPr>
          <p:cNvPr id="37" name="TextBox 36"/>
          <p:cNvSpPr txBox="1"/>
          <p:nvPr/>
        </p:nvSpPr>
        <p:spPr>
          <a:xfrm>
            <a:off x="3216779" y="2460765"/>
            <a:ext cx="83388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00" dirty="0" err="1"/>
              <a:t>r</a:t>
            </a:r>
            <a:r>
              <a:rPr lang="en-US" sz="1000" dirty="0" err="1" smtClean="0"/>
              <a:t>add</a:t>
            </a:r>
            <a:r>
              <a:rPr lang="en-US" sz="1000" dirty="0" smtClean="0"/>
              <a:t> = </a:t>
            </a:r>
            <a:r>
              <a:rPr lang="en-US" sz="1000" dirty="0" err="1" smtClean="0"/>
              <a:t>wadd</a:t>
            </a:r>
            <a:endParaRPr lang="en-US" sz="1000" dirty="0" smtClean="0"/>
          </a:p>
          <a:p>
            <a:r>
              <a:rPr lang="en-US" sz="1000" dirty="0" smtClean="0"/>
              <a:t>- delay</a:t>
            </a:r>
          </a:p>
        </p:txBody>
      </p:sp>
      <p:sp>
        <p:nvSpPr>
          <p:cNvPr id="46" name="Rectangle 45"/>
          <p:cNvSpPr/>
          <p:nvPr/>
        </p:nvSpPr>
        <p:spPr>
          <a:xfrm>
            <a:off x="4520004" y="1351394"/>
            <a:ext cx="782594" cy="258612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chemeClr val="tx1"/>
                </a:solidFill>
              </a:rPr>
              <a:t>8 events buffer</a:t>
            </a:r>
          </a:p>
          <a:p>
            <a:pPr algn="ctr"/>
            <a:endParaRPr lang="en-US" sz="1200" dirty="0" smtClean="0">
              <a:solidFill>
                <a:schemeClr val="tx1"/>
              </a:solidFill>
            </a:endParaRPr>
          </a:p>
          <a:p>
            <a:pPr algn="ctr"/>
            <a:r>
              <a:rPr lang="en-US" sz="1200" dirty="0" smtClean="0">
                <a:solidFill>
                  <a:schemeClr val="tx1"/>
                </a:solidFill>
              </a:rPr>
              <a:t>256 X</a:t>
            </a:r>
          </a:p>
          <a:p>
            <a:pPr algn="ctr"/>
            <a:r>
              <a:rPr lang="en-US" sz="1200" dirty="0" smtClean="0">
                <a:solidFill>
                  <a:schemeClr val="tx1"/>
                </a:solidFill>
              </a:rPr>
              <a:t>1024</a:t>
            </a:r>
            <a:r>
              <a:rPr lang="en-US" sz="1200" dirty="0" smtClean="0"/>
              <a:t> </a:t>
            </a:r>
            <a:endParaRPr lang="en-US" sz="1200" dirty="0"/>
          </a:p>
        </p:txBody>
      </p:sp>
      <p:cxnSp>
        <p:nvCxnSpPr>
          <p:cNvPr id="48" name="Straight Arrow Connector 47"/>
          <p:cNvCxnSpPr/>
          <p:nvPr/>
        </p:nvCxnSpPr>
        <p:spPr>
          <a:xfrm>
            <a:off x="4118945" y="3343300"/>
            <a:ext cx="395417" cy="646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/>
          <p:cNvCxnSpPr/>
          <p:nvPr/>
        </p:nvCxnSpPr>
        <p:spPr>
          <a:xfrm>
            <a:off x="4285075" y="2001565"/>
            <a:ext cx="0" cy="690804"/>
          </a:xfrm>
          <a:prstGeom prst="line">
            <a:avLst/>
          </a:prstGeom>
          <a:ln>
            <a:solidFill>
              <a:schemeClr val="tx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TextBox 49"/>
          <p:cNvSpPr txBox="1"/>
          <p:nvPr/>
        </p:nvSpPr>
        <p:spPr>
          <a:xfrm>
            <a:off x="4008707" y="2200545"/>
            <a:ext cx="338554" cy="816890"/>
          </a:xfrm>
          <a:prstGeom prst="rect">
            <a:avLst/>
          </a:prstGeom>
          <a:noFill/>
        </p:spPr>
        <p:txBody>
          <a:bodyPr vert="vert" wrap="none" rtlCol="0">
            <a:spAutoFit/>
          </a:bodyPr>
          <a:lstStyle/>
          <a:p>
            <a:r>
              <a:rPr lang="en-US" sz="1000" dirty="0" smtClean="0"/>
              <a:t>1-64 channels</a:t>
            </a:r>
            <a:endParaRPr lang="en-US" sz="1000" dirty="0"/>
          </a:p>
        </p:txBody>
      </p:sp>
      <p:sp>
        <p:nvSpPr>
          <p:cNvPr id="51" name="Rectangle 50"/>
          <p:cNvSpPr/>
          <p:nvPr/>
        </p:nvSpPr>
        <p:spPr>
          <a:xfrm>
            <a:off x="4520004" y="592530"/>
            <a:ext cx="782594" cy="453081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smtClean="0">
                <a:solidFill>
                  <a:schemeClr val="tx1"/>
                </a:solidFill>
              </a:rPr>
              <a:t>Header</a:t>
            </a:r>
          </a:p>
          <a:p>
            <a:pPr algn="ctr"/>
            <a:r>
              <a:rPr lang="en-US" sz="1000" dirty="0" smtClean="0">
                <a:solidFill>
                  <a:schemeClr val="tx1"/>
                </a:solidFill>
              </a:rPr>
              <a:t>8 x 32</a:t>
            </a:r>
            <a:endParaRPr lang="en-US" sz="1000" dirty="0"/>
          </a:p>
        </p:txBody>
      </p:sp>
      <p:cxnSp>
        <p:nvCxnSpPr>
          <p:cNvPr id="54" name="Straight Arrow Connector 53"/>
          <p:cNvCxnSpPr>
            <a:stCxn id="51" idx="2"/>
            <a:endCxn id="46" idx="0"/>
          </p:cNvCxnSpPr>
          <p:nvPr/>
        </p:nvCxnSpPr>
        <p:spPr>
          <a:xfrm>
            <a:off x="4911301" y="1045611"/>
            <a:ext cx="0" cy="305783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TextBox 54"/>
          <p:cNvSpPr txBox="1"/>
          <p:nvPr/>
        </p:nvSpPr>
        <p:spPr>
          <a:xfrm>
            <a:off x="4914889" y="998447"/>
            <a:ext cx="58541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/>
              <a:t>6x RHIC</a:t>
            </a:r>
          </a:p>
          <a:p>
            <a:pPr algn="ctr"/>
            <a:r>
              <a:rPr lang="en-US" sz="1000" dirty="0" smtClean="0"/>
              <a:t>clock</a:t>
            </a:r>
            <a:endParaRPr lang="en-US" sz="1000" dirty="0"/>
          </a:p>
        </p:txBody>
      </p:sp>
      <p:cxnSp>
        <p:nvCxnSpPr>
          <p:cNvPr id="3" name="Straight Arrow Connector 2"/>
          <p:cNvCxnSpPr/>
          <p:nvPr/>
        </p:nvCxnSpPr>
        <p:spPr>
          <a:xfrm flipV="1">
            <a:off x="3852954" y="820290"/>
            <a:ext cx="661408" cy="686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/>
          <p:nvPr/>
        </p:nvCxnSpPr>
        <p:spPr>
          <a:xfrm flipV="1">
            <a:off x="3852954" y="1756841"/>
            <a:ext cx="661408" cy="686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4129898" y="827152"/>
            <a:ext cx="0" cy="936551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4086265" y="1037898"/>
            <a:ext cx="492443" cy="440185"/>
          </a:xfrm>
          <a:prstGeom prst="rect">
            <a:avLst/>
          </a:prstGeom>
          <a:noFill/>
        </p:spPr>
        <p:txBody>
          <a:bodyPr vert="vert" wrap="none" rtlCol="0">
            <a:spAutoFit/>
          </a:bodyPr>
          <a:lstStyle/>
          <a:p>
            <a:pPr algn="ctr"/>
            <a:r>
              <a:rPr lang="en-US" sz="1000" dirty="0" smtClean="0"/>
              <a:t>L1 </a:t>
            </a:r>
          </a:p>
          <a:p>
            <a:pPr algn="ctr"/>
            <a:r>
              <a:rPr lang="en-US" sz="1000" dirty="0" smtClean="0"/>
              <a:t>trigger</a:t>
            </a:r>
            <a:endParaRPr lang="en-US" sz="1000" dirty="0"/>
          </a:p>
        </p:txBody>
      </p:sp>
      <p:sp>
        <p:nvSpPr>
          <p:cNvPr id="16" name="TextBox 15"/>
          <p:cNvSpPr txBox="1"/>
          <p:nvPr/>
        </p:nvSpPr>
        <p:spPr>
          <a:xfrm>
            <a:off x="4397119" y="229543"/>
            <a:ext cx="110318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/>
              <a:t>BC &amp; L1 event </a:t>
            </a:r>
          </a:p>
          <a:p>
            <a:pPr algn="ctr"/>
            <a:r>
              <a:rPr lang="en-US" sz="1000" dirty="0" smtClean="0"/>
              <a:t>numbers</a:t>
            </a:r>
            <a:endParaRPr lang="en-US" sz="1000" dirty="0"/>
          </a:p>
        </p:txBody>
      </p:sp>
      <p:cxnSp>
        <p:nvCxnSpPr>
          <p:cNvPr id="22" name="Straight Arrow Connector 21"/>
          <p:cNvCxnSpPr/>
          <p:nvPr/>
        </p:nvCxnSpPr>
        <p:spPr>
          <a:xfrm flipH="1" flipV="1">
            <a:off x="4721886" y="3933264"/>
            <a:ext cx="9331" cy="30791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/>
          <p:nvPr/>
        </p:nvCxnSpPr>
        <p:spPr>
          <a:xfrm flipH="1" flipV="1">
            <a:off x="5064742" y="3933264"/>
            <a:ext cx="9331" cy="30791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3547752" y="3897558"/>
            <a:ext cx="920444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00" dirty="0" smtClean="0"/>
              <a:t>Write address</a:t>
            </a:r>
          </a:p>
          <a:p>
            <a:pPr algn="ctr"/>
            <a:r>
              <a:rPr lang="en-US" sz="1000" dirty="0" smtClean="0"/>
              <a:t>3 bits events, </a:t>
            </a:r>
          </a:p>
          <a:p>
            <a:pPr algn="ctr"/>
            <a:r>
              <a:rPr lang="en-US" sz="1000" dirty="0" smtClean="0"/>
              <a:t>5 bits samples</a:t>
            </a:r>
            <a:endParaRPr lang="en-US" sz="1000" dirty="0"/>
          </a:p>
        </p:txBody>
      </p:sp>
      <p:sp>
        <p:nvSpPr>
          <p:cNvPr id="45" name="TextBox 44"/>
          <p:cNvSpPr txBox="1"/>
          <p:nvPr/>
        </p:nvSpPr>
        <p:spPr>
          <a:xfrm>
            <a:off x="4622238" y="4253283"/>
            <a:ext cx="920444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00" dirty="0" smtClean="0"/>
              <a:t>read address</a:t>
            </a:r>
          </a:p>
          <a:p>
            <a:pPr algn="ctr"/>
            <a:r>
              <a:rPr lang="en-US" sz="1000" dirty="0" smtClean="0"/>
              <a:t>3 bits events, </a:t>
            </a:r>
          </a:p>
          <a:p>
            <a:pPr algn="ctr"/>
            <a:r>
              <a:rPr lang="en-US" sz="1000" dirty="0" smtClean="0"/>
              <a:t>5 bits samples</a:t>
            </a:r>
            <a:endParaRPr lang="en-US" sz="1000" dirty="0"/>
          </a:p>
        </p:txBody>
      </p:sp>
      <p:sp>
        <p:nvSpPr>
          <p:cNvPr id="53" name="Rectangle 52"/>
          <p:cNvSpPr/>
          <p:nvPr/>
        </p:nvSpPr>
        <p:spPr>
          <a:xfrm>
            <a:off x="6200008" y="1351394"/>
            <a:ext cx="782594" cy="258612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chemeClr val="tx1"/>
                </a:solidFill>
              </a:rPr>
              <a:t>FIFO</a:t>
            </a:r>
          </a:p>
          <a:p>
            <a:pPr algn="ctr"/>
            <a:endParaRPr lang="en-US" sz="1200" dirty="0" smtClean="0">
              <a:solidFill>
                <a:schemeClr val="tx1"/>
              </a:solidFill>
            </a:endParaRPr>
          </a:p>
          <a:p>
            <a:pPr algn="ctr"/>
            <a:r>
              <a:rPr lang="en-US" sz="1200" dirty="0" smtClean="0">
                <a:solidFill>
                  <a:schemeClr val="tx1"/>
                </a:solidFill>
              </a:rPr>
              <a:t>2048 *</a:t>
            </a:r>
          </a:p>
          <a:p>
            <a:pPr algn="ctr"/>
            <a:r>
              <a:rPr lang="en-US" sz="1200" dirty="0" smtClean="0">
                <a:solidFill>
                  <a:schemeClr val="tx1"/>
                </a:solidFill>
              </a:rPr>
              <a:t>34 bits</a:t>
            </a:r>
          </a:p>
          <a:p>
            <a:pPr algn="ctr"/>
            <a:r>
              <a:rPr lang="en-US" sz="1200" dirty="0" smtClean="0">
                <a:solidFill>
                  <a:schemeClr val="tx1"/>
                </a:solidFill>
              </a:rPr>
              <a:t>(first, data, </a:t>
            </a:r>
          </a:p>
          <a:p>
            <a:pPr algn="ctr"/>
            <a:r>
              <a:rPr lang="en-US" sz="1200" dirty="0" smtClean="0">
                <a:solidFill>
                  <a:schemeClr val="tx1"/>
                </a:solidFill>
              </a:rPr>
              <a:t>Last)</a:t>
            </a:r>
          </a:p>
        </p:txBody>
      </p:sp>
      <p:cxnSp>
        <p:nvCxnSpPr>
          <p:cNvPr id="26" name="Elbow Connector 25"/>
          <p:cNvCxnSpPr/>
          <p:nvPr/>
        </p:nvCxnSpPr>
        <p:spPr>
          <a:xfrm>
            <a:off x="5302598" y="729818"/>
            <a:ext cx="897410" cy="1825385"/>
          </a:xfrm>
          <a:prstGeom prst="bentConnector3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5302598" y="2767569"/>
            <a:ext cx="897410" cy="0"/>
          </a:xfrm>
          <a:prstGeom prst="line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/>
          <p:nvPr/>
        </p:nvCxnSpPr>
        <p:spPr>
          <a:xfrm flipV="1">
            <a:off x="6354147" y="3933264"/>
            <a:ext cx="0" cy="31494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extBox 40"/>
          <p:cNvSpPr txBox="1"/>
          <p:nvPr/>
        </p:nvSpPr>
        <p:spPr>
          <a:xfrm>
            <a:off x="5841957" y="4248207"/>
            <a:ext cx="87395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00" dirty="0"/>
              <a:t>w</a:t>
            </a:r>
            <a:r>
              <a:rPr lang="en-US" sz="1000" dirty="0" smtClean="0"/>
              <a:t>rite = </a:t>
            </a:r>
          </a:p>
          <a:p>
            <a:pPr algn="ctr"/>
            <a:r>
              <a:rPr lang="en-US" sz="1000" dirty="0" smtClean="0"/>
              <a:t>valid &amp; token</a:t>
            </a:r>
          </a:p>
        </p:txBody>
      </p:sp>
      <p:cxnSp>
        <p:nvCxnSpPr>
          <p:cNvPr id="56" name="Straight Arrow Connector 55"/>
          <p:cNvCxnSpPr/>
          <p:nvPr/>
        </p:nvCxnSpPr>
        <p:spPr>
          <a:xfrm flipV="1">
            <a:off x="6866337" y="3926712"/>
            <a:ext cx="0" cy="31494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TextBox 56"/>
          <p:cNvSpPr txBox="1"/>
          <p:nvPr/>
        </p:nvSpPr>
        <p:spPr>
          <a:xfrm>
            <a:off x="6637879" y="4248207"/>
            <a:ext cx="59022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00" dirty="0" smtClean="0"/>
              <a:t>Read =</a:t>
            </a:r>
          </a:p>
          <a:p>
            <a:pPr algn="ctr"/>
            <a:r>
              <a:rPr lang="en-US" sz="1000" dirty="0" smtClean="0"/>
              <a:t> !empty</a:t>
            </a:r>
          </a:p>
        </p:txBody>
      </p:sp>
      <p:sp>
        <p:nvSpPr>
          <p:cNvPr id="42" name="Rectangle 41"/>
          <p:cNvSpPr/>
          <p:nvPr/>
        </p:nvSpPr>
        <p:spPr>
          <a:xfrm>
            <a:off x="5207597" y="4884361"/>
            <a:ext cx="966896" cy="503853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chemeClr val="tx1"/>
                </a:solidFill>
              </a:rPr>
              <a:t>Slow control</a:t>
            </a:r>
          </a:p>
          <a:p>
            <a:pPr algn="ctr"/>
            <a:r>
              <a:rPr lang="en-US" sz="1200" dirty="0" err="1" smtClean="0">
                <a:solidFill>
                  <a:schemeClr val="tx1"/>
                </a:solidFill>
              </a:rPr>
              <a:t>readback</a:t>
            </a:r>
            <a:endParaRPr lang="en-US" sz="1200" dirty="0">
              <a:solidFill>
                <a:schemeClr val="tx1"/>
              </a:solidFill>
            </a:endParaRPr>
          </a:p>
        </p:txBody>
      </p:sp>
      <p:cxnSp>
        <p:nvCxnSpPr>
          <p:cNvPr id="58" name="Elbow Connector 57"/>
          <p:cNvCxnSpPr>
            <a:stCxn id="51" idx="3"/>
          </p:cNvCxnSpPr>
          <p:nvPr/>
        </p:nvCxnSpPr>
        <p:spPr>
          <a:xfrm>
            <a:off x="5302598" y="819071"/>
            <a:ext cx="361083" cy="4070170"/>
          </a:xfrm>
          <a:prstGeom prst="bentConnector2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Elbow Connector 61"/>
          <p:cNvCxnSpPr/>
          <p:nvPr/>
        </p:nvCxnSpPr>
        <p:spPr>
          <a:xfrm rot="16200000" flipH="1">
            <a:off x="3829108" y="3230330"/>
            <a:ext cx="3127521" cy="180541"/>
          </a:xfrm>
          <a:prstGeom prst="bentConnector3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Rectangle 62"/>
          <p:cNvSpPr/>
          <p:nvPr/>
        </p:nvSpPr>
        <p:spPr>
          <a:xfrm>
            <a:off x="8946033" y="1831833"/>
            <a:ext cx="765110" cy="367167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err="1" smtClean="0">
                <a:solidFill>
                  <a:schemeClr val="tx1"/>
                </a:solidFill>
              </a:rPr>
              <a:t>Gbits</a:t>
            </a:r>
            <a:endParaRPr lang="en-US" sz="1000" dirty="0" smtClean="0">
              <a:solidFill>
                <a:schemeClr val="tx1"/>
              </a:solidFill>
            </a:endParaRPr>
          </a:p>
          <a:p>
            <a:pPr algn="ctr"/>
            <a:r>
              <a:rPr lang="en-US" sz="1000" dirty="0" smtClean="0">
                <a:solidFill>
                  <a:schemeClr val="tx1"/>
                </a:solidFill>
              </a:rPr>
              <a:t>receiver</a:t>
            </a:r>
            <a:endParaRPr lang="en-US" sz="1000" dirty="0">
              <a:solidFill>
                <a:schemeClr val="tx1"/>
              </a:solidFill>
            </a:endParaRPr>
          </a:p>
        </p:txBody>
      </p:sp>
      <p:sp>
        <p:nvSpPr>
          <p:cNvPr id="65" name="Rectangle 64"/>
          <p:cNvSpPr/>
          <p:nvPr/>
        </p:nvSpPr>
        <p:spPr>
          <a:xfrm>
            <a:off x="8946033" y="1362401"/>
            <a:ext cx="765110" cy="367167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err="1" smtClean="0">
                <a:solidFill>
                  <a:schemeClr val="tx1"/>
                </a:solidFill>
              </a:rPr>
              <a:t>Gbits</a:t>
            </a:r>
            <a:endParaRPr lang="en-US" sz="1000" dirty="0" smtClean="0">
              <a:solidFill>
                <a:schemeClr val="tx1"/>
              </a:solidFill>
            </a:endParaRPr>
          </a:p>
          <a:p>
            <a:pPr algn="ctr"/>
            <a:r>
              <a:rPr lang="en-US" sz="1000" dirty="0" smtClean="0">
                <a:solidFill>
                  <a:schemeClr val="tx1"/>
                </a:solidFill>
              </a:rPr>
              <a:t>receiver</a:t>
            </a:r>
            <a:endParaRPr lang="en-US" sz="1000" dirty="0">
              <a:solidFill>
                <a:schemeClr val="tx1"/>
              </a:solidFill>
            </a:endParaRPr>
          </a:p>
        </p:txBody>
      </p:sp>
      <p:sp>
        <p:nvSpPr>
          <p:cNvPr id="66" name="Rectangle 65"/>
          <p:cNvSpPr/>
          <p:nvPr/>
        </p:nvSpPr>
        <p:spPr>
          <a:xfrm>
            <a:off x="8163439" y="1362401"/>
            <a:ext cx="546611" cy="367167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smtClean="0">
                <a:solidFill>
                  <a:schemeClr val="tx1"/>
                </a:solidFill>
              </a:rPr>
              <a:t>16bits</a:t>
            </a:r>
          </a:p>
          <a:p>
            <a:pPr algn="ctr"/>
            <a:r>
              <a:rPr lang="en-US" sz="1000" dirty="0" smtClean="0">
                <a:solidFill>
                  <a:schemeClr val="tx1"/>
                </a:solidFill>
              </a:rPr>
              <a:t>FIFO</a:t>
            </a:r>
          </a:p>
        </p:txBody>
      </p:sp>
      <p:sp>
        <p:nvSpPr>
          <p:cNvPr id="68" name="Rectangle 67"/>
          <p:cNvSpPr/>
          <p:nvPr/>
        </p:nvSpPr>
        <p:spPr>
          <a:xfrm>
            <a:off x="8163439" y="1831833"/>
            <a:ext cx="546611" cy="367167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smtClean="0">
                <a:solidFill>
                  <a:schemeClr val="tx1"/>
                </a:solidFill>
              </a:rPr>
              <a:t>16bits</a:t>
            </a:r>
          </a:p>
          <a:p>
            <a:pPr algn="ctr"/>
            <a:r>
              <a:rPr lang="en-US" sz="1000" dirty="0" smtClean="0">
                <a:solidFill>
                  <a:schemeClr val="tx1"/>
                </a:solidFill>
              </a:rPr>
              <a:t>FIFO</a:t>
            </a:r>
          </a:p>
        </p:txBody>
      </p:sp>
      <p:sp>
        <p:nvSpPr>
          <p:cNvPr id="69" name="Rectangle 68"/>
          <p:cNvSpPr/>
          <p:nvPr/>
        </p:nvSpPr>
        <p:spPr>
          <a:xfrm>
            <a:off x="7464588" y="1360791"/>
            <a:ext cx="475861" cy="836599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smtClean="0">
                <a:solidFill>
                  <a:schemeClr val="tx1"/>
                </a:solidFill>
              </a:rPr>
              <a:t>Alignment</a:t>
            </a:r>
            <a:endParaRPr lang="en-US" sz="1000" dirty="0">
              <a:solidFill>
                <a:schemeClr val="tx1"/>
              </a:solidFill>
            </a:endParaRPr>
          </a:p>
        </p:txBody>
      </p:sp>
      <p:cxnSp>
        <p:nvCxnSpPr>
          <p:cNvPr id="71" name="Straight Arrow Connector 70"/>
          <p:cNvCxnSpPr>
            <a:stCxn id="65" idx="1"/>
            <a:endCxn id="66" idx="3"/>
          </p:cNvCxnSpPr>
          <p:nvPr/>
        </p:nvCxnSpPr>
        <p:spPr>
          <a:xfrm flipH="1">
            <a:off x="8710050" y="1545985"/>
            <a:ext cx="235983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Arrow Connector 71"/>
          <p:cNvCxnSpPr/>
          <p:nvPr/>
        </p:nvCxnSpPr>
        <p:spPr>
          <a:xfrm flipH="1">
            <a:off x="8710050" y="2002961"/>
            <a:ext cx="235983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Arrow Connector 72"/>
          <p:cNvCxnSpPr/>
          <p:nvPr/>
        </p:nvCxnSpPr>
        <p:spPr>
          <a:xfrm flipH="1">
            <a:off x="7922431" y="1557962"/>
            <a:ext cx="235983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Arrow Connector 73"/>
          <p:cNvCxnSpPr/>
          <p:nvPr/>
        </p:nvCxnSpPr>
        <p:spPr>
          <a:xfrm flipH="1">
            <a:off x="7922431" y="2015416"/>
            <a:ext cx="235983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5" name="Rectangle 74"/>
          <p:cNvSpPr/>
          <p:nvPr/>
        </p:nvSpPr>
        <p:spPr>
          <a:xfrm>
            <a:off x="8643238" y="2786827"/>
            <a:ext cx="1067905" cy="44409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err="1" smtClean="0">
                <a:solidFill>
                  <a:schemeClr val="tx1"/>
                </a:solidFill>
              </a:rPr>
              <a:t>Gbits</a:t>
            </a:r>
            <a:endParaRPr lang="en-US" sz="1000" dirty="0">
              <a:solidFill>
                <a:schemeClr val="tx1"/>
              </a:solidFill>
            </a:endParaRPr>
          </a:p>
          <a:p>
            <a:pPr algn="ctr"/>
            <a:r>
              <a:rPr lang="en-US" sz="1000" dirty="0" smtClean="0">
                <a:solidFill>
                  <a:schemeClr val="tx1"/>
                </a:solidFill>
              </a:rPr>
              <a:t>transmitter</a:t>
            </a:r>
            <a:endParaRPr lang="en-US" sz="1000" dirty="0">
              <a:solidFill>
                <a:schemeClr val="tx1"/>
              </a:solidFill>
            </a:endParaRPr>
          </a:p>
        </p:txBody>
      </p:sp>
      <p:cxnSp>
        <p:nvCxnSpPr>
          <p:cNvPr id="77" name="Straight Arrow Connector 76"/>
          <p:cNvCxnSpPr/>
          <p:nvPr/>
        </p:nvCxnSpPr>
        <p:spPr>
          <a:xfrm flipV="1">
            <a:off x="9196329" y="3230919"/>
            <a:ext cx="1" cy="51086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8" name="TextBox 77"/>
          <p:cNvSpPr txBox="1"/>
          <p:nvPr/>
        </p:nvSpPr>
        <p:spPr>
          <a:xfrm>
            <a:off x="8838699" y="3737785"/>
            <a:ext cx="71526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/>
              <a:t>80 MHz</a:t>
            </a:r>
          </a:p>
          <a:p>
            <a:pPr algn="ctr"/>
            <a:r>
              <a:rPr lang="en-US" sz="1000" dirty="0" smtClean="0"/>
              <a:t>Reference</a:t>
            </a:r>
            <a:endParaRPr lang="en-US" sz="1000" dirty="0"/>
          </a:p>
          <a:p>
            <a:pPr algn="ctr"/>
            <a:r>
              <a:rPr lang="en-US" sz="1000" dirty="0" smtClean="0"/>
              <a:t>clock </a:t>
            </a:r>
            <a:endParaRPr lang="en-US" sz="1000" dirty="0"/>
          </a:p>
        </p:txBody>
      </p:sp>
      <p:cxnSp>
        <p:nvCxnSpPr>
          <p:cNvPr id="87" name="Straight Arrow Connector 86"/>
          <p:cNvCxnSpPr/>
          <p:nvPr/>
        </p:nvCxnSpPr>
        <p:spPr>
          <a:xfrm flipH="1">
            <a:off x="2775014" y="1605290"/>
            <a:ext cx="1" cy="164176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8" name="Rectangle 87"/>
          <p:cNvSpPr/>
          <p:nvPr/>
        </p:nvSpPr>
        <p:spPr>
          <a:xfrm>
            <a:off x="2328749" y="3265712"/>
            <a:ext cx="879174" cy="508930"/>
          </a:xfrm>
          <a:prstGeom prst="rect">
            <a:avLst/>
          </a:prstGeom>
          <a:noFill/>
          <a:ln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smtClean="0">
                <a:solidFill>
                  <a:schemeClr val="tx1"/>
                </a:solidFill>
              </a:rPr>
              <a:t>L1 trigger</a:t>
            </a:r>
          </a:p>
          <a:p>
            <a:pPr algn="ctr"/>
            <a:r>
              <a:rPr lang="en-US" sz="1000" dirty="0" smtClean="0">
                <a:solidFill>
                  <a:schemeClr val="tx1"/>
                </a:solidFill>
              </a:rPr>
              <a:t>Primitives</a:t>
            </a:r>
          </a:p>
          <a:p>
            <a:pPr algn="ctr"/>
            <a:r>
              <a:rPr lang="en-US" sz="1000" dirty="0" smtClean="0">
                <a:solidFill>
                  <a:schemeClr val="tx1"/>
                </a:solidFill>
              </a:rPr>
              <a:t>generators</a:t>
            </a:r>
            <a:endParaRPr lang="en-US" sz="1000" dirty="0">
              <a:solidFill>
                <a:schemeClr val="tx1"/>
              </a:solidFill>
            </a:endParaRPr>
          </a:p>
        </p:txBody>
      </p:sp>
      <p:sp>
        <p:nvSpPr>
          <p:cNvPr id="93" name="Rectangle 92"/>
          <p:cNvSpPr/>
          <p:nvPr/>
        </p:nvSpPr>
        <p:spPr>
          <a:xfrm>
            <a:off x="7464588" y="2786828"/>
            <a:ext cx="737118" cy="44409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smtClean="0">
                <a:solidFill>
                  <a:schemeClr val="tx1"/>
                </a:solidFill>
              </a:rPr>
              <a:t>Link control</a:t>
            </a:r>
            <a:endParaRPr lang="en-US" sz="1000" dirty="0">
              <a:solidFill>
                <a:schemeClr val="tx1"/>
              </a:solidFill>
            </a:endParaRPr>
          </a:p>
        </p:txBody>
      </p:sp>
      <p:cxnSp>
        <p:nvCxnSpPr>
          <p:cNvPr id="95" name="Straight Arrow Connector 94"/>
          <p:cNvCxnSpPr>
            <a:stCxn id="69" idx="2"/>
          </p:cNvCxnSpPr>
          <p:nvPr/>
        </p:nvCxnSpPr>
        <p:spPr>
          <a:xfrm flipH="1">
            <a:off x="7702518" y="2197390"/>
            <a:ext cx="1" cy="58943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Straight Arrow Connector 96"/>
          <p:cNvCxnSpPr>
            <a:endCxn id="93" idx="1"/>
          </p:cNvCxnSpPr>
          <p:nvPr/>
        </p:nvCxnSpPr>
        <p:spPr>
          <a:xfrm>
            <a:off x="6982602" y="3008873"/>
            <a:ext cx="481986" cy="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Straight Arrow Connector 98"/>
          <p:cNvCxnSpPr>
            <a:stCxn id="93" idx="3"/>
            <a:endCxn id="75" idx="1"/>
          </p:cNvCxnSpPr>
          <p:nvPr/>
        </p:nvCxnSpPr>
        <p:spPr>
          <a:xfrm flipV="1">
            <a:off x="8201706" y="3008873"/>
            <a:ext cx="441532" cy="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" name="Straight Arrow Connector 104"/>
          <p:cNvCxnSpPr/>
          <p:nvPr/>
        </p:nvCxnSpPr>
        <p:spPr>
          <a:xfrm>
            <a:off x="9711143" y="2926189"/>
            <a:ext cx="440563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" name="Straight Arrow Connector 107"/>
          <p:cNvCxnSpPr/>
          <p:nvPr/>
        </p:nvCxnSpPr>
        <p:spPr>
          <a:xfrm>
            <a:off x="9711143" y="3087919"/>
            <a:ext cx="440563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1" name="TextBox 110"/>
          <p:cNvSpPr txBox="1"/>
          <p:nvPr/>
        </p:nvSpPr>
        <p:spPr>
          <a:xfrm>
            <a:off x="10245572" y="2692369"/>
            <a:ext cx="69121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00" dirty="0" smtClean="0"/>
              <a:t>8b/10b </a:t>
            </a:r>
          </a:p>
          <a:p>
            <a:pPr algn="ctr"/>
            <a:r>
              <a:rPr lang="en-US" sz="1000" dirty="0" smtClean="0"/>
              <a:t>encoding </a:t>
            </a:r>
          </a:p>
          <a:p>
            <a:pPr algn="ctr"/>
            <a:r>
              <a:rPr lang="en-US" sz="1000" dirty="0" smtClean="0"/>
              <a:t>Serialized</a:t>
            </a:r>
          </a:p>
          <a:p>
            <a:pPr algn="ctr"/>
            <a:r>
              <a:rPr lang="en-US" sz="1000" dirty="0" smtClean="0"/>
              <a:t>data </a:t>
            </a:r>
            <a:endParaRPr lang="en-US" sz="1000" dirty="0"/>
          </a:p>
        </p:txBody>
      </p:sp>
      <p:cxnSp>
        <p:nvCxnSpPr>
          <p:cNvPr id="112" name="Straight Arrow Connector 111"/>
          <p:cNvCxnSpPr/>
          <p:nvPr/>
        </p:nvCxnSpPr>
        <p:spPr>
          <a:xfrm>
            <a:off x="9711143" y="1557962"/>
            <a:ext cx="440563" cy="0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" name="Straight Arrow Connector 112"/>
          <p:cNvCxnSpPr/>
          <p:nvPr/>
        </p:nvCxnSpPr>
        <p:spPr>
          <a:xfrm>
            <a:off x="9711142" y="2004688"/>
            <a:ext cx="440563" cy="0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4" name="TextBox 113"/>
          <p:cNvSpPr txBox="1"/>
          <p:nvPr/>
        </p:nvSpPr>
        <p:spPr>
          <a:xfrm>
            <a:off x="10145294" y="1263870"/>
            <a:ext cx="896399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00" dirty="0" smtClean="0"/>
              <a:t>8b/10b </a:t>
            </a:r>
          </a:p>
          <a:p>
            <a:pPr algn="ctr"/>
            <a:r>
              <a:rPr lang="en-US" sz="1000" dirty="0" smtClean="0"/>
              <a:t>encoding </a:t>
            </a:r>
          </a:p>
          <a:p>
            <a:pPr algn="ctr"/>
            <a:r>
              <a:rPr lang="en-US" sz="1000" dirty="0" smtClean="0"/>
              <a:t>Serialized</a:t>
            </a:r>
          </a:p>
          <a:p>
            <a:pPr algn="ctr"/>
            <a:r>
              <a:rPr lang="en-US" sz="1000" dirty="0" smtClean="0"/>
              <a:t>data </a:t>
            </a:r>
          </a:p>
          <a:p>
            <a:pPr algn="ctr"/>
            <a:r>
              <a:rPr lang="en-US" sz="1000" dirty="0" smtClean="0"/>
              <a:t>from down </a:t>
            </a:r>
          </a:p>
          <a:p>
            <a:pPr algn="ctr"/>
            <a:r>
              <a:rPr lang="en-US" sz="1000" dirty="0" smtClean="0"/>
              <a:t>Stream board</a:t>
            </a:r>
            <a:endParaRPr lang="en-US" sz="1000" dirty="0"/>
          </a:p>
        </p:txBody>
      </p:sp>
      <p:sp>
        <p:nvSpPr>
          <p:cNvPr id="115" name="TextBox 114"/>
          <p:cNvSpPr txBox="1"/>
          <p:nvPr/>
        </p:nvSpPr>
        <p:spPr>
          <a:xfrm>
            <a:off x="8053509" y="2399907"/>
            <a:ext cx="62869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/>
              <a:t>Token in</a:t>
            </a:r>
            <a:endParaRPr lang="en-US" sz="1000" dirty="0"/>
          </a:p>
        </p:txBody>
      </p:sp>
      <p:cxnSp>
        <p:nvCxnSpPr>
          <p:cNvPr id="117" name="Elbow Connector 116"/>
          <p:cNvCxnSpPr>
            <a:stCxn id="115" idx="1"/>
            <a:endCxn id="93" idx="0"/>
          </p:cNvCxnSpPr>
          <p:nvPr/>
        </p:nvCxnSpPr>
        <p:spPr>
          <a:xfrm rot="10800000" flipV="1">
            <a:off x="7833147" y="2523018"/>
            <a:ext cx="220362" cy="263810"/>
          </a:xfrm>
          <a:prstGeom prst="bentConnector2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8" name="TextBox 117"/>
          <p:cNvSpPr txBox="1"/>
          <p:nvPr/>
        </p:nvSpPr>
        <p:spPr>
          <a:xfrm>
            <a:off x="8058116" y="3397066"/>
            <a:ext cx="71045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/>
              <a:t>Token out</a:t>
            </a:r>
            <a:endParaRPr lang="en-US" sz="1000" dirty="0"/>
          </a:p>
        </p:txBody>
      </p:sp>
      <p:cxnSp>
        <p:nvCxnSpPr>
          <p:cNvPr id="120" name="Elbow Connector 119"/>
          <p:cNvCxnSpPr/>
          <p:nvPr/>
        </p:nvCxnSpPr>
        <p:spPr>
          <a:xfrm rot="10800000">
            <a:off x="7806875" y="3230919"/>
            <a:ext cx="224969" cy="289257"/>
          </a:xfrm>
          <a:prstGeom prst="bentConnector2">
            <a:avLst/>
          </a:prstGeom>
          <a:ln>
            <a:solidFill>
              <a:schemeClr val="tx1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1" name="TextBox 120"/>
          <p:cNvSpPr txBox="1"/>
          <p:nvPr/>
        </p:nvSpPr>
        <p:spPr>
          <a:xfrm>
            <a:off x="8142630" y="95502"/>
            <a:ext cx="205190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u="sng" dirty="0" err="1" smtClean="0"/>
              <a:t>Sphenix</a:t>
            </a:r>
            <a:endParaRPr lang="en-US" b="1" u="sng" dirty="0" smtClean="0"/>
          </a:p>
          <a:p>
            <a:pPr algn="ctr"/>
            <a:r>
              <a:rPr lang="en-US" b="1" u="sng" dirty="0" smtClean="0"/>
              <a:t>64 channel ADC </a:t>
            </a:r>
          </a:p>
          <a:p>
            <a:pPr algn="ctr"/>
            <a:r>
              <a:rPr lang="en-US" b="1" u="sng" dirty="0" smtClean="0"/>
              <a:t>Data Flow </a:t>
            </a:r>
            <a:r>
              <a:rPr lang="en-US" b="1" u="sng" dirty="0"/>
              <a:t>D</a:t>
            </a:r>
            <a:r>
              <a:rPr lang="en-US" b="1" u="sng" dirty="0" smtClean="0"/>
              <a:t>iagram </a:t>
            </a:r>
            <a:endParaRPr lang="en-US" b="1" u="sng" dirty="0"/>
          </a:p>
        </p:txBody>
      </p:sp>
      <p:sp>
        <p:nvSpPr>
          <p:cNvPr id="122" name="Rectangle 121"/>
          <p:cNvSpPr/>
          <p:nvPr/>
        </p:nvSpPr>
        <p:spPr>
          <a:xfrm>
            <a:off x="1716833" y="4049486"/>
            <a:ext cx="1234373" cy="503853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err="1" smtClean="0">
                <a:solidFill>
                  <a:schemeClr val="tx1"/>
                </a:solidFill>
              </a:rPr>
              <a:t>Gbits</a:t>
            </a:r>
            <a:r>
              <a:rPr lang="en-US" sz="1000" dirty="0" smtClean="0">
                <a:solidFill>
                  <a:schemeClr val="tx1"/>
                </a:solidFill>
              </a:rPr>
              <a:t> transmitter</a:t>
            </a:r>
            <a:endParaRPr lang="en-US" sz="1000" dirty="0">
              <a:solidFill>
                <a:schemeClr val="tx1"/>
              </a:solidFill>
            </a:endParaRPr>
          </a:p>
        </p:txBody>
      </p:sp>
      <p:cxnSp>
        <p:nvCxnSpPr>
          <p:cNvPr id="125" name="Straight Arrow Connector 124"/>
          <p:cNvCxnSpPr>
            <a:endCxn id="122" idx="1"/>
          </p:cNvCxnSpPr>
          <p:nvPr/>
        </p:nvCxnSpPr>
        <p:spPr>
          <a:xfrm>
            <a:off x="1203649" y="4291783"/>
            <a:ext cx="513184" cy="963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7" name="TextBox 126"/>
          <p:cNvSpPr txBox="1"/>
          <p:nvPr/>
        </p:nvSpPr>
        <p:spPr>
          <a:xfrm>
            <a:off x="985390" y="3714164"/>
            <a:ext cx="71526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/>
              <a:t>120 MHz</a:t>
            </a:r>
          </a:p>
          <a:p>
            <a:pPr algn="ctr"/>
            <a:r>
              <a:rPr lang="en-US" sz="1000" dirty="0" smtClean="0"/>
              <a:t>Reference</a:t>
            </a:r>
            <a:endParaRPr lang="en-US" sz="1000" dirty="0"/>
          </a:p>
          <a:p>
            <a:pPr algn="ctr"/>
            <a:r>
              <a:rPr lang="en-US" sz="1000" dirty="0" smtClean="0"/>
              <a:t>clock </a:t>
            </a:r>
            <a:endParaRPr lang="en-US" sz="1000" dirty="0"/>
          </a:p>
        </p:txBody>
      </p:sp>
      <p:cxnSp>
        <p:nvCxnSpPr>
          <p:cNvPr id="129" name="Straight Arrow Connector 128"/>
          <p:cNvCxnSpPr>
            <a:stCxn id="88" idx="2"/>
          </p:cNvCxnSpPr>
          <p:nvPr/>
        </p:nvCxnSpPr>
        <p:spPr>
          <a:xfrm flipH="1">
            <a:off x="2767537" y="3774642"/>
            <a:ext cx="799" cy="27484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0" name="Straight Arrow Connector 129"/>
          <p:cNvCxnSpPr/>
          <p:nvPr/>
        </p:nvCxnSpPr>
        <p:spPr>
          <a:xfrm>
            <a:off x="1978265" y="3739945"/>
            <a:ext cx="6678" cy="30954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3" name="Rectangle 132"/>
          <p:cNvSpPr/>
          <p:nvPr/>
        </p:nvSpPr>
        <p:spPr>
          <a:xfrm>
            <a:off x="1978265" y="4807281"/>
            <a:ext cx="721925" cy="399201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smtClean="0">
                <a:solidFill>
                  <a:schemeClr val="tx1"/>
                </a:solidFill>
              </a:rPr>
              <a:t>LVDS repeater</a:t>
            </a:r>
            <a:endParaRPr lang="en-US" sz="1000" dirty="0">
              <a:solidFill>
                <a:schemeClr val="tx1"/>
              </a:solidFill>
            </a:endParaRPr>
          </a:p>
        </p:txBody>
      </p:sp>
      <p:cxnSp>
        <p:nvCxnSpPr>
          <p:cNvPr id="135" name="Straight Arrow Connector 134"/>
          <p:cNvCxnSpPr>
            <a:stCxn id="122" idx="2"/>
            <a:endCxn id="133" idx="0"/>
          </p:cNvCxnSpPr>
          <p:nvPr/>
        </p:nvCxnSpPr>
        <p:spPr>
          <a:xfrm>
            <a:off x="2334020" y="4553339"/>
            <a:ext cx="5208" cy="25394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7" name="Straight Connector 136"/>
          <p:cNvCxnSpPr/>
          <p:nvPr/>
        </p:nvCxnSpPr>
        <p:spPr>
          <a:xfrm>
            <a:off x="1604865" y="5533053"/>
            <a:ext cx="2525033" cy="0"/>
          </a:xfrm>
          <a:prstGeom prst="line">
            <a:avLst/>
          </a:prstGeom>
          <a:ln>
            <a:solidFill>
              <a:schemeClr val="tx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9" name="Straight Arrow Connector 138"/>
          <p:cNvCxnSpPr>
            <a:stCxn id="133" idx="2"/>
          </p:cNvCxnSpPr>
          <p:nvPr/>
        </p:nvCxnSpPr>
        <p:spPr>
          <a:xfrm>
            <a:off x="2339228" y="5206482"/>
            <a:ext cx="0" cy="32657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1" name="Rectangle 140"/>
          <p:cNvSpPr/>
          <p:nvPr/>
        </p:nvSpPr>
        <p:spPr>
          <a:xfrm>
            <a:off x="2070860" y="5850705"/>
            <a:ext cx="763697" cy="38255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smtClean="0">
                <a:solidFill>
                  <a:schemeClr val="tx1"/>
                </a:solidFill>
              </a:rPr>
              <a:t>Optical</a:t>
            </a:r>
          </a:p>
          <a:p>
            <a:pPr algn="ctr"/>
            <a:r>
              <a:rPr lang="en-US" sz="1000" dirty="0" smtClean="0">
                <a:solidFill>
                  <a:schemeClr val="tx1"/>
                </a:solidFill>
              </a:rPr>
              <a:t>transceiver</a:t>
            </a:r>
            <a:endParaRPr lang="en-US" sz="1000" dirty="0">
              <a:solidFill>
                <a:schemeClr val="tx1"/>
              </a:solidFill>
            </a:endParaRPr>
          </a:p>
        </p:txBody>
      </p:sp>
      <p:cxnSp>
        <p:nvCxnSpPr>
          <p:cNvPr id="143" name="Straight Arrow Connector 142"/>
          <p:cNvCxnSpPr/>
          <p:nvPr/>
        </p:nvCxnSpPr>
        <p:spPr>
          <a:xfrm>
            <a:off x="2500604" y="5533053"/>
            <a:ext cx="0" cy="30791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5" name="Straight Arrow Connector 144"/>
          <p:cNvCxnSpPr/>
          <p:nvPr/>
        </p:nvCxnSpPr>
        <p:spPr>
          <a:xfrm>
            <a:off x="3079987" y="3774642"/>
            <a:ext cx="0" cy="175841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7" name="Straight Arrow Connector 146"/>
          <p:cNvCxnSpPr/>
          <p:nvPr/>
        </p:nvCxnSpPr>
        <p:spPr>
          <a:xfrm>
            <a:off x="3265714" y="5533053"/>
            <a:ext cx="0" cy="30791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8" name="Rectangle 147"/>
          <p:cNvSpPr/>
          <p:nvPr/>
        </p:nvSpPr>
        <p:spPr>
          <a:xfrm>
            <a:off x="2951206" y="5850705"/>
            <a:ext cx="763697" cy="38255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err="1" smtClean="0">
                <a:solidFill>
                  <a:schemeClr val="tx1"/>
                </a:solidFill>
              </a:rPr>
              <a:t>Lemo</a:t>
            </a:r>
            <a:r>
              <a:rPr lang="en-US" sz="1000" dirty="0" smtClean="0">
                <a:solidFill>
                  <a:schemeClr val="tx1"/>
                </a:solidFill>
              </a:rPr>
              <a:t> out</a:t>
            </a:r>
            <a:endParaRPr lang="en-US" sz="1000" dirty="0">
              <a:solidFill>
                <a:schemeClr val="tx1"/>
              </a:solidFill>
            </a:endParaRPr>
          </a:p>
        </p:txBody>
      </p:sp>
      <p:sp>
        <p:nvSpPr>
          <p:cNvPr id="150" name="TextBox 149"/>
          <p:cNvSpPr txBox="1"/>
          <p:nvPr/>
        </p:nvSpPr>
        <p:spPr>
          <a:xfrm>
            <a:off x="729833" y="5409942"/>
            <a:ext cx="71365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/>
              <a:t>backplane</a:t>
            </a:r>
            <a:endParaRPr lang="en-US" sz="1000" dirty="0"/>
          </a:p>
        </p:txBody>
      </p:sp>
      <p:sp>
        <p:nvSpPr>
          <p:cNvPr id="151" name="Rectangle 150"/>
          <p:cNvSpPr/>
          <p:nvPr/>
        </p:nvSpPr>
        <p:spPr>
          <a:xfrm>
            <a:off x="1826446" y="5687008"/>
            <a:ext cx="2026508" cy="713792"/>
          </a:xfrm>
          <a:prstGeom prst="rect">
            <a:avLst/>
          </a:prstGeom>
          <a:noFill/>
          <a:ln>
            <a:solidFill>
              <a:schemeClr val="tx1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2" name="TextBox 151"/>
          <p:cNvSpPr txBox="1"/>
          <p:nvPr/>
        </p:nvSpPr>
        <p:spPr>
          <a:xfrm>
            <a:off x="949362" y="5900851"/>
            <a:ext cx="92845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/>
              <a:t>Daughter card</a:t>
            </a:r>
            <a:endParaRPr lang="en-US" sz="1000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12/20/2017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sPHENIX internal review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F2F005-9EC2-4AF3-ADD3-E54C9ED5792F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2576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495300"/>
            <a:ext cx="4291914" cy="321893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600700" y="152400"/>
            <a:ext cx="6096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Trigger daughter plug in from the back with 2 outputs, 1 optical transceiver, 1  </a:t>
            </a:r>
            <a:r>
              <a:rPr lang="en-US" dirty="0" err="1" smtClean="0"/>
              <a:t>lemo</a:t>
            </a:r>
            <a:r>
              <a:rPr lang="en-US" dirty="0" smtClean="0"/>
              <a:t> output.</a:t>
            </a:r>
          </a:p>
          <a:p>
            <a:endParaRPr lang="en-US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2622" y="4028389"/>
            <a:ext cx="8586788" cy="2665123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5607992" y="1524338"/>
            <a:ext cx="1447800" cy="20193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ARRIA 5</a:t>
            </a:r>
          </a:p>
          <a:p>
            <a:pPr algn="ctr"/>
            <a:r>
              <a:rPr lang="en-US" dirty="0" smtClean="0"/>
              <a:t>FPGA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7477466" y="1690477"/>
            <a:ext cx="762000" cy="533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LVDS buffer</a:t>
            </a:r>
            <a:endParaRPr lang="en-US" sz="1400" dirty="0"/>
          </a:p>
        </p:txBody>
      </p:sp>
      <p:sp>
        <p:nvSpPr>
          <p:cNvPr id="7" name="Rectangle 6"/>
          <p:cNvSpPr/>
          <p:nvPr/>
        </p:nvSpPr>
        <p:spPr>
          <a:xfrm>
            <a:off x="8661141" y="1838068"/>
            <a:ext cx="457200" cy="533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9118341" y="2543938"/>
            <a:ext cx="454867" cy="51349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Arrow Connector 13"/>
          <p:cNvCxnSpPr>
            <a:stCxn id="6" idx="1"/>
          </p:cNvCxnSpPr>
          <p:nvPr/>
        </p:nvCxnSpPr>
        <p:spPr>
          <a:xfrm flipH="1">
            <a:off x="7055792" y="1957177"/>
            <a:ext cx="421674" cy="0"/>
          </a:xfrm>
          <a:prstGeom prst="straightConnector1">
            <a:avLst/>
          </a:prstGeom>
          <a:ln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>
            <a:stCxn id="6" idx="3"/>
          </p:cNvCxnSpPr>
          <p:nvPr/>
        </p:nvCxnSpPr>
        <p:spPr>
          <a:xfrm>
            <a:off x="8239466" y="1957177"/>
            <a:ext cx="416526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>
            <a:off x="7067455" y="2286000"/>
            <a:ext cx="160020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9118341" y="1957177"/>
            <a:ext cx="29965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>
            <a:off x="9417992" y="1957177"/>
            <a:ext cx="0" cy="57681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>
            <a:off x="9118341" y="2223877"/>
            <a:ext cx="14982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>
          <a:xfrm>
            <a:off x="9268166" y="2223877"/>
            <a:ext cx="0" cy="31011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/>
          <p:cNvSpPr txBox="1"/>
          <p:nvPr/>
        </p:nvSpPr>
        <p:spPr>
          <a:xfrm>
            <a:off x="7162022" y="1169257"/>
            <a:ext cx="15056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/>
              <a:t>Optical transmitter output</a:t>
            </a:r>
            <a:endParaRPr lang="en-US" sz="1200" b="1" dirty="0"/>
          </a:p>
        </p:txBody>
      </p:sp>
      <p:sp>
        <p:nvSpPr>
          <p:cNvPr id="35" name="TextBox 34"/>
          <p:cNvSpPr txBox="1"/>
          <p:nvPr/>
        </p:nvSpPr>
        <p:spPr>
          <a:xfrm>
            <a:off x="7501507" y="2294408"/>
            <a:ext cx="79060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err="1" smtClean="0"/>
              <a:t>Lemo</a:t>
            </a:r>
            <a:r>
              <a:rPr lang="en-US" sz="1200" b="1" dirty="0" smtClean="0"/>
              <a:t> out</a:t>
            </a:r>
            <a:endParaRPr lang="en-US" sz="1200" b="1" dirty="0"/>
          </a:p>
        </p:txBody>
      </p:sp>
      <p:sp>
        <p:nvSpPr>
          <p:cNvPr id="36" name="Rectangle 35"/>
          <p:cNvSpPr/>
          <p:nvPr/>
        </p:nvSpPr>
        <p:spPr>
          <a:xfrm>
            <a:off x="10134600" y="2533988"/>
            <a:ext cx="1219200" cy="51349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Trigger daughter card</a:t>
            </a:r>
            <a:endParaRPr lang="en-US" sz="1400" dirty="0"/>
          </a:p>
        </p:txBody>
      </p:sp>
      <p:cxnSp>
        <p:nvCxnSpPr>
          <p:cNvPr id="38" name="Straight Arrow Connector 37"/>
          <p:cNvCxnSpPr/>
          <p:nvPr/>
        </p:nvCxnSpPr>
        <p:spPr>
          <a:xfrm>
            <a:off x="9575541" y="2652612"/>
            <a:ext cx="559059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/>
          <p:nvPr/>
        </p:nvCxnSpPr>
        <p:spPr>
          <a:xfrm>
            <a:off x="9575541" y="2819400"/>
            <a:ext cx="559059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Rectangle 39"/>
          <p:cNvSpPr/>
          <p:nvPr/>
        </p:nvSpPr>
        <p:spPr>
          <a:xfrm>
            <a:off x="8798525" y="1173888"/>
            <a:ext cx="710849" cy="2319635"/>
          </a:xfrm>
          <a:prstGeom prst="rect">
            <a:avLst/>
          </a:prstGeom>
          <a:noFill/>
          <a:ln>
            <a:solidFill>
              <a:srgbClr val="C00000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TextBox 40"/>
          <p:cNvSpPr txBox="1"/>
          <p:nvPr/>
        </p:nvSpPr>
        <p:spPr>
          <a:xfrm>
            <a:off x="8726369" y="894786"/>
            <a:ext cx="83869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/>
              <a:t>backplane</a:t>
            </a:r>
            <a:endParaRPr lang="en-US" sz="1200" b="1" dirty="0"/>
          </a:p>
        </p:txBody>
      </p:sp>
      <p:cxnSp>
        <p:nvCxnSpPr>
          <p:cNvPr id="47" name="Elbow Connector 46"/>
          <p:cNvCxnSpPr/>
          <p:nvPr/>
        </p:nvCxnSpPr>
        <p:spPr>
          <a:xfrm rot="5400000">
            <a:off x="8368319" y="2461350"/>
            <a:ext cx="447932" cy="268169"/>
          </a:xfrm>
          <a:prstGeom prst="bentConnector3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TextBox 47"/>
          <p:cNvSpPr txBox="1"/>
          <p:nvPr/>
        </p:nvSpPr>
        <p:spPr>
          <a:xfrm>
            <a:off x="8255032" y="2799183"/>
            <a:ext cx="44916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3.3v</a:t>
            </a:r>
            <a:endParaRPr lang="en-US" sz="1200" dirty="0"/>
          </a:p>
        </p:txBody>
      </p:sp>
      <p:cxnSp>
        <p:nvCxnSpPr>
          <p:cNvPr id="50" name="Elbow Connector 49"/>
          <p:cNvCxnSpPr>
            <a:stCxn id="7" idx="2"/>
            <a:endCxn id="8" idx="1"/>
          </p:cNvCxnSpPr>
          <p:nvPr/>
        </p:nvCxnSpPr>
        <p:spPr>
          <a:xfrm rot="16200000" flipH="1">
            <a:off x="8789432" y="2471777"/>
            <a:ext cx="429219" cy="228600"/>
          </a:xfrm>
          <a:prstGeom prst="bentConnector2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Elbow Connector 51"/>
          <p:cNvCxnSpPr>
            <a:stCxn id="8" idx="2"/>
          </p:cNvCxnSpPr>
          <p:nvPr/>
        </p:nvCxnSpPr>
        <p:spPr>
          <a:xfrm rot="5400000" flipH="1" flipV="1">
            <a:off x="9680310" y="2603146"/>
            <a:ext cx="119753" cy="788825"/>
          </a:xfrm>
          <a:prstGeom prst="bentConnector4">
            <a:avLst>
              <a:gd name="adj1" fmla="val -190893"/>
              <a:gd name="adj2" fmla="val 64416"/>
            </a:avLst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12/20/2017</a:t>
            </a:r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sPHENIX internal review</a:t>
            </a:r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F2F005-9EC2-4AF3-ADD3-E54C9ED5792F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26219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6700" y="3314700"/>
            <a:ext cx="7924800" cy="3306127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8991600" y="5181600"/>
            <a:ext cx="216918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b="1" dirty="0" smtClean="0"/>
              <a:t>Bit 12 after the resync FIFO 4X128</a:t>
            </a:r>
            <a:endParaRPr lang="en-US" sz="11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6477000" y="4191000"/>
            <a:ext cx="329769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b="1" dirty="0" smtClean="0"/>
              <a:t>Pulse measure at output of the pulse generator board</a:t>
            </a:r>
            <a:endParaRPr lang="en-US" sz="11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457200" y="152400"/>
            <a:ext cx="403373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ADC board – L1 primitive latency study 1 </a:t>
            </a:r>
          </a:p>
          <a:p>
            <a:r>
              <a:rPr lang="en-US" dirty="0"/>
              <a:t>	</a:t>
            </a:r>
            <a:r>
              <a:rPr lang="en-US" dirty="0" smtClean="0"/>
              <a:t>using pulse generator board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181100" y="914400"/>
            <a:ext cx="8859798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2ft long signal cable between pulse generator board and ADC board.</a:t>
            </a:r>
          </a:p>
          <a:p>
            <a:endParaRPr lang="en-US" dirty="0" smtClean="0"/>
          </a:p>
          <a:p>
            <a:r>
              <a:rPr lang="en-US" dirty="0" smtClean="0"/>
              <a:t>AD9257 has 16 clock delay == 16.67ns * 16 ~ 266ns</a:t>
            </a:r>
          </a:p>
          <a:p>
            <a:r>
              <a:rPr lang="en-US" dirty="0" smtClean="0"/>
              <a:t>There 4 deep </a:t>
            </a:r>
            <a:r>
              <a:rPr lang="en-US" dirty="0" err="1" smtClean="0"/>
              <a:t>fifo</a:t>
            </a:r>
            <a:r>
              <a:rPr lang="en-US" dirty="0" smtClean="0"/>
              <a:t> in the resync ADC data into the FPGA 60 MHz clock, (deal with phase issue)</a:t>
            </a:r>
          </a:p>
          <a:p>
            <a:r>
              <a:rPr lang="en-US" dirty="0"/>
              <a:t>	</a:t>
            </a:r>
            <a:r>
              <a:rPr lang="en-US" dirty="0" smtClean="0"/>
              <a:t>~ 4X16.67ns ~ 67ns. Couple cycles lose in the FIFO</a:t>
            </a:r>
            <a:endParaRPr lang="en-US" dirty="0"/>
          </a:p>
          <a:p>
            <a:endParaRPr lang="en-US" dirty="0" smtClean="0"/>
          </a:p>
          <a:p>
            <a:r>
              <a:rPr lang="en-US" dirty="0" smtClean="0"/>
              <a:t>Observe ~ 360-340ns latch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12/20/2017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sPHENIX internal review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F2F005-9EC2-4AF3-ADD3-E54C9ED5792F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42973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514600" y="1638300"/>
            <a:ext cx="1028700" cy="6858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Baseline</a:t>
            </a:r>
          </a:p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subtraction</a:t>
            </a:r>
            <a:endParaRPr lang="en-US" sz="1400" dirty="0">
              <a:solidFill>
                <a:schemeClr val="tx1"/>
              </a:solidFill>
            </a:endParaRPr>
          </a:p>
        </p:txBody>
      </p:sp>
      <p:cxnSp>
        <p:nvCxnSpPr>
          <p:cNvPr id="7" name="Straight Arrow Connector 6"/>
          <p:cNvCxnSpPr/>
          <p:nvPr/>
        </p:nvCxnSpPr>
        <p:spPr>
          <a:xfrm flipV="1">
            <a:off x="1089660" y="2311949"/>
            <a:ext cx="0" cy="3429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flipV="1">
            <a:off x="1508760" y="2311949"/>
            <a:ext cx="0" cy="3429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708660" y="2729559"/>
            <a:ext cx="13335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 smtClean="0"/>
              <a:t>Read address = write address -delay</a:t>
            </a:r>
            <a:endParaRPr lang="en-US" sz="1100" dirty="0"/>
          </a:p>
        </p:txBody>
      </p:sp>
      <p:sp>
        <p:nvSpPr>
          <p:cNvPr id="14" name="Freeform 13"/>
          <p:cNvSpPr/>
          <p:nvPr/>
        </p:nvSpPr>
        <p:spPr>
          <a:xfrm>
            <a:off x="632460" y="3378749"/>
            <a:ext cx="1641389" cy="648048"/>
          </a:xfrm>
          <a:custGeom>
            <a:avLst/>
            <a:gdLst>
              <a:gd name="connsiteX0" fmla="*/ 0 w 3130818"/>
              <a:gd name="connsiteY0" fmla="*/ 1128714 h 1231005"/>
              <a:gd name="connsiteX1" fmla="*/ 659027 w 3130818"/>
              <a:gd name="connsiteY1" fmla="*/ 1120476 h 1231005"/>
              <a:gd name="connsiteX2" fmla="*/ 1441621 w 3130818"/>
              <a:gd name="connsiteY2" fmla="*/ 130 h 1231005"/>
              <a:gd name="connsiteX3" fmla="*/ 1960605 w 3130818"/>
              <a:gd name="connsiteY3" fmla="*/ 1046335 h 1231005"/>
              <a:gd name="connsiteX4" fmla="*/ 3130378 w 3130818"/>
              <a:gd name="connsiteY4" fmla="*/ 1136952 h 12310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130818" h="1231005">
                <a:moveTo>
                  <a:pt x="0" y="1128714"/>
                </a:moveTo>
                <a:cubicBezTo>
                  <a:pt x="209378" y="1218643"/>
                  <a:pt x="418757" y="1308573"/>
                  <a:pt x="659027" y="1120476"/>
                </a:cubicBezTo>
                <a:cubicBezTo>
                  <a:pt x="899297" y="932379"/>
                  <a:pt x="1224691" y="12487"/>
                  <a:pt x="1441621" y="130"/>
                </a:cubicBezTo>
                <a:cubicBezTo>
                  <a:pt x="1658551" y="-12227"/>
                  <a:pt x="1679146" y="856865"/>
                  <a:pt x="1960605" y="1046335"/>
                </a:cubicBezTo>
                <a:cubicBezTo>
                  <a:pt x="2242064" y="1235805"/>
                  <a:pt x="3153719" y="1036725"/>
                  <a:pt x="3130378" y="1136952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815341" y="3980872"/>
            <a:ext cx="45719" cy="4571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1389826" y="3355826"/>
            <a:ext cx="45719" cy="4571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531674" y="4140749"/>
            <a:ext cx="1762021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100" dirty="0" smtClean="0"/>
              <a:t>Delay a parameter</a:t>
            </a:r>
          </a:p>
          <a:p>
            <a:pPr algn="ctr"/>
            <a:r>
              <a:rPr lang="en-US" sz="1100" dirty="0" smtClean="0"/>
              <a:t>Probably has 2 clocks offset</a:t>
            </a:r>
            <a:endParaRPr lang="en-US" sz="1100" dirty="0"/>
          </a:p>
        </p:txBody>
      </p:sp>
      <p:sp>
        <p:nvSpPr>
          <p:cNvPr id="19" name="Rectangle 18"/>
          <p:cNvSpPr/>
          <p:nvPr/>
        </p:nvSpPr>
        <p:spPr>
          <a:xfrm>
            <a:off x="838200" y="1638300"/>
            <a:ext cx="1028700" cy="6858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Dual port memory</a:t>
            </a:r>
            <a:endParaRPr lang="en-US" sz="1400" dirty="0">
              <a:solidFill>
                <a:schemeClr val="tx1"/>
              </a:solidFill>
            </a:endParaRPr>
          </a:p>
        </p:txBody>
      </p:sp>
      <p:cxnSp>
        <p:nvCxnSpPr>
          <p:cNvPr id="23" name="Straight Arrow Connector 22"/>
          <p:cNvCxnSpPr>
            <a:endCxn id="19" idx="1"/>
          </p:cNvCxnSpPr>
          <p:nvPr/>
        </p:nvCxnSpPr>
        <p:spPr>
          <a:xfrm>
            <a:off x="266700" y="1981200"/>
            <a:ext cx="57150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>
            <a:off x="1866900" y="2135041"/>
            <a:ext cx="64770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/>
          <p:nvPr/>
        </p:nvCxnSpPr>
        <p:spPr>
          <a:xfrm>
            <a:off x="2095500" y="1830241"/>
            <a:ext cx="41910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 flipV="1">
            <a:off x="2095500" y="1334941"/>
            <a:ext cx="0" cy="4953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643890" y="1333295"/>
            <a:ext cx="1463040" cy="144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>
            <a:off x="632460" y="1333501"/>
            <a:ext cx="0" cy="64769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Rectangle 43"/>
          <p:cNvSpPr/>
          <p:nvPr/>
        </p:nvSpPr>
        <p:spPr>
          <a:xfrm>
            <a:off x="4191000" y="1638300"/>
            <a:ext cx="1023550" cy="685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Lookup memory</a:t>
            </a:r>
          </a:p>
          <a:p>
            <a:pPr algn="ctr"/>
            <a:r>
              <a:rPr lang="en-US" sz="1200" dirty="0" smtClean="0"/>
              <a:t>(1024X10)</a:t>
            </a:r>
            <a:endParaRPr lang="en-US" sz="1200" dirty="0"/>
          </a:p>
        </p:txBody>
      </p:sp>
      <p:cxnSp>
        <p:nvCxnSpPr>
          <p:cNvPr id="46" name="Straight Arrow Connector 45"/>
          <p:cNvCxnSpPr>
            <a:stCxn id="3" idx="3"/>
            <a:endCxn id="44" idx="1"/>
          </p:cNvCxnSpPr>
          <p:nvPr/>
        </p:nvCxnSpPr>
        <p:spPr>
          <a:xfrm>
            <a:off x="3543300" y="1981200"/>
            <a:ext cx="64770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TextBox 46"/>
          <p:cNvSpPr txBox="1"/>
          <p:nvPr/>
        </p:nvSpPr>
        <p:spPr>
          <a:xfrm>
            <a:off x="3305247" y="1981200"/>
            <a:ext cx="110318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 smtClean="0"/>
              <a:t>Read</a:t>
            </a:r>
          </a:p>
          <a:p>
            <a:pPr algn="ctr"/>
            <a:r>
              <a:rPr lang="en-US" sz="1200" dirty="0" smtClean="0"/>
              <a:t>Address</a:t>
            </a:r>
          </a:p>
          <a:p>
            <a:pPr algn="ctr"/>
            <a:r>
              <a:rPr lang="en-US" sz="1200" dirty="0" smtClean="0"/>
              <a:t>(upper 10 bits)</a:t>
            </a:r>
            <a:endParaRPr lang="en-US" sz="1200" dirty="0"/>
          </a:p>
        </p:txBody>
      </p:sp>
      <p:sp>
        <p:nvSpPr>
          <p:cNvPr id="49" name="TextBox 48"/>
          <p:cNvSpPr txBox="1"/>
          <p:nvPr/>
        </p:nvSpPr>
        <p:spPr>
          <a:xfrm>
            <a:off x="2244344" y="2984053"/>
            <a:ext cx="160447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Sub = ADC – </a:t>
            </a:r>
            <a:r>
              <a:rPr lang="en-US" sz="1200" dirty="0" err="1" smtClean="0"/>
              <a:t>ADCpre</a:t>
            </a:r>
            <a:endParaRPr lang="en-US" sz="1200" dirty="0" smtClean="0"/>
          </a:p>
          <a:p>
            <a:r>
              <a:rPr lang="en-US" sz="1200" dirty="0" smtClean="0"/>
              <a:t>If (</a:t>
            </a:r>
            <a:r>
              <a:rPr lang="en-US" sz="1200" dirty="0" err="1" smtClean="0"/>
              <a:t>adcpre</a:t>
            </a:r>
            <a:r>
              <a:rPr lang="en-US" sz="1200" dirty="0"/>
              <a:t> </a:t>
            </a:r>
            <a:r>
              <a:rPr lang="en-US" sz="1200" dirty="0" smtClean="0"/>
              <a:t>&gt; </a:t>
            </a:r>
            <a:r>
              <a:rPr lang="en-US" sz="1200" dirty="0" err="1" smtClean="0"/>
              <a:t>adc</a:t>
            </a:r>
            <a:r>
              <a:rPr lang="en-US" sz="1200" dirty="0" smtClean="0"/>
              <a:t>) sub=0</a:t>
            </a:r>
            <a:endParaRPr lang="en-US" sz="1200" dirty="0"/>
          </a:p>
        </p:txBody>
      </p:sp>
      <p:cxnSp>
        <p:nvCxnSpPr>
          <p:cNvPr id="52" name="Straight Arrow Connector 51"/>
          <p:cNvCxnSpPr/>
          <p:nvPr/>
        </p:nvCxnSpPr>
        <p:spPr>
          <a:xfrm flipV="1">
            <a:off x="4457700" y="2324100"/>
            <a:ext cx="0" cy="3429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/>
          <p:cNvCxnSpPr/>
          <p:nvPr/>
        </p:nvCxnSpPr>
        <p:spPr>
          <a:xfrm flipV="1">
            <a:off x="4876800" y="2324100"/>
            <a:ext cx="0" cy="3429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TextBox 53"/>
          <p:cNvSpPr txBox="1"/>
          <p:nvPr/>
        </p:nvSpPr>
        <p:spPr>
          <a:xfrm>
            <a:off x="4144945" y="2660099"/>
            <a:ext cx="105817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Load lookup </a:t>
            </a:r>
          </a:p>
          <a:p>
            <a:r>
              <a:rPr lang="en-US" sz="1200" dirty="0" smtClean="0"/>
              <a:t>Memory from</a:t>
            </a:r>
          </a:p>
          <a:p>
            <a:r>
              <a:rPr lang="en-US" sz="1200" dirty="0" smtClean="0"/>
              <a:t>Slow control</a:t>
            </a:r>
          </a:p>
        </p:txBody>
      </p:sp>
      <p:sp>
        <p:nvSpPr>
          <p:cNvPr id="57" name="Rectangle 56"/>
          <p:cNvSpPr/>
          <p:nvPr/>
        </p:nvSpPr>
        <p:spPr>
          <a:xfrm>
            <a:off x="5753100" y="1642448"/>
            <a:ext cx="1023550" cy="22818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10 bits </a:t>
            </a:r>
          </a:p>
          <a:p>
            <a:pPr algn="ctr"/>
            <a:r>
              <a:rPr lang="en-US" sz="1200" dirty="0" smtClean="0"/>
              <a:t>2X2 SUM</a:t>
            </a:r>
          </a:p>
          <a:p>
            <a:pPr algn="ctr"/>
            <a:r>
              <a:rPr lang="en-US" sz="1200" dirty="0" smtClean="0"/>
              <a:t>(12 bits output)</a:t>
            </a:r>
            <a:endParaRPr lang="en-US" sz="1200" dirty="0"/>
          </a:p>
        </p:txBody>
      </p:sp>
      <p:sp>
        <p:nvSpPr>
          <p:cNvPr id="60" name="TextBox 59"/>
          <p:cNvSpPr txBox="1"/>
          <p:nvPr/>
        </p:nvSpPr>
        <p:spPr>
          <a:xfrm>
            <a:off x="6734913" y="1550313"/>
            <a:ext cx="883575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100" b="1" dirty="0"/>
              <a:t>o</a:t>
            </a:r>
            <a:r>
              <a:rPr lang="en-US" sz="1100" b="1" dirty="0" smtClean="0"/>
              <a:t>nly use</a:t>
            </a:r>
          </a:p>
          <a:p>
            <a:pPr algn="ctr"/>
            <a:r>
              <a:rPr lang="en-US" sz="1100" b="1" dirty="0"/>
              <a:t>u</a:t>
            </a:r>
            <a:r>
              <a:rPr lang="en-US" sz="1100" b="1" dirty="0" smtClean="0"/>
              <a:t>pper 8 bits</a:t>
            </a:r>
            <a:endParaRPr lang="en-US" sz="1100" b="1" dirty="0"/>
          </a:p>
        </p:txBody>
      </p:sp>
      <p:cxnSp>
        <p:nvCxnSpPr>
          <p:cNvPr id="64" name="Straight Arrow Connector 63"/>
          <p:cNvCxnSpPr>
            <a:stCxn id="44" idx="3"/>
          </p:cNvCxnSpPr>
          <p:nvPr/>
        </p:nvCxnSpPr>
        <p:spPr>
          <a:xfrm>
            <a:off x="5214550" y="1981200"/>
            <a:ext cx="53855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Arrow Connector 64"/>
          <p:cNvCxnSpPr/>
          <p:nvPr/>
        </p:nvCxnSpPr>
        <p:spPr>
          <a:xfrm>
            <a:off x="5214550" y="2459524"/>
            <a:ext cx="53855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Arrow Connector 65"/>
          <p:cNvCxnSpPr/>
          <p:nvPr/>
        </p:nvCxnSpPr>
        <p:spPr>
          <a:xfrm>
            <a:off x="5214550" y="2937848"/>
            <a:ext cx="53855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Arrow Connector 66"/>
          <p:cNvCxnSpPr/>
          <p:nvPr/>
        </p:nvCxnSpPr>
        <p:spPr>
          <a:xfrm>
            <a:off x="5214550" y="3416172"/>
            <a:ext cx="53855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" name="Rectangle 67"/>
          <p:cNvSpPr/>
          <p:nvPr/>
        </p:nvSpPr>
        <p:spPr>
          <a:xfrm>
            <a:off x="7560274" y="1638300"/>
            <a:ext cx="1023550" cy="39243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r>
              <a:rPr lang="en-US" dirty="0" smtClean="0"/>
              <a:t>Choose one of the of </a:t>
            </a:r>
            <a:r>
              <a:rPr lang="en-US" dirty="0" err="1" smtClean="0"/>
              <a:t>of</a:t>
            </a:r>
            <a:r>
              <a:rPr lang="en-US" dirty="0" smtClean="0"/>
              <a:t> the 12X BC clock </a:t>
            </a:r>
            <a:r>
              <a:rPr lang="en-US" dirty="0" err="1" smtClean="0"/>
              <a:t>phas</a:t>
            </a:r>
            <a:r>
              <a:rPr lang="en-US" dirty="0" smtClean="0"/>
              <a:t>  for trigger primitive</a:t>
            </a:r>
            <a:endParaRPr lang="en-US" dirty="0"/>
          </a:p>
        </p:txBody>
      </p:sp>
      <p:cxnSp>
        <p:nvCxnSpPr>
          <p:cNvPr id="75" name="Straight Arrow Connector 74"/>
          <p:cNvCxnSpPr/>
          <p:nvPr/>
        </p:nvCxnSpPr>
        <p:spPr>
          <a:xfrm>
            <a:off x="6776650" y="2135041"/>
            <a:ext cx="760764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Arrow Connector 75"/>
          <p:cNvCxnSpPr/>
          <p:nvPr/>
        </p:nvCxnSpPr>
        <p:spPr>
          <a:xfrm>
            <a:off x="6799510" y="5105400"/>
            <a:ext cx="760764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Straight Connector 77"/>
          <p:cNvCxnSpPr/>
          <p:nvPr/>
        </p:nvCxnSpPr>
        <p:spPr>
          <a:xfrm>
            <a:off x="7157032" y="2304365"/>
            <a:ext cx="19668" cy="2610535"/>
          </a:xfrm>
          <a:prstGeom prst="line">
            <a:avLst/>
          </a:prstGeom>
          <a:ln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9" name="TextBox 78"/>
          <p:cNvSpPr txBox="1"/>
          <p:nvPr/>
        </p:nvSpPr>
        <p:spPr>
          <a:xfrm rot="5400000">
            <a:off x="6418365" y="3084867"/>
            <a:ext cx="149111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b="1" dirty="0" smtClean="0"/>
              <a:t>64 channels</a:t>
            </a:r>
          </a:p>
          <a:p>
            <a:pPr algn="ctr"/>
            <a:r>
              <a:rPr lang="en-US" sz="1400" b="1" dirty="0" smtClean="0"/>
              <a:t>16 2X2 8 bits sum</a:t>
            </a:r>
            <a:endParaRPr lang="en-US" sz="1400" b="1" dirty="0"/>
          </a:p>
        </p:txBody>
      </p:sp>
      <p:cxnSp>
        <p:nvCxnSpPr>
          <p:cNvPr id="81" name="Straight Arrow Connector 80"/>
          <p:cNvCxnSpPr/>
          <p:nvPr/>
        </p:nvCxnSpPr>
        <p:spPr>
          <a:xfrm>
            <a:off x="266700" y="742594"/>
            <a:ext cx="6743700" cy="20784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3" name="TextBox 82"/>
          <p:cNvSpPr txBox="1"/>
          <p:nvPr/>
        </p:nvSpPr>
        <p:spPr>
          <a:xfrm>
            <a:off x="2625818" y="315533"/>
            <a:ext cx="12506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6X BC clock</a:t>
            </a:r>
            <a:endParaRPr lang="en-US" dirty="0"/>
          </a:p>
        </p:txBody>
      </p:sp>
      <p:cxnSp>
        <p:nvCxnSpPr>
          <p:cNvPr id="85" name="Straight Arrow Connector 84"/>
          <p:cNvCxnSpPr/>
          <p:nvPr/>
        </p:nvCxnSpPr>
        <p:spPr>
          <a:xfrm>
            <a:off x="7537414" y="742594"/>
            <a:ext cx="3007297" cy="27034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7" name="TextBox 86"/>
          <p:cNvSpPr txBox="1"/>
          <p:nvPr/>
        </p:nvSpPr>
        <p:spPr>
          <a:xfrm>
            <a:off x="7848600" y="346310"/>
            <a:ext cx="112402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 smtClean="0"/>
              <a:t>12X BC Clock</a:t>
            </a:r>
            <a:endParaRPr lang="en-US" sz="1400" dirty="0"/>
          </a:p>
        </p:txBody>
      </p:sp>
      <p:sp>
        <p:nvSpPr>
          <p:cNvPr id="89" name="Rectangle 88"/>
          <p:cNvSpPr/>
          <p:nvPr/>
        </p:nvSpPr>
        <p:spPr>
          <a:xfrm>
            <a:off x="9271771" y="1843127"/>
            <a:ext cx="682067" cy="22818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MUX</a:t>
            </a:r>
          </a:p>
          <a:p>
            <a:pPr algn="ctr"/>
            <a:endParaRPr lang="en-US" sz="1200" dirty="0"/>
          </a:p>
          <a:p>
            <a:pPr algn="ctr"/>
            <a:r>
              <a:rPr lang="en-US" sz="1200" dirty="0" smtClean="0"/>
              <a:t>128 bits</a:t>
            </a:r>
          </a:p>
          <a:p>
            <a:pPr algn="ctr"/>
            <a:r>
              <a:rPr lang="en-US" sz="1200" dirty="0" smtClean="0"/>
              <a:t>To 8 16 bits </a:t>
            </a:r>
            <a:endParaRPr lang="en-US" sz="1200" dirty="0"/>
          </a:p>
        </p:txBody>
      </p:sp>
      <p:cxnSp>
        <p:nvCxnSpPr>
          <p:cNvPr id="92" name="Straight Arrow Connector 91"/>
          <p:cNvCxnSpPr/>
          <p:nvPr/>
        </p:nvCxnSpPr>
        <p:spPr>
          <a:xfrm>
            <a:off x="10608462" y="771389"/>
            <a:ext cx="1104900" cy="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3" name="TextBox 92"/>
          <p:cNvSpPr txBox="1"/>
          <p:nvPr/>
        </p:nvSpPr>
        <p:spPr>
          <a:xfrm>
            <a:off x="10544711" y="326027"/>
            <a:ext cx="144302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120 MHz clock </a:t>
            </a:r>
            <a:endParaRPr lang="en-US" sz="1600" dirty="0"/>
          </a:p>
        </p:txBody>
      </p:sp>
      <p:cxnSp>
        <p:nvCxnSpPr>
          <p:cNvPr id="100" name="Straight Arrow Connector 99"/>
          <p:cNvCxnSpPr/>
          <p:nvPr/>
        </p:nvCxnSpPr>
        <p:spPr>
          <a:xfrm>
            <a:off x="8583824" y="3048000"/>
            <a:ext cx="687947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1" name="Rectangle 100"/>
          <p:cNvSpPr/>
          <p:nvPr/>
        </p:nvSpPr>
        <p:spPr>
          <a:xfrm>
            <a:off x="10292431" y="1843127"/>
            <a:ext cx="704850" cy="22818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10X16 bits FIFO</a:t>
            </a:r>
            <a:endParaRPr lang="en-US" sz="1400" dirty="0"/>
          </a:p>
        </p:txBody>
      </p:sp>
      <p:sp>
        <p:nvSpPr>
          <p:cNvPr id="103" name="Rectangle 102"/>
          <p:cNvSpPr/>
          <p:nvPr/>
        </p:nvSpPr>
        <p:spPr>
          <a:xfrm>
            <a:off x="11292993" y="1843127"/>
            <a:ext cx="704850" cy="22818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Transceiver </a:t>
            </a:r>
          </a:p>
          <a:p>
            <a:pPr algn="ctr"/>
            <a:r>
              <a:rPr lang="en-US" sz="1400" dirty="0" smtClean="0"/>
              <a:t>IP</a:t>
            </a:r>
            <a:endParaRPr lang="en-US" sz="1400" dirty="0"/>
          </a:p>
        </p:txBody>
      </p:sp>
      <p:cxnSp>
        <p:nvCxnSpPr>
          <p:cNvPr id="105" name="Straight Arrow Connector 104"/>
          <p:cNvCxnSpPr>
            <a:stCxn id="89" idx="3"/>
            <a:endCxn id="101" idx="1"/>
          </p:cNvCxnSpPr>
          <p:nvPr/>
        </p:nvCxnSpPr>
        <p:spPr>
          <a:xfrm>
            <a:off x="9953838" y="2984053"/>
            <a:ext cx="338593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" name="Straight Arrow Connector 106"/>
          <p:cNvCxnSpPr>
            <a:stCxn id="101" idx="3"/>
            <a:endCxn id="103" idx="1"/>
          </p:cNvCxnSpPr>
          <p:nvPr/>
        </p:nvCxnSpPr>
        <p:spPr>
          <a:xfrm>
            <a:off x="10997281" y="2984053"/>
            <a:ext cx="295712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08" name="Table 107"/>
          <p:cNvGraphicFramePr>
            <a:graphicFrameLocks noGrp="1"/>
          </p:cNvGraphicFramePr>
          <p:nvPr>
            <p:extLst/>
          </p:nvPr>
        </p:nvGraphicFramePr>
        <p:xfrm>
          <a:off x="2415343" y="4592191"/>
          <a:ext cx="4192380" cy="208593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9238"/>
                <a:gridCol w="419238"/>
                <a:gridCol w="419238"/>
                <a:gridCol w="419238"/>
                <a:gridCol w="419238"/>
                <a:gridCol w="419238"/>
                <a:gridCol w="419238"/>
                <a:gridCol w="419238"/>
                <a:gridCol w="419238"/>
                <a:gridCol w="419238"/>
              </a:tblGrid>
              <a:tr h="735720"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10</a:t>
                      </a:r>
                      <a:endParaRPr lang="en-US" dirty="0"/>
                    </a:p>
                  </a:txBody>
                  <a:tcPr/>
                </a:tc>
              </a:tr>
              <a:tr h="1350213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/>
                        <a:t>header</a:t>
                      </a:r>
                    </a:p>
                    <a:p>
                      <a:endParaRPr lang="en-US" dirty="0"/>
                    </a:p>
                  </a:txBody>
                  <a:tcPr vert="vert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Mod + clock</a:t>
                      </a:r>
                    </a:p>
                    <a:p>
                      <a:pPr algn="ctr"/>
                      <a:endParaRPr lang="en-US" sz="1600" dirty="0"/>
                    </a:p>
                  </a:txBody>
                  <a:tcPr vert="vert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Sum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dirty="0" smtClean="0"/>
                        <a:t>1+2</a:t>
                      </a:r>
                      <a:endParaRPr lang="en-US" dirty="0"/>
                    </a:p>
                  </a:txBody>
                  <a:tcPr vert="vert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Sum</a:t>
                      </a:r>
                      <a:r>
                        <a:rPr lang="en-US" baseline="0" dirty="0" smtClean="0"/>
                        <a:t> 3+4</a:t>
                      </a:r>
                      <a:endParaRPr lang="en-US" dirty="0" smtClean="0"/>
                    </a:p>
                  </a:txBody>
                  <a:tcPr vert="vert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Sum</a:t>
                      </a:r>
                      <a:r>
                        <a:rPr lang="en-US" baseline="0" dirty="0" smtClean="0"/>
                        <a:t> 5+6</a:t>
                      </a:r>
                      <a:endParaRPr lang="en-US" dirty="0"/>
                    </a:p>
                  </a:txBody>
                  <a:tcPr vert="vert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Sum 7+8</a:t>
                      </a:r>
                      <a:endParaRPr lang="en-US" dirty="0"/>
                    </a:p>
                  </a:txBody>
                  <a:tcPr vert="vert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Sum 9+10</a:t>
                      </a:r>
                      <a:endParaRPr lang="en-US" dirty="0"/>
                    </a:p>
                  </a:txBody>
                  <a:tcPr vert="vert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Sum 11+12</a:t>
                      </a:r>
                      <a:endParaRPr lang="en-US" dirty="0"/>
                    </a:p>
                  </a:txBody>
                  <a:tcPr vert="vert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Sum 13+14 </a:t>
                      </a:r>
                      <a:endParaRPr lang="en-US" dirty="0"/>
                    </a:p>
                  </a:txBody>
                  <a:tcPr vert="vert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Sum 15+16</a:t>
                      </a:r>
                      <a:endParaRPr lang="en-US" dirty="0"/>
                    </a:p>
                  </a:txBody>
                  <a:tcPr vert="vert"/>
                </a:tc>
              </a:tr>
            </a:tbl>
          </a:graphicData>
        </a:graphic>
      </p:graphicFrame>
      <p:sp>
        <p:nvSpPr>
          <p:cNvPr id="109" name="TextBox 108"/>
          <p:cNvSpPr txBox="1"/>
          <p:nvPr/>
        </p:nvSpPr>
        <p:spPr>
          <a:xfrm>
            <a:off x="203316" y="851548"/>
            <a:ext cx="6982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delay</a:t>
            </a:r>
            <a:endParaRPr lang="en-US" b="1" dirty="0"/>
          </a:p>
        </p:txBody>
      </p:sp>
      <p:sp>
        <p:nvSpPr>
          <p:cNvPr id="110" name="TextBox 109"/>
          <p:cNvSpPr txBox="1"/>
          <p:nvPr/>
        </p:nvSpPr>
        <p:spPr>
          <a:xfrm>
            <a:off x="2629481" y="852928"/>
            <a:ext cx="4171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+1</a:t>
            </a:r>
            <a:endParaRPr lang="en-US" dirty="0"/>
          </a:p>
        </p:txBody>
      </p:sp>
      <p:sp>
        <p:nvSpPr>
          <p:cNvPr id="111" name="TextBox 110"/>
          <p:cNvSpPr txBox="1"/>
          <p:nvPr/>
        </p:nvSpPr>
        <p:spPr>
          <a:xfrm>
            <a:off x="4302982" y="852928"/>
            <a:ext cx="4171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+2</a:t>
            </a:r>
            <a:endParaRPr lang="en-US" dirty="0"/>
          </a:p>
        </p:txBody>
      </p:sp>
      <p:sp>
        <p:nvSpPr>
          <p:cNvPr id="112" name="TextBox 111"/>
          <p:cNvSpPr txBox="1"/>
          <p:nvPr/>
        </p:nvSpPr>
        <p:spPr>
          <a:xfrm>
            <a:off x="6693761" y="884601"/>
            <a:ext cx="4171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+1</a:t>
            </a:r>
            <a:endParaRPr lang="en-US" dirty="0"/>
          </a:p>
        </p:txBody>
      </p:sp>
      <p:sp>
        <p:nvSpPr>
          <p:cNvPr id="113" name="TextBox 112"/>
          <p:cNvSpPr txBox="1"/>
          <p:nvPr/>
        </p:nvSpPr>
        <p:spPr>
          <a:xfrm>
            <a:off x="9568155" y="879275"/>
            <a:ext cx="15167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+ 1 BC + 2 12X</a:t>
            </a:r>
            <a:endParaRPr lang="en-US" dirty="0"/>
          </a:p>
        </p:txBody>
      </p:sp>
      <p:cxnSp>
        <p:nvCxnSpPr>
          <p:cNvPr id="118" name="Straight Arrow Connector 117"/>
          <p:cNvCxnSpPr/>
          <p:nvPr/>
        </p:nvCxnSpPr>
        <p:spPr>
          <a:xfrm flipH="1">
            <a:off x="8583824" y="1830241"/>
            <a:ext cx="598276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9" name="TextBox 118"/>
          <p:cNvSpPr txBox="1"/>
          <p:nvPr/>
        </p:nvSpPr>
        <p:spPr>
          <a:xfrm>
            <a:off x="8631258" y="1373039"/>
            <a:ext cx="158748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4 bits trigger phase</a:t>
            </a:r>
            <a:endParaRPr lang="en-US" sz="1400" dirty="0"/>
          </a:p>
        </p:txBody>
      </p:sp>
      <p:sp>
        <p:nvSpPr>
          <p:cNvPr id="120" name="TextBox 119"/>
          <p:cNvSpPr txBox="1"/>
          <p:nvPr/>
        </p:nvSpPr>
        <p:spPr>
          <a:xfrm>
            <a:off x="4457700" y="15919"/>
            <a:ext cx="43218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 smtClean="0"/>
              <a:t>Cal trigger primitive Generator (preliminary)</a:t>
            </a:r>
            <a:endParaRPr lang="en-US" u="sng" dirty="0"/>
          </a:p>
        </p:txBody>
      </p:sp>
      <p:sp>
        <p:nvSpPr>
          <p:cNvPr id="2" name="Rectangle 1"/>
          <p:cNvSpPr/>
          <p:nvPr/>
        </p:nvSpPr>
        <p:spPr>
          <a:xfrm>
            <a:off x="9271771" y="4743359"/>
            <a:ext cx="696492" cy="9525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 smtClean="0"/>
              <a:t>Monitor Delay dual port memory</a:t>
            </a:r>
            <a:endParaRPr lang="en-US" sz="1100" dirty="0"/>
          </a:p>
        </p:txBody>
      </p:sp>
      <p:sp>
        <p:nvSpPr>
          <p:cNvPr id="58" name="Rectangle 57"/>
          <p:cNvSpPr/>
          <p:nvPr/>
        </p:nvSpPr>
        <p:spPr>
          <a:xfrm>
            <a:off x="10307964" y="4743359"/>
            <a:ext cx="696492" cy="9525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smtClean="0"/>
              <a:t>5 events buffer</a:t>
            </a:r>
            <a:endParaRPr lang="en-US" sz="1200" b="1" dirty="0"/>
          </a:p>
        </p:txBody>
      </p:sp>
      <p:cxnSp>
        <p:nvCxnSpPr>
          <p:cNvPr id="13" name="Straight Arrow Connector 12"/>
          <p:cNvCxnSpPr>
            <a:endCxn id="2" idx="1"/>
          </p:cNvCxnSpPr>
          <p:nvPr/>
        </p:nvCxnSpPr>
        <p:spPr>
          <a:xfrm>
            <a:off x="8606684" y="5219609"/>
            <a:ext cx="665087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>
            <a:stCxn id="2" idx="3"/>
            <a:endCxn id="58" idx="1"/>
          </p:cNvCxnSpPr>
          <p:nvPr/>
        </p:nvCxnSpPr>
        <p:spPr>
          <a:xfrm>
            <a:off x="9968263" y="5219609"/>
            <a:ext cx="339701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 flipV="1">
            <a:off x="10138113" y="5219609"/>
            <a:ext cx="0" cy="80019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9836036" y="6145090"/>
            <a:ext cx="574196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100" b="1" dirty="0" smtClean="0"/>
              <a:t>L1 </a:t>
            </a:r>
          </a:p>
          <a:p>
            <a:pPr algn="ctr"/>
            <a:r>
              <a:rPr lang="en-US" sz="1100" b="1" dirty="0" smtClean="0"/>
              <a:t>trigger</a:t>
            </a:r>
            <a:endParaRPr lang="en-US" sz="1100" b="1" dirty="0"/>
          </a:p>
        </p:txBody>
      </p:sp>
      <p:sp>
        <p:nvSpPr>
          <p:cNvPr id="32" name="TextBox 31"/>
          <p:cNvSpPr txBox="1"/>
          <p:nvPr/>
        </p:nvSpPr>
        <p:spPr>
          <a:xfrm>
            <a:off x="11055327" y="5331767"/>
            <a:ext cx="99290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b="1" dirty="0" smtClean="0"/>
              <a:t>To controller</a:t>
            </a:r>
          </a:p>
          <a:p>
            <a:pPr algn="ctr"/>
            <a:r>
              <a:rPr lang="en-US" sz="1200" b="1" dirty="0" smtClean="0"/>
              <a:t>readout</a:t>
            </a:r>
            <a:endParaRPr lang="en-US" sz="1200" b="1" dirty="0"/>
          </a:p>
        </p:txBody>
      </p:sp>
      <p:cxnSp>
        <p:nvCxnSpPr>
          <p:cNvPr id="34" name="Straight Arrow Connector 33"/>
          <p:cNvCxnSpPr>
            <a:stCxn id="58" idx="3"/>
          </p:cNvCxnSpPr>
          <p:nvPr/>
        </p:nvCxnSpPr>
        <p:spPr>
          <a:xfrm>
            <a:off x="11004456" y="5219609"/>
            <a:ext cx="931363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Box 39"/>
          <p:cNvSpPr txBox="1"/>
          <p:nvPr/>
        </p:nvSpPr>
        <p:spPr>
          <a:xfrm>
            <a:off x="10525311" y="5860425"/>
            <a:ext cx="1136851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b="1" dirty="0" smtClean="0"/>
              <a:t>Delay and</a:t>
            </a:r>
          </a:p>
          <a:p>
            <a:pPr algn="ctr"/>
            <a:r>
              <a:rPr lang="en-US" sz="1400" b="1" dirty="0" smtClean="0"/>
              <a:t># of Sample  </a:t>
            </a:r>
          </a:p>
          <a:p>
            <a:pPr algn="ctr"/>
            <a:r>
              <a:rPr lang="en-US" sz="1400" b="1" dirty="0" smtClean="0"/>
              <a:t>adjustable </a:t>
            </a:r>
            <a:endParaRPr lang="en-US" sz="1400" b="1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12/20/2017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sPHENIX internal review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F2F005-9EC2-4AF3-ADD3-E54C9ED5792F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340457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202724" y="980302"/>
            <a:ext cx="832022" cy="469557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b="1" dirty="0" smtClean="0">
                <a:solidFill>
                  <a:schemeClr val="tx1"/>
                </a:solidFill>
              </a:rPr>
              <a:t>PMT charge</a:t>
            </a:r>
          </a:p>
          <a:p>
            <a:pPr algn="ctr"/>
            <a:r>
              <a:rPr lang="en-US" sz="1000" b="1" dirty="0" smtClean="0">
                <a:solidFill>
                  <a:schemeClr val="tx1"/>
                </a:solidFill>
              </a:rPr>
              <a:t>Shaper ADC</a:t>
            </a:r>
          </a:p>
        </p:txBody>
      </p:sp>
      <p:sp>
        <p:nvSpPr>
          <p:cNvPr id="5" name="Rectangle 4"/>
          <p:cNvSpPr/>
          <p:nvPr/>
        </p:nvSpPr>
        <p:spPr>
          <a:xfrm>
            <a:off x="1202724" y="1775253"/>
            <a:ext cx="832022" cy="469557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b="1" dirty="0" smtClean="0">
                <a:solidFill>
                  <a:schemeClr val="tx1"/>
                </a:solidFill>
              </a:rPr>
              <a:t>PMT TDC</a:t>
            </a:r>
          </a:p>
          <a:p>
            <a:pPr algn="ctr"/>
            <a:r>
              <a:rPr lang="en-US" sz="1000" b="1" dirty="0" smtClean="0">
                <a:solidFill>
                  <a:schemeClr val="tx1"/>
                </a:solidFill>
              </a:rPr>
              <a:t>Shaper ADC</a:t>
            </a:r>
          </a:p>
        </p:txBody>
      </p:sp>
      <p:sp>
        <p:nvSpPr>
          <p:cNvPr id="6" name="Rectangle 5"/>
          <p:cNvSpPr/>
          <p:nvPr/>
        </p:nvSpPr>
        <p:spPr>
          <a:xfrm>
            <a:off x="2458994" y="980301"/>
            <a:ext cx="832022" cy="469557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b="1" dirty="0" smtClean="0">
                <a:solidFill>
                  <a:schemeClr val="tx1"/>
                </a:solidFill>
              </a:rPr>
              <a:t>Peak</a:t>
            </a:r>
          </a:p>
          <a:p>
            <a:pPr algn="ctr"/>
            <a:r>
              <a:rPr lang="en-US" sz="1000" b="1" dirty="0" smtClean="0">
                <a:solidFill>
                  <a:schemeClr val="tx1"/>
                </a:solidFill>
              </a:rPr>
              <a:t>detector</a:t>
            </a:r>
          </a:p>
        </p:txBody>
      </p:sp>
      <p:sp>
        <p:nvSpPr>
          <p:cNvPr id="7" name="Rectangle 6"/>
          <p:cNvSpPr/>
          <p:nvPr/>
        </p:nvSpPr>
        <p:spPr>
          <a:xfrm>
            <a:off x="2458994" y="1775252"/>
            <a:ext cx="832022" cy="469557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b="1" dirty="0" smtClean="0">
                <a:solidFill>
                  <a:schemeClr val="tx1"/>
                </a:solidFill>
              </a:rPr>
              <a:t>Peak</a:t>
            </a:r>
          </a:p>
          <a:p>
            <a:pPr algn="ctr"/>
            <a:r>
              <a:rPr lang="en-US" sz="1000" b="1" dirty="0" smtClean="0">
                <a:solidFill>
                  <a:schemeClr val="tx1"/>
                </a:solidFill>
              </a:rPr>
              <a:t>detector</a:t>
            </a:r>
          </a:p>
        </p:txBody>
      </p:sp>
      <p:cxnSp>
        <p:nvCxnSpPr>
          <p:cNvPr id="9" name="Straight Arrow Connector 8"/>
          <p:cNvCxnSpPr>
            <a:stCxn id="7" idx="0"/>
            <a:endCxn id="6" idx="2"/>
          </p:cNvCxnSpPr>
          <p:nvPr/>
        </p:nvCxnSpPr>
        <p:spPr>
          <a:xfrm flipV="1">
            <a:off x="2875005" y="1449858"/>
            <a:ext cx="0" cy="325394"/>
          </a:xfrm>
          <a:prstGeom prst="straightConnector1">
            <a:avLst/>
          </a:prstGeom>
          <a:ln>
            <a:solidFill>
              <a:srgbClr val="002060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>
            <a:stCxn id="4" idx="3"/>
            <a:endCxn id="6" idx="1"/>
          </p:cNvCxnSpPr>
          <p:nvPr/>
        </p:nvCxnSpPr>
        <p:spPr>
          <a:xfrm flipV="1">
            <a:off x="2034746" y="1215080"/>
            <a:ext cx="424248" cy="1"/>
          </a:xfrm>
          <a:prstGeom prst="straightConnector1">
            <a:avLst/>
          </a:prstGeom>
          <a:ln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V="1">
            <a:off x="2034746" y="2010030"/>
            <a:ext cx="424248" cy="1"/>
          </a:xfrm>
          <a:prstGeom prst="straightConnector1">
            <a:avLst/>
          </a:prstGeom>
          <a:ln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3715264" y="980301"/>
            <a:ext cx="832022" cy="469557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b="1" dirty="0" smtClean="0">
                <a:solidFill>
                  <a:schemeClr val="tx1"/>
                </a:solidFill>
              </a:rPr>
              <a:t>Baseline</a:t>
            </a:r>
          </a:p>
          <a:p>
            <a:pPr algn="ctr"/>
            <a:r>
              <a:rPr lang="en-US" sz="1000" b="1" dirty="0" smtClean="0">
                <a:solidFill>
                  <a:schemeClr val="tx1"/>
                </a:solidFill>
              </a:rPr>
              <a:t>correction</a:t>
            </a:r>
          </a:p>
        </p:txBody>
      </p:sp>
      <p:cxnSp>
        <p:nvCxnSpPr>
          <p:cNvPr id="14" name="Straight Arrow Connector 13"/>
          <p:cNvCxnSpPr>
            <a:endCxn id="13" idx="1"/>
          </p:cNvCxnSpPr>
          <p:nvPr/>
        </p:nvCxnSpPr>
        <p:spPr>
          <a:xfrm flipV="1">
            <a:off x="3291016" y="1215080"/>
            <a:ext cx="424248" cy="1"/>
          </a:xfrm>
          <a:prstGeom prst="straightConnector1">
            <a:avLst/>
          </a:prstGeom>
          <a:ln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14"/>
          <p:cNvSpPr/>
          <p:nvPr/>
        </p:nvSpPr>
        <p:spPr>
          <a:xfrm>
            <a:off x="3715264" y="1775251"/>
            <a:ext cx="832022" cy="469557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b="1" dirty="0" smtClean="0">
                <a:solidFill>
                  <a:schemeClr val="tx1"/>
                </a:solidFill>
              </a:rPr>
              <a:t>Baseline</a:t>
            </a:r>
          </a:p>
          <a:p>
            <a:pPr algn="ctr"/>
            <a:r>
              <a:rPr lang="en-US" sz="1000" b="1" dirty="0" smtClean="0">
                <a:solidFill>
                  <a:schemeClr val="tx1"/>
                </a:solidFill>
              </a:rPr>
              <a:t>correction</a:t>
            </a:r>
          </a:p>
        </p:txBody>
      </p:sp>
      <p:cxnSp>
        <p:nvCxnSpPr>
          <p:cNvPr id="16" name="Straight Arrow Connector 15"/>
          <p:cNvCxnSpPr/>
          <p:nvPr/>
        </p:nvCxnSpPr>
        <p:spPr>
          <a:xfrm flipV="1">
            <a:off x="3291016" y="2012087"/>
            <a:ext cx="424248" cy="1"/>
          </a:xfrm>
          <a:prstGeom prst="straightConnector1">
            <a:avLst/>
          </a:prstGeom>
          <a:ln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tangle 18"/>
          <p:cNvSpPr/>
          <p:nvPr/>
        </p:nvSpPr>
        <p:spPr>
          <a:xfrm>
            <a:off x="4971533" y="980301"/>
            <a:ext cx="1256271" cy="469557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b="1" dirty="0" smtClean="0">
                <a:solidFill>
                  <a:schemeClr val="tx1"/>
                </a:solidFill>
              </a:rPr>
              <a:t>Timing Slewing correction </a:t>
            </a:r>
          </a:p>
          <a:p>
            <a:pPr algn="ctr"/>
            <a:r>
              <a:rPr lang="en-US" sz="1000" b="1" dirty="0" smtClean="0">
                <a:solidFill>
                  <a:schemeClr val="tx1"/>
                </a:solidFill>
              </a:rPr>
              <a:t>10X10 table</a:t>
            </a:r>
          </a:p>
        </p:txBody>
      </p:sp>
      <p:cxnSp>
        <p:nvCxnSpPr>
          <p:cNvPr id="20" name="Straight Arrow Connector 19"/>
          <p:cNvCxnSpPr>
            <a:endCxn id="19" idx="1"/>
          </p:cNvCxnSpPr>
          <p:nvPr/>
        </p:nvCxnSpPr>
        <p:spPr>
          <a:xfrm flipV="1">
            <a:off x="4547286" y="1215080"/>
            <a:ext cx="424247" cy="2"/>
          </a:xfrm>
          <a:prstGeom prst="straightConnector1">
            <a:avLst/>
          </a:prstGeom>
          <a:ln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ctangle 20"/>
          <p:cNvSpPr/>
          <p:nvPr/>
        </p:nvSpPr>
        <p:spPr>
          <a:xfrm>
            <a:off x="4971534" y="1775251"/>
            <a:ext cx="832022" cy="469557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b="1" dirty="0" smtClean="0">
                <a:solidFill>
                  <a:schemeClr val="tx1"/>
                </a:solidFill>
              </a:rPr>
              <a:t>Mid-point </a:t>
            </a:r>
          </a:p>
          <a:p>
            <a:pPr algn="ctr"/>
            <a:r>
              <a:rPr lang="en-US" sz="1000" b="1" dirty="0" smtClean="0">
                <a:solidFill>
                  <a:schemeClr val="tx1"/>
                </a:solidFill>
              </a:rPr>
              <a:t>ADC calculation</a:t>
            </a:r>
          </a:p>
        </p:txBody>
      </p:sp>
      <p:cxnSp>
        <p:nvCxnSpPr>
          <p:cNvPr id="22" name="Straight Arrow Connector 21"/>
          <p:cNvCxnSpPr>
            <a:endCxn id="21" idx="1"/>
          </p:cNvCxnSpPr>
          <p:nvPr/>
        </p:nvCxnSpPr>
        <p:spPr>
          <a:xfrm flipV="1">
            <a:off x="4547286" y="2010030"/>
            <a:ext cx="424248" cy="1"/>
          </a:xfrm>
          <a:prstGeom prst="straightConnector1">
            <a:avLst/>
          </a:prstGeom>
          <a:ln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ctangle 22"/>
          <p:cNvSpPr/>
          <p:nvPr/>
        </p:nvSpPr>
        <p:spPr>
          <a:xfrm>
            <a:off x="6227804" y="1775251"/>
            <a:ext cx="955590" cy="469557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b="1" dirty="0" smtClean="0">
                <a:solidFill>
                  <a:schemeClr val="tx1"/>
                </a:solidFill>
              </a:rPr>
              <a:t>ADC to time conversation table (10X10)</a:t>
            </a:r>
          </a:p>
        </p:txBody>
      </p:sp>
      <p:cxnSp>
        <p:nvCxnSpPr>
          <p:cNvPr id="24" name="Straight Arrow Connector 23"/>
          <p:cNvCxnSpPr>
            <a:endCxn id="23" idx="1"/>
          </p:cNvCxnSpPr>
          <p:nvPr/>
        </p:nvCxnSpPr>
        <p:spPr>
          <a:xfrm flipV="1">
            <a:off x="5803556" y="2010030"/>
            <a:ext cx="424248" cy="2"/>
          </a:xfrm>
          <a:prstGeom prst="straightConnector1">
            <a:avLst/>
          </a:prstGeom>
          <a:ln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Rectangle 25"/>
          <p:cNvSpPr/>
          <p:nvPr/>
        </p:nvSpPr>
        <p:spPr>
          <a:xfrm>
            <a:off x="7768281" y="980301"/>
            <a:ext cx="832022" cy="1264507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chemeClr val="tx1"/>
                </a:solidFill>
              </a:rPr>
              <a:t>NHIT, </a:t>
            </a:r>
          </a:p>
          <a:p>
            <a:pPr algn="ctr"/>
            <a:r>
              <a:rPr lang="en-US" sz="1200" dirty="0" smtClean="0">
                <a:solidFill>
                  <a:schemeClr val="tx1"/>
                </a:solidFill>
              </a:rPr>
              <a:t>Average time,</a:t>
            </a:r>
          </a:p>
          <a:p>
            <a:pPr algn="ctr"/>
            <a:r>
              <a:rPr lang="en-US" sz="1200" dirty="0" smtClean="0">
                <a:solidFill>
                  <a:schemeClr val="tx1"/>
                </a:solidFill>
              </a:rPr>
              <a:t>charge</a:t>
            </a:r>
            <a:endParaRPr lang="en-US" sz="1200" dirty="0">
              <a:solidFill>
                <a:schemeClr val="tx1"/>
              </a:solidFill>
            </a:endParaRPr>
          </a:p>
        </p:txBody>
      </p:sp>
      <p:cxnSp>
        <p:nvCxnSpPr>
          <p:cNvPr id="28" name="Straight Arrow Connector 27"/>
          <p:cNvCxnSpPr>
            <a:stCxn id="19" idx="3"/>
          </p:cNvCxnSpPr>
          <p:nvPr/>
        </p:nvCxnSpPr>
        <p:spPr>
          <a:xfrm>
            <a:off x="6227804" y="1215080"/>
            <a:ext cx="1540477" cy="0"/>
          </a:xfrm>
          <a:prstGeom prst="straightConnector1">
            <a:avLst/>
          </a:prstGeom>
          <a:ln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>
            <a:stCxn id="23" idx="3"/>
          </p:cNvCxnSpPr>
          <p:nvPr/>
        </p:nvCxnSpPr>
        <p:spPr>
          <a:xfrm>
            <a:off x="7183394" y="2010030"/>
            <a:ext cx="584887" cy="0"/>
          </a:xfrm>
          <a:prstGeom prst="straightConnector1">
            <a:avLst/>
          </a:prstGeom>
          <a:ln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Right Arrow 30"/>
          <p:cNvSpPr/>
          <p:nvPr/>
        </p:nvSpPr>
        <p:spPr>
          <a:xfrm>
            <a:off x="8600303" y="1501343"/>
            <a:ext cx="469556" cy="222422"/>
          </a:xfrm>
          <a:prstGeom prst="right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TextBox 31"/>
          <p:cNvSpPr txBox="1"/>
          <p:nvPr/>
        </p:nvSpPr>
        <p:spPr>
          <a:xfrm>
            <a:off x="551935" y="238897"/>
            <a:ext cx="69137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SPHENIX Beam </a:t>
            </a:r>
            <a:r>
              <a:rPr lang="en-US" dirty="0" err="1" smtClean="0"/>
              <a:t>Beam</a:t>
            </a:r>
            <a:r>
              <a:rPr lang="en-US" dirty="0" smtClean="0"/>
              <a:t> counter local level 1 algorithm conceptual diagram</a:t>
            </a:r>
            <a:endParaRPr lang="en-US" dirty="0"/>
          </a:p>
        </p:txBody>
      </p:sp>
      <p:sp>
        <p:nvSpPr>
          <p:cNvPr id="33" name="TextBox 32"/>
          <p:cNvSpPr txBox="1"/>
          <p:nvPr/>
        </p:nvSpPr>
        <p:spPr>
          <a:xfrm>
            <a:off x="551935" y="3171568"/>
            <a:ext cx="8830962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arenR"/>
            </a:pPr>
            <a:r>
              <a:rPr lang="en-US" dirty="0" smtClean="0"/>
              <a:t>ADC is running at 6X beam crossing clock, ~16ns</a:t>
            </a:r>
          </a:p>
          <a:p>
            <a:pPr marL="342900" indent="-342900">
              <a:buAutoNum type="arabicParenR"/>
            </a:pPr>
            <a:r>
              <a:rPr lang="en-US" dirty="0" smtClean="0"/>
              <a:t>64 channels per FEM board, 32 channel for TDC and 32 channel for PMT pulse measurements, 4 boards total</a:t>
            </a:r>
          </a:p>
          <a:p>
            <a:pPr marL="342900" indent="-342900">
              <a:buAutoNum type="arabicParenR"/>
            </a:pPr>
            <a:r>
              <a:rPr lang="en-US" dirty="0" smtClean="0"/>
              <a:t>The TDC channels are gated within 25 – 30 ns time window. There are no constrain by the PMT charge channel shaper.</a:t>
            </a:r>
          </a:p>
          <a:p>
            <a:pPr marL="342900" indent="-342900">
              <a:buAutoNum type="arabicParenR"/>
            </a:pPr>
            <a:r>
              <a:rPr lang="en-US" dirty="0" smtClean="0"/>
              <a:t>The beam </a:t>
            </a:r>
            <a:r>
              <a:rPr lang="en-US" dirty="0" err="1" smtClean="0"/>
              <a:t>beam</a:t>
            </a:r>
            <a:r>
              <a:rPr lang="en-US" dirty="0" smtClean="0"/>
              <a:t> LL1 calculation is running at 6X BC clocks.</a:t>
            </a:r>
          </a:p>
          <a:p>
            <a:pPr marL="342900" indent="-342900">
              <a:buAutoNum type="arabicParenR"/>
            </a:pPr>
            <a:r>
              <a:rPr lang="en-US" dirty="0" smtClean="0"/>
              <a:t>The 10x10 table is 10 bits address inputs and 10 bit data output, preloaded through crate controller.</a:t>
            </a:r>
          </a:p>
          <a:p>
            <a:pPr marL="342900" indent="-342900">
              <a:buAutoNum type="arabicParenR"/>
            </a:pPr>
            <a:r>
              <a:rPr lang="en-US" dirty="0" smtClean="0"/>
              <a:t>Unlike Calorimeter detector, the beam </a:t>
            </a:r>
            <a:r>
              <a:rPr lang="en-US" dirty="0" err="1" smtClean="0"/>
              <a:t>beam</a:t>
            </a:r>
            <a:r>
              <a:rPr lang="en-US" dirty="0" smtClean="0"/>
              <a:t> local level 1 does not require large collapsing steps. It has relative more relax time requirements.</a:t>
            </a:r>
            <a:endParaRPr lang="en-US" dirty="0"/>
          </a:p>
        </p:txBody>
      </p:sp>
      <p:sp>
        <p:nvSpPr>
          <p:cNvPr id="34" name="Date Placeholder 3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12/20/2017</a:t>
            </a:r>
            <a:endParaRPr lang="en-US"/>
          </a:p>
        </p:txBody>
      </p:sp>
      <p:sp>
        <p:nvSpPr>
          <p:cNvPr id="35" name="Footer Placeholder 3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sPHENIX internal review</a:t>
            </a:r>
            <a:endParaRPr lang="en-US"/>
          </a:p>
        </p:txBody>
      </p:sp>
      <p:sp>
        <p:nvSpPr>
          <p:cNvPr id="36" name="Slide Number Placeholder 3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F2F005-9EC2-4AF3-ADD3-E54C9ED5792F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2893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118442"/>
          </a:xfrm>
        </p:spPr>
        <p:txBody>
          <a:bodyPr/>
          <a:lstStyle/>
          <a:p>
            <a:pPr algn="ctr"/>
            <a:r>
              <a:rPr lang="en-US" dirty="0" smtClean="0"/>
              <a:t>Hardware </a:t>
            </a:r>
            <a:r>
              <a:rPr lang="en-US" dirty="0" smtClean="0"/>
              <a:t>spec for local level 1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838200" y="1732319"/>
            <a:ext cx="10515600" cy="4649820"/>
          </a:xfrm>
        </p:spPr>
        <p:txBody>
          <a:bodyPr>
            <a:normAutofit fontScale="62500" lnSpcReduction="20000"/>
          </a:bodyPr>
          <a:lstStyle/>
          <a:p>
            <a:r>
              <a:rPr lang="en-US" dirty="0" smtClean="0"/>
              <a:t>RHIC clock is normally running with 9.6 MHz </a:t>
            </a:r>
            <a:r>
              <a:rPr lang="en-US" dirty="0" smtClean="0"/>
              <a:t>with some </a:t>
            </a:r>
            <a:r>
              <a:rPr lang="en-US" dirty="0" smtClean="0"/>
              <a:t>variation pending on collision species and energy.</a:t>
            </a:r>
          </a:p>
          <a:p>
            <a:r>
              <a:rPr lang="en-US" dirty="0" smtClean="0"/>
              <a:t>EMCAL has 24576, =96*256, channels, 0.025 X 0.025 eta and phi coverage.</a:t>
            </a:r>
          </a:p>
          <a:p>
            <a:pPr lvl="1"/>
            <a:r>
              <a:rPr lang="en-US" dirty="0" smtClean="0"/>
              <a:t>64 channel per FEM, 384 FEM.</a:t>
            </a:r>
          </a:p>
          <a:p>
            <a:pPr lvl="1"/>
            <a:r>
              <a:rPr lang="en-US" dirty="0" smtClean="0"/>
              <a:t>FEM will output 16 2x2 sum which pack into 8 16 bits words + header + frame marker.</a:t>
            </a:r>
          </a:p>
          <a:p>
            <a:pPr lvl="2"/>
            <a:r>
              <a:rPr lang="en-US" dirty="0" smtClean="0"/>
              <a:t>L1 trigger primitive bandwidth ~ (8+1+1)*10 MHz = 100 M words per sec = 2 </a:t>
            </a:r>
            <a:r>
              <a:rPr lang="en-US" dirty="0" err="1" smtClean="0"/>
              <a:t>Gbits</a:t>
            </a:r>
            <a:r>
              <a:rPr lang="en-US" dirty="0" smtClean="0"/>
              <a:t>/sec after 8b/10b </a:t>
            </a:r>
            <a:r>
              <a:rPr lang="en-US" dirty="0" smtClean="0"/>
              <a:t>encoding. The transceiver has 120 MHz reference crystal, </a:t>
            </a:r>
            <a:r>
              <a:rPr lang="en-US" dirty="0" smtClean="0"/>
              <a:t>i.e. 2.4 GHz bandwidth. </a:t>
            </a:r>
            <a:r>
              <a:rPr lang="en-US" dirty="0" smtClean="0"/>
              <a:t> </a:t>
            </a:r>
            <a:endParaRPr lang="en-US" dirty="0" smtClean="0"/>
          </a:p>
          <a:p>
            <a:r>
              <a:rPr lang="en-US" dirty="0" smtClean="0"/>
              <a:t>Outer and inner HCAL has 1536 each, =24x64 channels, 0.1 X 0.1 eta and phi coverage.</a:t>
            </a:r>
          </a:p>
          <a:p>
            <a:pPr lvl="1"/>
            <a:r>
              <a:rPr lang="en-US" dirty="0" smtClean="0"/>
              <a:t>Same FEM as EMCAL, 24 FEM. </a:t>
            </a:r>
          </a:p>
          <a:p>
            <a:pPr lvl="1"/>
            <a:r>
              <a:rPr lang="en-US" dirty="0" smtClean="0"/>
              <a:t>The trigger sum coverage is 0.2X.2 eta and phi coverage.</a:t>
            </a:r>
          </a:p>
          <a:p>
            <a:r>
              <a:rPr lang="en-US" dirty="0" smtClean="0"/>
              <a:t>The FEM produce trigger primitives every beam crossing clock.</a:t>
            </a:r>
          </a:p>
          <a:p>
            <a:pPr lvl="1"/>
            <a:r>
              <a:rPr lang="en-US" dirty="0" smtClean="0"/>
              <a:t>The Local level 1 trigger need to have beam clock input to resync all primitive data</a:t>
            </a:r>
          </a:p>
          <a:p>
            <a:pPr lvl="1"/>
            <a:r>
              <a:rPr lang="en-US" dirty="0" smtClean="0"/>
              <a:t>Mode Bits from timing system are needed in Local level 1 trigger system for</a:t>
            </a:r>
          </a:p>
          <a:p>
            <a:pPr lvl="2"/>
            <a:r>
              <a:rPr lang="en-US" dirty="0" smtClean="0"/>
              <a:t>system initialization, reset, </a:t>
            </a:r>
            <a:r>
              <a:rPr lang="en-US" dirty="0" smtClean="0"/>
              <a:t>receiving </a:t>
            </a:r>
            <a:r>
              <a:rPr lang="en-US" dirty="0" smtClean="0"/>
              <a:t>L1 trigger and testing.</a:t>
            </a:r>
          </a:p>
          <a:p>
            <a:r>
              <a:rPr lang="en-US" dirty="0" smtClean="0"/>
              <a:t>Local Level 1 system need to able inject test pattern at input stage of each physical board.</a:t>
            </a:r>
          </a:p>
          <a:p>
            <a:r>
              <a:rPr lang="en-US" dirty="0" smtClean="0"/>
              <a:t>Local Level 1 system has to able to </a:t>
            </a:r>
            <a:r>
              <a:rPr lang="en-US" dirty="0" err="1" smtClean="0"/>
              <a:t>readback</a:t>
            </a:r>
            <a:r>
              <a:rPr lang="en-US" dirty="0" smtClean="0"/>
              <a:t> samples of FEM trigger primitives. The Mode bits of the timing system should able to coordinate the </a:t>
            </a:r>
            <a:r>
              <a:rPr lang="en-US" dirty="0" err="1" smtClean="0"/>
              <a:t>readback</a:t>
            </a:r>
            <a:r>
              <a:rPr lang="en-US" dirty="0" smtClean="0"/>
              <a:t> sample of FEM trigger primitive data and Local level 1 trigger primitives data and it’s calculation result.  </a:t>
            </a:r>
            <a:endParaRPr lang="en-US" dirty="0" smtClean="0"/>
          </a:p>
          <a:p>
            <a:r>
              <a:rPr lang="en-US" dirty="0" smtClean="0"/>
              <a:t>Local level 1 time budget need to be developed.</a:t>
            </a:r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12/20/2017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sPHENIX internal review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F2F005-9EC2-4AF3-ADD3-E54C9ED5792F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85867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57818" y="0"/>
            <a:ext cx="6713014" cy="6858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419877" y="1576874"/>
            <a:ext cx="4292082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Level 1 trigger Latency diagram shows the 40 beam crossing latency, 4 us,  is distribution cross varies stages, FEM, cable delay, local level, global level 1, timing system.</a:t>
            </a:r>
            <a:endParaRPr lang="en-US" dirty="0"/>
          </a:p>
          <a:p>
            <a:endParaRPr lang="en-US" dirty="0" smtClean="0"/>
          </a:p>
          <a:p>
            <a:r>
              <a:rPr lang="en-US" dirty="0" smtClean="0"/>
              <a:t>It has the same collision hall with similar cable delay in SPHENIX</a:t>
            </a:r>
          </a:p>
          <a:p>
            <a:endParaRPr lang="en-US" dirty="0"/>
          </a:p>
          <a:p>
            <a:r>
              <a:rPr lang="en-US" dirty="0" smtClean="0"/>
              <a:t>It is unclear, we can increase Level 1 trigger latency. 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12/20/2017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sPHENIX internal review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F2F005-9EC2-4AF3-ADD3-E54C9ED5792F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147519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3725</TotalTime>
  <Words>1853</Words>
  <Application>Microsoft Office PowerPoint</Application>
  <PresentationFormat>Widescreen</PresentationFormat>
  <Paragraphs>386</Paragraphs>
  <Slides>17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2" baseType="lpstr">
      <vt:lpstr>Arial</vt:lpstr>
      <vt:lpstr>Calibri</vt:lpstr>
      <vt:lpstr>Calibri Light</vt:lpstr>
      <vt:lpstr>Wingdings</vt:lpstr>
      <vt:lpstr>Office Theme</vt:lpstr>
      <vt:lpstr>Local Level 1 trigger Hardware and data flow</vt:lpstr>
      <vt:lpstr>Outline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Hardware spec for local level 1</vt:lpstr>
      <vt:lpstr>PowerPoint Presentation</vt:lpstr>
      <vt:lpstr>Possible paths</vt:lpstr>
      <vt:lpstr>PowerPoint Presentation</vt:lpstr>
      <vt:lpstr>Good and bad of the 3 solutions (1)</vt:lpstr>
      <vt:lpstr>Good and bad of the 3 solutions (2)</vt:lpstr>
      <vt:lpstr>Steps to determine the final solution</vt:lpstr>
      <vt:lpstr>BACUP SLIDES</vt:lpstr>
      <vt:lpstr>Fibers bandwidth calculation  for complete phi section </vt:lpstr>
      <vt:lpstr>PowerPoint Presentation</vt:lpstr>
    </vt:vector>
  </TitlesOfParts>
  <Company>Columbia University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Columbia University</dc:creator>
  <cp:lastModifiedBy>Columbia University</cp:lastModifiedBy>
  <cp:revision>24</cp:revision>
  <cp:lastPrinted>2017-12-19T16:00:44Z</cp:lastPrinted>
  <dcterms:created xsi:type="dcterms:W3CDTF">2017-12-17T02:15:46Z</dcterms:created>
  <dcterms:modified xsi:type="dcterms:W3CDTF">2017-12-19T16:21:41Z</dcterms:modified>
</cp:coreProperties>
</file>