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64" r:id="rId3"/>
    <p:sldId id="263" r:id="rId4"/>
    <p:sldId id="265" r:id="rId5"/>
    <p:sldId id="266" r:id="rId6"/>
    <p:sldId id="270" r:id="rId7"/>
    <p:sldId id="273" r:id="rId8"/>
    <p:sldId id="267" r:id="rId9"/>
    <p:sldId id="275" r:id="rId10"/>
    <p:sldId id="274" r:id="rId11"/>
    <p:sldId id="284" r:id="rId12"/>
    <p:sldId id="279" r:id="rId13"/>
    <p:sldId id="281" r:id="rId14"/>
    <p:sldId id="282" r:id="rId15"/>
    <p:sldId id="259" r:id="rId16"/>
    <p:sldId id="286" r:id="rId17"/>
    <p:sldId id="287" r:id="rId18"/>
    <p:sldId id="285" r:id="rId19"/>
    <p:sldId id="283" r:id="rId20"/>
    <p:sldId id="272" r:id="rId21"/>
    <p:sldId id="271" r:id="rId22"/>
    <p:sldId id="278" r:id="rId23"/>
    <p:sldId id="277" r:id="rId24"/>
    <p:sldId id="276" r:id="rId2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C7FB2BB-CA98-5940-8E97-1C6FBC00327A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3610757-1DC1-CD4B-9BA9-412335DB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33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71EF59E-B197-2348-B7A1-B0D3454076DA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0BD304E-564A-1547-8A7C-581D0A3F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9D9-747E-4DB3-AF60-9F9DEAFC46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304E-564A-1547-8A7C-581D0A3F0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5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9D9-747E-4DB3-AF60-9F9DEAFC46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1963" y="6637338"/>
            <a:ext cx="213360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9075" y="6637338"/>
            <a:ext cx="213360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729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287338" y="1008592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940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7339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8"/>
            <a:ext cx="4038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287338" y="1005840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0494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7339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4040188" cy="409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2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32000"/>
            <a:ext cx="4041775" cy="409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287338" y="1005840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2261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7339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287338" y="1005840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144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8425" y="98425"/>
            <a:ext cx="8964613" cy="6523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8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3068"/>
            <a:ext cx="822960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 9-10, 2015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sPHENIX Cost and Schedule Review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8" descr="sPHENIX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3338"/>
            <a:ext cx="10874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Calorimeter Digitizer Electronics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Cheng-Yi Chi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Columbia University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Thoughts on the Trigger Primitives.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FEM can do rough gain correction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 We will do on board 2x2 sum first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If trigger primitive output will be 8 bits, for 40 </a:t>
            </a:r>
            <a:r>
              <a:rPr 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Gev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top scale, the least count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will be ~156 </a:t>
            </a:r>
            <a:r>
              <a:rPr 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Mev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if the scale is linear.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If we output 8 bits per channels, the optical bandwidth will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be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10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( 8b/10b encoding) *64 * 10 MHz = 6.4 </a:t>
            </a:r>
            <a:r>
              <a:rPr 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Gbits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/sec. if one only output 2X2 sum, we will only have 1.6 </a:t>
            </a:r>
            <a:r>
              <a:rPr 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Gbits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/sec. With formatting, the output will be 2 </a:t>
            </a:r>
            <a:r>
              <a:rPr 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Gbits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/sec. ( 1 frame marker + 1 header + 8* (2* 8) data words.)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if trigger sum is 10 bits, we will have ( 1 frame marker + 1 header + 10 16 bits data words.), The optical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Bandwidth will be 20 (bits)*12 words* 10 MHz = 2.4 </a:t>
            </a:r>
            <a:r>
              <a:rPr lang="en-US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Gbits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/sec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The FPGA has a high speed transceiver port to the backplane with high speed LVDS repeater.  A rear mounted optical transceiver could be used to send out L1 trigger primitives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FPGA code is being developed to study th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e memory usage if correction table are used to correct the data.</a:t>
            </a: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en-US" sz="4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3/25/2015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ADC Module, Crate Controller and Backplane prototype modules have be build.</a:t>
            </a:r>
          </a:p>
          <a:p>
            <a:pPr lvl="1"/>
            <a:r>
              <a:rPr lang="en-US" dirty="0" smtClean="0"/>
              <a:t>This is e</a:t>
            </a:r>
            <a:r>
              <a:rPr lang="en-US" dirty="0" smtClean="0"/>
              <a:t>nough </a:t>
            </a:r>
            <a:r>
              <a:rPr lang="en-US" dirty="0" smtClean="0"/>
              <a:t>for us to test analog function.</a:t>
            </a:r>
          </a:p>
          <a:p>
            <a:pPr lvl="2"/>
            <a:r>
              <a:rPr lang="en-US" dirty="0" smtClean="0"/>
              <a:t>Can we safely built 64 channel ADC module with reasonable performance?</a:t>
            </a:r>
          </a:p>
          <a:p>
            <a:pPr lvl="2"/>
            <a:r>
              <a:rPr lang="en-US" dirty="0" smtClean="0"/>
              <a:t>Will offset circuit introduce more noise into the system?</a:t>
            </a:r>
          </a:p>
          <a:p>
            <a:pPr lvl="1"/>
            <a:r>
              <a:rPr lang="en-US" dirty="0" smtClean="0"/>
              <a:t>The XMIT module is on the way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07" y="261257"/>
            <a:ext cx="4640985" cy="34807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9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" y="880527"/>
            <a:ext cx="3271966" cy="436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60" y="3391473"/>
            <a:ext cx="4154670" cy="3116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963" y="5683125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ADC backplane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928609" y="154840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ADC 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856948" y="4764809"/>
            <a:ext cx="241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crate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9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16812" r="1491" b="12694"/>
          <a:stretch/>
        </p:blipFill>
        <p:spPr>
          <a:xfrm>
            <a:off x="4858471" y="1375956"/>
            <a:ext cx="4285529" cy="482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r="1631" b="15066"/>
          <a:stretch/>
        </p:blipFill>
        <p:spPr>
          <a:xfrm>
            <a:off x="0" y="148047"/>
            <a:ext cx="4789714" cy="4737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66249" y="303149"/>
            <a:ext cx="313467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ADC Board </a:t>
            </a:r>
            <a:r>
              <a:rPr lang="en-US" b="1" u="sng" dirty="0"/>
              <a:t>P</a:t>
            </a:r>
            <a:r>
              <a:rPr lang="en-US" b="1" u="sng" dirty="0" smtClean="0"/>
              <a:t>erformance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baseline, no signal</a:t>
            </a:r>
            <a:r>
              <a:rPr lang="en-US" dirty="0" smtClean="0"/>
              <a:t>) </a:t>
            </a:r>
          </a:p>
          <a:p>
            <a:pPr algn="ctr"/>
            <a:r>
              <a:rPr lang="en-US" sz="1100" b="1" dirty="0" smtClean="0"/>
              <a:t>Channel 1 without offset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0821" y="29609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68757" y="3135926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sigma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480" y="8447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6432" y="2390163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number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00976" y="4377997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Channel number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4834079" y="500990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nhits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4804543" y="199065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nhits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4804543" y="408438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nhits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4795261" y="3037516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nhits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09393" y="2516778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09393" y="3495474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33282" y="4576825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37636" y="5588507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44695" y="175564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Ch</a:t>
            </a:r>
            <a:r>
              <a:rPr lang="en-US" sz="1200" b="1" dirty="0" smtClean="0"/>
              <a:t> 0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65880" y="2824555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Ch</a:t>
            </a:r>
            <a:r>
              <a:rPr lang="en-US" sz="1200" b="1" dirty="0" smtClean="0"/>
              <a:t> 1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44695" y="3839574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Ch</a:t>
            </a:r>
            <a:r>
              <a:rPr lang="en-US" sz="1200" b="1" dirty="0" smtClean="0"/>
              <a:t> 2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5006" y="4854593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Ch</a:t>
            </a:r>
            <a:r>
              <a:rPr lang="en-US" sz="1200" b="1" dirty="0" smtClean="0"/>
              <a:t> 3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00976" y="1145123"/>
            <a:ext cx="108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</a:t>
            </a:r>
          </a:p>
          <a:p>
            <a:pPr algn="ctr"/>
            <a:r>
              <a:rPr lang="en-US" sz="1200" b="1" dirty="0" smtClean="0"/>
              <a:t>(average ADC)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82595" y="3418529"/>
            <a:ext cx="7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</a:t>
            </a:r>
          </a:p>
          <a:p>
            <a:pPr algn="ctr"/>
            <a:r>
              <a:rPr lang="en-US" sz="1200" b="1" dirty="0" smtClean="0"/>
              <a:t>(sigma)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2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9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15808" r="2107" b="16182"/>
          <a:stretch/>
        </p:blipFill>
        <p:spPr>
          <a:xfrm>
            <a:off x="185692" y="148046"/>
            <a:ext cx="4606834" cy="4641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6222" r="2040" b="15583"/>
          <a:stretch/>
        </p:blipFill>
        <p:spPr>
          <a:xfrm>
            <a:off x="4868091" y="2055222"/>
            <a:ext cx="4084321" cy="4119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821" y="29609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41678" y="214953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04958" y="5708469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00976" y="1145123"/>
            <a:ext cx="108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</a:t>
            </a:r>
          </a:p>
          <a:p>
            <a:pPr algn="ctr"/>
            <a:r>
              <a:rPr lang="en-US" sz="1200" b="1" dirty="0" smtClean="0"/>
              <a:t>(average ADC)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6432" y="2363687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number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6431" y="4472919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number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52263" y="3223577"/>
            <a:ext cx="7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</a:t>
            </a:r>
          </a:p>
          <a:p>
            <a:pPr algn="ctr"/>
            <a:r>
              <a:rPr lang="en-US" sz="1200" b="1" dirty="0" smtClean="0"/>
              <a:t>(sigma)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148" y="3085077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sigma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4381" y="3983994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81392" y="5754636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6894" y="3268406"/>
            <a:ext cx="76206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0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6895" y="4869315"/>
            <a:ext cx="76206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1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76018" y="553497"/>
            <a:ext cx="218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ADC noise test with </a:t>
            </a:r>
          </a:p>
          <a:p>
            <a:pPr algn="ctr"/>
            <a:r>
              <a:rPr lang="en-US" b="1" dirty="0" smtClean="0"/>
              <a:t>existing</a:t>
            </a:r>
            <a:r>
              <a:rPr lang="en-US" b="1" dirty="0" smtClean="0"/>
              <a:t> </a:t>
            </a:r>
            <a:r>
              <a:rPr lang="en-US" b="1" dirty="0" smtClean="0"/>
              <a:t>HBD preamp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60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Talk </a:t>
            </a:r>
            <a:r>
              <a:rPr lang="en-US" dirty="0"/>
              <a:t>S</a:t>
            </a:r>
            <a:r>
              <a:rPr lang="en-US" dirty="0" smtClean="0"/>
              <a:t>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0234" y="33676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16322" r="2748" b="15965"/>
          <a:stretch/>
        </p:blipFill>
        <p:spPr>
          <a:xfrm>
            <a:off x="2838523" y="1036035"/>
            <a:ext cx="5478163" cy="5502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8376" y="1277805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08376" y="2422218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8376" y="363358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08376" y="495953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50373" y="2504514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50374" y="3704081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0374" y="4887246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50374" y="6136565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47644" y="2430725"/>
            <a:ext cx="79360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9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46210" y="3687688"/>
            <a:ext cx="8963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10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6266" y="4903615"/>
            <a:ext cx="8963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11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6265" y="6086803"/>
            <a:ext cx="8963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12</a:t>
            </a:r>
            <a:endParaRPr lang="en-US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2296" y="1912331"/>
            <a:ext cx="21946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 talk with </a:t>
            </a:r>
            <a:endParaRPr lang="en-US" dirty="0" smtClean="0"/>
          </a:p>
          <a:p>
            <a:pPr algn="ctr"/>
            <a:r>
              <a:rPr lang="en-US" dirty="0" smtClean="0"/>
              <a:t>existing HBD </a:t>
            </a:r>
            <a:r>
              <a:rPr lang="en-US" dirty="0" smtClean="0"/>
              <a:t>preamp</a:t>
            </a:r>
          </a:p>
          <a:p>
            <a:pPr algn="ctr"/>
            <a:r>
              <a:rPr lang="en-US" dirty="0" smtClean="0"/>
              <a:t>(similar rise time</a:t>
            </a:r>
            <a:r>
              <a:rPr lang="en-US" dirty="0" smtClean="0"/>
              <a:t>)</a:t>
            </a:r>
          </a:p>
          <a:p>
            <a:pPr algn="ctr"/>
            <a:r>
              <a:rPr lang="en-US" sz="1400" b="1" dirty="0" smtClean="0"/>
              <a:t>6 meters of 2mm HM cable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215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Last prototype cycle of the electronics should dress production needs.</a:t>
            </a:r>
          </a:p>
          <a:p>
            <a:pPr lvl="1"/>
            <a:r>
              <a:rPr lang="en-US" dirty="0" smtClean="0"/>
              <a:t>Testing, yield etc.</a:t>
            </a:r>
          </a:p>
          <a:p>
            <a:r>
              <a:rPr lang="en-US" dirty="0" smtClean="0"/>
              <a:t>Parts and Printed Circuit Boards (PCB) procurements.</a:t>
            </a:r>
          </a:p>
          <a:p>
            <a:pPr lvl="1"/>
            <a:r>
              <a:rPr lang="en-US" dirty="0" smtClean="0"/>
              <a:t>Work with distributors on getting the parts.</a:t>
            </a:r>
          </a:p>
          <a:p>
            <a:pPr lvl="1"/>
            <a:r>
              <a:rPr lang="en-US" dirty="0" smtClean="0"/>
              <a:t>Work with prototype PCB vendors.</a:t>
            </a:r>
          </a:p>
          <a:p>
            <a:r>
              <a:rPr lang="en-US" dirty="0" smtClean="0"/>
              <a:t>Board assembly.</a:t>
            </a:r>
          </a:p>
          <a:p>
            <a:pPr lvl="1"/>
            <a:r>
              <a:rPr lang="en-US" dirty="0" smtClean="0"/>
              <a:t>Have a preproduction run.</a:t>
            </a:r>
          </a:p>
          <a:p>
            <a:pPr lvl="1"/>
            <a:r>
              <a:rPr lang="en-US" dirty="0" smtClean="0"/>
              <a:t>Work with prototype board assembler.</a:t>
            </a:r>
          </a:p>
          <a:p>
            <a:pPr lvl="1"/>
            <a:r>
              <a:rPr lang="en-US" dirty="0" smtClean="0"/>
              <a:t>Schedule the board delivery to match with testing flow.</a:t>
            </a:r>
          </a:p>
          <a:p>
            <a:pPr lvl="2"/>
            <a:r>
              <a:rPr lang="en-US" dirty="0" smtClean="0"/>
              <a:t>Feedback to assembler.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Set up at least 2 test stands. </a:t>
            </a:r>
          </a:p>
          <a:p>
            <a:pPr lvl="2"/>
            <a:r>
              <a:rPr lang="en-US" dirty="0" smtClean="0"/>
              <a:t>One for testing. The other one for debugging.</a:t>
            </a:r>
          </a:p>
          <a:p>
            <a:pPr lvl="1"/>
            <a:r>
              <a:rPr lang="en-US" dirty="0" smtClean="0"/>
              <a:t>Probably can do at least 10 boards a day.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design of the digitizer </a:t>
            </a:r>
            <a:r>
              <a:rPr lang="en-US" dirty="0" smtClean="0"/>
              <a:t>is </a:t>
            </a:r>
            <a:r>
              <a:rPr lang="en-US" dirty="0" smtClean="0"/>
              <a:t>to minimize the cost of the system.</a:t>
            </a:r>
          </a:p>
          <a:p>
            <a:pPr lvl="1"/>
            <a:r>
              <a:rPr lang="en-US" dirty="0" smtClean="0"/>
              <a:t>Compact 6U design.</a:t>
            </a:r>
          </a:p>
          <a:p>
            <a:pPr lvl="2"/>
            <a:r>
              <a:rPr lang="en-US" dirty="0" smtClean="0"/>
              <a:t>Save space reduce the PCB cost. Saving the rack space. Easy handling.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low cost FPGA to </a:t>
            </a:r>
            <a:r>
              <a:rPr lang="en-US" dirty="0" smtClean="0"/>
              <a:t>handle </a:t>
            </a:r>
            <a:r>
              <a:rPr lang="en-US" dirty="0" smtClean="0"/>
              <a:t>all </a:t>
            </a:r>
            <a:r>
              <a:rPr lang="en-US" dirty="0" smtClean="0"/>
              <a:t>ADC data, event data flow and Level </a:t>
            </a:r>
            <a:r>
              <a:rPr lang="en-US" dirty="0" smtClean="0"/>
              <a:t>1 trigger </a:t>
            </a:r>
            <a:r>
              <a:rPr lang="en-US" dirty="0" smtClean="0"/>
              <a:t>primitives. </a:t>
            </a:r>
          </a:p>
          <a:p>
            <a:r>
              <a:rPr lang="en-US" dirty="0" smtClean="0"/>
              <a:t>Except for the clock master module to interface with GTM system, we have </a:t>
            </a:r>
            <a:r>
              <a:rPr lang="en-US" dirty="0" smtClean="0"/>
              <a:t>design reset </a:t>
            </a:r>
            <a:r>
              <a:rPr lang="en-US" dirty="0" smtClean="0"/>
              <a:t>of the system excluding the trigger portion. </a:t>
            </a:r>
          </a:p>
          <a:p>
            <a:pPr lvl="1"/>
            <a:r>
              <a:rPr lang="en-US" dirty="0" smtClean="0"/>
              <a:t>We have </a:t>
            </a:r>
            <a:r>
              <a:rPr lang="en-US" dirty="0" smtClean="0"/>
              <a:t>asked </a:t>
            </a:r>
            <a:r>
              <a:rPr lang="en-US" dirty="0" smtClean="0"/>
              <a:t>our vendors for budgetary quotes.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Prototype modules of ADC, Controller and Backplanes </a:t>
            </a:r>
            <a:r>
              <a:rPr lang="en-US" dirty="0" smtClean="0"/>
              <a:t>have been </a:t>
            </a:r>
            <a:r>
              <a:rPr lang="en-US" dirty="0" smtClean="0"/>
              <a:t>build. </a:t>
            </a:r>
          </a:p>
          <a:p>
            <a:pPr lvl="1"/>
            <a:r>
              <a:rPr lang="en-US" dirty="0" smtClean="0"/>
              <a:t>Testing ongoing. So far it is O.K.</a:t>
            </a:r>
          </a:p>
          <a:p>
            <a:pPr lvl="1"/>
            <a:r>
              <a:rPr lang="en-US" dirty="0" smtClean="0"/>
              <a:t>XMIT module will </a:t>
            </a:r>
            <a:r>
              <a:rPr lang="en-US" dirty="0" smtClean="0"/>
              <a:t>be complete </a:t>
            </a:r>
            <a:r>
              <a:rPr lang="en-US" dirty="0" smtClean="0"/>
              <a:t>before end of the year.</a:t>
            </a:r>
          </a:p>
          <a:p>
            <a:r>
              <a:rPr lang="en-US" dirty="0" smtClean="0"/>
              <a:t>Prepare to use the new system for upcoming testing beam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readout system with 2 ADC </a:t>
            </a:r>
            <a:r>
              <a:rPr lang="en-US" dirty="0" smtClean="0"/>
              <a:t>modules, 128 channels. </a:t>
            </a:r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to test </a:t>
            </a:r>
            <a:r>
              <a:rPr lang="en-US" dirty="0" smtClean="0"/>
              <a:t>trigger primitives output.</a:t>
            </a:r>
          </a:p>
          <a:p>
            <a:r>
              <a:rPr lang="en-US" dirty="0" smtClean="0"/>
              <a:t>Need to address the test system for the ADC analog inputs.</a:t>
            </a:r>
          </a:p>
          <a:p>
            <a:r>
              <a:rPr lang="en-US" dirty="0"/>
              <a:t>Some modification to the design/layout may be necessary for the 2nd round </a:t>
            </a:r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Enhance </a:t>
            </a:r>
            <a:r>
              <a:rPr lang="en-US" dirty="0" smtClean="0"/>
              <a:t>testing features.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Off-Detector Calorimeter Digitizer electronics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Function</a:t>
            </a:r>
          </a:p>
          <a:p>
            <a:r>
              <a:rPr lang="en-US" sz="2800" dirty="0" smtClean="0"/>
              <a:t>Past experience</a:t>
            </a:r>
          </a:p>
          <a:p>
            <a:r>
              <a:rPr lang="en-US" sz="2800" dirty="0" smtClean="0"/>
              <a:t>System block diagram</a:t>
            </a:r>
          </a:p>
          <a:p>
            <a:r>
              <a:rPr lang="en-US" sz="2800" dirty="0" smtClean="0"/>
              <a:t>ADC board block diagram, </a:t>
            </a:r>
            <a:r>
              <a:rPr lang="en-US" sz="2800" dirty="0" smtClean="0"/>
              <a:t>differential </a:t>
            </a:r>
            <a:r>
              <a:rPr lang="en-US" sz="2800" dirty="0" smtClean="0"/>
              <a:t>receivers, ADC choice. Comments on trigger primitives</a:t>
            </a:r>
          </a:p>
          <a:p>
            <a:r>
              <a:rPr lang="en-US" sz="2800" dirty="0" smtClean="0"/>
              <a:t>Progress on the </a:t>
            </a:r>
            <a:r>
              <a:rPr lang="en-US" sz="2800" dirty="0" smtClean="0"/>
              <a:t>Prototype </a:t>
            </a:r>
          </a:p>
          <a:p>
            <a:pPr lvl="1"/>
            <a:r>
              <a:rPr lang="en-US" sz="2400" dirty="0" smtClean="0"/>
              <a:t>Some measurement results</a:t>
            </a:r>
          </a:p>
          <a:p>
            <a:r>
              <a:rPr lang="en-US" dirty="0" smtClean="0"/>
              <a:t>Production Flow</a:t>
            </a:r>
          </a:p>
          <a:p>
            <a:r>
              <a:rPr lang="en-US" dirty="0" smtClean="0"/>
              <a:t>System cost</a:t>
            </a:r>
            <a:endParaRPr lang="en-US" dirty="0" smtClean="0"/>
          </a:p>
          <a:p>
            <a:r>
              <a:rPr lang="en-US" sz="2800" dirty="0" smtClean="0"/>
              <a:t>Status/Outlook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179619"/>
            <a:ext cx="3650876" cy="282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8" y="1011043"/>
            <a:ext cx="5064919" cy="24267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143250" y="2686050"/>
            <a:ext cx="400050" cy="1714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600450" y="2000250"/>
            <a:ext cx="400050" cy="2171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103970" y="1362849"/>
            <a:ext cx="524931" cy="31520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589621" y="3157411"/>
            <a:ext cx="353480" cy="15288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79129" y="4064578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9129" y="427359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044" y="4422505"/>
            <a:ext cx="58060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Input +</a:t>
            </a:r>
          </a:p>
          <a:p>
            <a:endParaRPr lang="en-US" sz="1050" b="1" dirty="0"/>
          </a:p>
          <a:p>
            <a:r>
              <a:rPr lang="en-US" sz="1050" b="1" dirty="0"/>
              <a:t>Input 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085850"/>
            <a:ext cx="16471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 dirty="0"/>
              <a:t>Differential 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1771650"/>
            <a:ext cx="35433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ADC module will receive the signal from the </a:t>
            </a:r>
          </a:p>
          <a:p>
            <a:r>
              <a:rPr lang="en-US" sz="1350" dirty="0"/>
              <a:t>On detector module.  </a:t>
            </a:r>
          </a:p>
          <a:p>
            <a:endParaRPr lang="en-US" sz="1350" dirty="0"/>
          </a:p>
          <a:p>
            <a:r>
              <a:rPr lang="en-US" sz="1350" dirty="0"/>
              <a:t>The signal will be AC coupled. The blocking capacitor will be on the frontend.</a:t>
            </a:r>
          </a:p>
          <a:p>
            <a:endParaRPr lang="en-US" sz="1350" dirty="0"/>
          </a:p>
          <a:p>
            <a:r>
              <a:rPr lang="en-US" sz="1350" dirty="0"/>
              <a:t>The ADC’s </a:t>
            </a:r>
            <a:r>
              <a:rPr lang="en-US" sz="1350" dirty="0" err="1"/>
              <a:t>Vcommon</a:t>
            </a:r>
            <a:r>
              <a:rPr lang="en-US" sz="1350" dirty="0"/>
              <a:t> is at 1V. With the signal swing +-0.5v among </a:t>
            </a:r>
            <a:r>
              <a:rPr lang="en-US" sz="1350" dirty="0" err="1"/>
              <a:t>Vcommon</a:t>
            </a:r>
            <a:r>
              <a:rPr lang="en-US" sz="1350" dirty="0"/>
              <a:t>. To get full range</a:t>
            </a:r>
          </a:p>
          <a:p>
            <a:r>
              <a:rPr lang="en-US" sz="1350" dirty="0"/>
              <a:t>of the ADC, the signal need to swing in both direction. The signal from the detector only swing in one direction.</a:t>
            </a:r>
          </a:p>
          <a:p>
            <a:endParaRPr lang="en-US" sz="1350" dirty="0"/>
          </a:p>
          <a:p>
            <a:r>
              <a:rPr lang="en-US" sz="1350" dirty="0"/>
              <a:t>We offset </a:t>
            </a:r>
            <a:r>
              <a:rPr lang="en-US" sz="1350" dirty="0" smtClean="0"/>
              <a:t>the </a:t>
            </a:r>
            <a:r>
              <a:rPr lang="en-US" sz="1350" dirty="0"/>
              <a:t>differential receiver to push the baseline to the lower ADC range.</a:t>
            </a:r>
          </a:p>
          <a:p>
            <a:endParaRPr lang="en-US" sz="1350" dirty="0"/>
          </a:p>
          <a:p>
            <a:r>
              <a:rPr lang="en-US" sz="1350" dirty="0"/>
              <a:t>The resistors are discrete components. Supply voltages are adjustable through resistors.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5203" y="3618253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8689" y="5013793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V-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8850" y="1007954"/>
            <a:ext cx="342900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50" dirty="0"/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2543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28800"/>
            <a:ext cx="3807566" cy="4927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1828800"/>
            <a:ext cx="3794964" cy="4911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858795"/>
            <a:ext cx="1447937" cy="148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17" y="936564"/>
            <a:ext cx="1466882" cy="1100161"/>
          </a:xfrm>
          <a:prstGeom prst="rect">
            <a:avLst/>
          </a:prstGeom>
        </p:spPr>
      </p:pic>
      <p:pic>
        <p:nvPicPr>
          <p:cNvPr id="7" name="Picture 3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3" y="956597"/>
            <a:ext cx="108585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0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45" y="906736"/>
            <a:ext cx="1135856" cy="12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6471" y="2363437"/>
            <a:ext cx="1620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2mm HM cable 10 meters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444" y="2363437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10 meter Amphenol mini-SAS </a:t>
            </a:r>
          </a:p>
          <a:p>
            <a:pPr algn="ctr"/>
            <a:r>
              <a:rPr lang="en-US" sz="900" b="1" dirty="0"/>
              <a:t>extend distance cable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5606" y="956596"/>
            <a:ext cx="140647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i="1" u="sng" dirty="0"/>
              <a:t>SPHENIX cable </a:t>
            </a:r>
          </a:p>
          <a:p>
            <a:r>
              <a:rPr lang="en-US" sz="1500" b="1" i="1" u="sng" dirty="0"/>
              <a:t>cross talk study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9418" y="554355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~0.25%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9351" y="554355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~0.05%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11" y="999353"/>
            <a:ext cx="4163984" cy="4797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738" y="1771650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FF00"/>
                </a:solidFill>
              </a:rPr>
              <a:t>clock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0360" y="2400300"/>
            <a:ext cx="78418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FFFF00"/>
                </a:solidFill>
              </a:rPr>
              <a:t>Serialized L0, </a:t>
            </a:r>
          </a:p>
          <a:p>
            <a:pPr algn="ctr"/>
            <a:r>
              <a:rPr lang="en-US" sz="825" b="1" dirty="0">
                <a:solidFill>
                  <a:srgbClr val="FFFF00"/>
                </a:solidFill>
              </a:rPr>
              <a:t>L1 Data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1562" y="1896829"/>
            <a:ext cx="346249" cy="117115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50" b="1" dirty="0"/>
              <a:t>USB 3.0 connectors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7729" y="3486150"/>
            <a:ext cx="140432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61579" y="3486150"/>
            <a:ext cx="114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00"/>
                </a:solidFill>
              </a:rPr>
              <a:t>Optical link from</a:t>
            </a:r>
          </a:p>
          <a:p>
            <a:pPr algn="ctr"/>
            <a:r>
              <a:rPr lang="en-US" sz="900" b="1" dirty="0">
                <a:solidFill>
                  <a:srgbClr val="FFFF00"/>
                </a:solidFill>
              </a:rPr>
              <a:t>JSEB II (3 </a:t>
            </a:r>
            <a:r>
              <a:rPr lang="en-US" sz="900" b="1" dirty="0" err="1">
                <a:solidFill>
                  <a:srgbClr val="FFFF00"/>
                </a:solidFill>
              </a:rPr>
              <a:t>Gbits</a:t>
            </a:r>
            <a:r>
              <a:rPr lang="en-US" sz="900" b="1" dirty="0">
                <a:solidFill>
                  <a:srgbClr val="FFFF00"/>
                </a:solidFill>
              </a:rPr>
              <a:t>/sec)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6693" y="1979399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readback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31795" y="4114800"/>
            <a:ext cx="9444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Slow control/</a:t>
            </a:r>
          </a:p>
          <a:p>
            <a:r>
              <a:rPr lang="en-US" sz="1050" b="1" dirty="0"/>
              <a:t>download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1795" y="5314950"/>
            <a:ext cx="583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Power</a:t>
            </a:r>
            <a:r>
              <a:rPr lang="en-US" sz="135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5037" y="2498404"/>
            <a:ext cx="48442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>
                <a:solidFill>
                  <a:srgbClr val="FFFF00"/>
                </a:solidFill>
              </a:rPr>
              <a:t>Offline</a:t>
            </a:r>
          </a:p>
          <a:p>
            <a:pPr algn="ctr"/>
            <a:r>
              <a:rPr lang="en-US" sz="825" b="1" dirty="0">
                <a:solidFill>
                  <a:srgbClr val="FFFF00"/>
                </a:solidFill>
              </a:rPr>
              <a:t>Clock</a:t>
            </a:r>
          </a:p>
          <a:p>
            <a:pPr algn="ctr"/>
            <a:r>
              <a:rPr lang="en-US" sz="825" b="1" dirty="0">
                <a:solidFill>
                  <a:srgbClr val="FFFF00"/>
                </a:solidFill>
              </a:rPr>
              <a:t>crystal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999353"/>
            <a:ext cx="14528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u="sng" dirty="0"/>
              <a:t>Crate Controller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" y="1714500"/>
            <a:ext cx="325755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Receive clock and L0 (</a:t>
            </a:r>
            <a:r>
              <a:rPr lang="en-US" sz="1350" dirty="0" err="1"/>
              <a:t>init</a:t>
            </a:r>
            <a:r>
              <a:rPr lang="en-US" sz="1350" dirty="0"/>
              <a:t>, test </a:t>
            </a:r>
            <a:r>
              <a:rPr lang="en-US" sz="1350" dirty="0" err="1"/>
              <a:t>etc</a:t>
            </a:r>
            <a:r>
              <a:rPr lang="en-US" sz="1350" dirty="0"/>
              <a:t>), L1 trigger.</a:t>
            </a:r>
          </a:p>
          <a:p>
            <a:endParaRPr lang="en-US" sz="1350" dirty="0"/>
          </a:p>
          <a:p>
            <a:r>
              <a:rPr lang="en-US" sz="1350" dirty="0"/>
              <a:t>Receive slowdown load from DAQ system.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Write ADC’s module FPGA boot code to         the EPROM.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Write ADC, XMIT &amp; Controller modules running parameters.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Download varies table.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Download fake data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Initialize system. Set online/offline system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r>
              <a:rPr lang="en-US" sz="1350" dirty="0"/>
              <a:t>Provide offline clock/L0 data, L1 trigger.</a:t>
            </a:r>
          </a:p>
          <a:p>
            <a:r>
              <a:rPr lang="en-US" sz="1350" dirty="0"/>
              <a:t>    (standalone crate running)</a:t>
            </a:r>
          </a:p>
          <a:p>
            <a:endParaRPr lang="en-US" sz="1350" dirty="0"/>
          </a:p>
          <a:p>
            <a:r>
              <a:rPr lang="en-US" sz="1350" dirty="0"/>
              <a:t>Provide </a:t>
            </a:r>
            <a:r>
              <a:rPr lang="en-US" sz="1350" dirty="0" err="1"/>
              <a:t>readback</a:t>
            </a:r>
            <a:r>
              <a:rPr lang="en-US" sz="1350" dirty="0"/>
              <a:t> from ADC module to computer. </a:t>
            </a:r>
          </a:p>
          <a:p>
            <a:r>
              <a:rPr lang="en-US" sz="1350" dirty="0"/>
              <a:t>       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27" y="1281899"/>
            <a:ext cx="7004709" cy="432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4700" y="1771650"/>
            <a:ext cx="3825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Analog Power Section (ADC power, +- differential </a:t>
            </a:r>
            <a:r>
              <a:rPr lang="en-US" sz="1050" b="1" dirty="0" err="1">
                <a:solidFill>
                  <a:srgbClr val="FFFF00"/>
                </a:solidFill>
              </a:rPr>
              <a:t>receiverpower</a:t>
            </a:r>
            <a:r>
              <a:rPr lang="en-US" sz="105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9100" y="4857750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Digital Power Section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4650" y="4072491"/>
            <a:ext cx="17347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Slow control/download bus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1730" y="2770658"/>
            <a:ext cx="952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FFFF00"/>
                </a:solidFill>
              </a:rPr>
              <a:t>Readback</a:t>
            </a:r>
            <a:r>
              <a:rPr lang="en-US" sz="1050" b="1" dirty="0">
                <a:solidFill>
                  <a:srgbClr val="FFFF00"/>
                </a:solidFill>
              </a:rPr>
              <a:t> bus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657600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Token Passing </a:t>
            </a:r>
            <a:r>
              <a:rPr lang="en-US" sz="1050" b="1" dirty="0" err="1">
                <a:solidFill>
                  <a:srgbClr val="FFFF00"/>
                </a:solidFill>
              </a:rPr>
              <a:t>Dataway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0850" y="3657599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Token Passing </a:t>
            </a:r>
            <a:r>
              <a:rPr lang="en-US" sz="1050" b="1" dirty="0" err="1">
                <a:solidFill>
                  <a:srgbClr val="FFFF00"/>
                </a:solidFill>
              </a:rPr>
              <a:t>Dataway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426" y="2816311"/>
            <a:ext cx="346249" cy="98520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Crate Controller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9343" y="2169820"/>
            <a:ext cx="10206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Point to Point 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</a:rPr>
              <a:t>clock </a:t>
            </a:r>
            <a:r>
              <a:rPr lang="en-US" sz="1050" b="1" dirty="0" err="1">
                <a:solidFill>
                  <a:srgbClr val="FFFF00"/>
                </a:solidFill>
              </a:rPr>
              <a:t>fanout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122" y="914400"/>
            <a:ext cx="1466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u="sng" dirty="0"/>
              <a:t>Crate Backplane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60" y="1084626"/>
            <a:ext cx="4085163" cy="471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6261" y="5298558"/>
            <a:ext cx="5774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Digital </a:t>
            </a:r>
          </a:p>
          <a:p>
            <a:pPr algn="ctr"/>
            <a:r>
              <a:rPr lang="en-US" sz="1050" b="1" dirty="0"/>
              <a:t>Power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5137" y="2318865"/>
            <a:ext cx="6174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Clock 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07121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Token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Passing 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Data 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In/out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7870437" y="3232190"/>
            <a:ext cx="7290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Token</a:t>
            </a:r>
          </a:p>
          <a:p>
            <a:pPr algn="ctr"/>
            <a:r>
              <a:rPr lang="en-US" sz="1050" b="1" dirty="0"/>
              <a:t>Passing </a:t>
            </a:r>
          </a:p>
          <a:p>
            <a:pPr algn="ctr"/>
            <a:r>
              <a:rPr lang="en-US" sz="1050" b="1" dirty="0"/>
              <a:t>Data </a:t>
            </a:r>
          </a:p>
          <a:p>
            <a:pPr algn="ctr"/>
            <a:r>
              <a:rPr lang="en-US" sz="1050" b="1" dirty="0"/>
              <a:t>In/ token 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5338" y="4143265"/>
            <a:ext cx="7553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Serial</a:t>
            </a:r>
          </a:p>
          <a:p>
            <a:pPr algn="ctr"/>
            <a:r>
              <a:rPr lang="en-US" sz="1050" b="1" dirty="0"/>
              <a:t>Command</a:t>
            </a:r>
          </a:p>
          <a:p>
            <a:pPr algn="ctr"/>
            <a:r>
              <a:rPr lang="en-US" sz="1050" b="1" dirty="0"/>
              <a:t>input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2059" y="5886451"/>
            <a:ext cx="4058378" cy="247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450" y="1028700"/>
            <a:ext cx="12682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u="sng" dirty="0"/>
              <a:t>XMIT Module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1952" y="4516018"/>
            <a:ext cx="111761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C000"/>
                </a:solidFill>
              </a:rPr>
              <a:t>Optical transceiver </a:t>
            </a:r>
          </a:p>
          <a:p>
            <a:pPr algn="ctr"/>
            <a:r>
              <a:rPr lang="en-US" sz="900" b="1" dirty="0">
                <a:solidFill>
                  <a:srgbClr val="FFC000"/>
                </a:solidFill>
              </a:rPr>
              <a:t>To DCM II </a:t>
            </a:r>
          </a:p>
          <a:p>
            <a:pPr algn="ctr"/>
            <a:r>
              <a:rPr lang="en-US" sz="900" b="1" dirty="0">
                <a:solidFill>
                  <a:srgbClr val="FFC000"/>
                </a:solidFill>
              </a:rPr>
              <a:t>(1.6 </a:t>
            </a:r>
            <a:r>
              <a:rPr lang="en-US" sz="900" b="1" dirty="0" err="1">
                <a:solidFill>
                  <a:srgbClr val="FFC000"/>
                </a:solidFill>
              </a:rPr>
              <a:t>Gbits</a:t>
            </a:r>
            <a:r>
              <a:rPr lang="en-US" sz="900" b="1" dirty="0">
                <a:solidFill>
                  <a:srgbClr val="FFC000"/>
                </a:solidFill>
              </a:rPr>
              <a:t>/sec</a:t>
            </a:r>
            <a:r>
              <a:rPr lang="en-US" sz="1050" b="1" dirty="0">
                <a:solidFill>
                  <a:srgbClr val="FFC000"/>
                </a:solidFill>
              </a:rPr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00" y="255824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. Receive data from FEM </a:t>
            </a:r>
          </a:p>
          <a:p>
            <a:r>
              <a:rPr lang="en-US" sz="1350" dirty="0"/>
              <a:t>. Issue token after receive all data transfer</a:t>
            </a:r>
          </a:p>
          <a:p>
            <a:r>
              <a:rPr lang="en-US" sz="1350" dirty="0"/>
              <a:t>. Format FEM data ( header and checksum)</a:t>
            </a:r>
          </a:p>
          <a:p>
            <a:r>
              <a:rPr lang="en-US" sz="1350" dirty="0"/>
              <a:t>. Error handling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5978" y="2875002"/>
            <a:ext cx="79701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C000"/>
                </a:solidFill>
              </a:rPr>
              <a:t>Altera </a:t>
            </a:r>
          </a:p>
          <a:p>
            <a:pPr algn="ctr"/>
            <a:r>
              <a:rPr lang="en-US" sz="1050" b="1" dirty="0">
                <a:solidFill>
                  <a:srgbClr val="FFC000"/>
                </a:solidFill>
              </a:rPr>
              <a:t>Cyclone IV </a:t>
            </a:r>
          </a:p>
          <a:p>
            <a:pPr algn="ctr"/>
            <a:r>
              <a:rPr lang="en-US" sz="1050" b="1" dirty="0">
                <a:solidFill>
                  <a:srgbClr val="FFC000"/>
                </a:solidFill>
              </a:rPr>
              <a:t>FPGA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86501" y="3297199"/>
            <a:ext cx="579731" cy="373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831669"/>
          </a:xfrm>
        </p:spPr>
        <p:txBody>
          <a:bodyPr>
            <a:normAutofit/>
          </a:bodyPr>
          <a:lstStyle/>
          <a:p>
            <a:r>
              <a:rPr lang="en-US" sz="3600" dirty="0"/>
              <a:t>Calorimeter Digitizer electronics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Digitizing the signal after the  on-detector electronics with single scale 14 bit ADC.</a:t>
            </a:r>
          </a:p>
          <a:p>
            <a:pPr lvl="1"/>
            <a:r>
              <a:rPr lang="en-US" dirty="0"/>
              <a:t>Try to maintain the best dynamic range as good we can do with single scale ADC. We are looking for 12 bits dynamic range.</a:t>
            </a:r>
          </a:p>
          <a:p>
            <a:r>
              <a:rPr lang="en-US" dirty="0"/>
              <a:t>Interface with </a:t>
            </a:r>
            <a:r>
              <a:rPr lang="en-US" dirty="0" smtClean="0"/>
              <a:t>SPHENIX </a:t>
            </a:r>
            <a:r>
              <a:rPr lang="en-US" dirty="0"/>
              <a:t>DAQ system</a:t>
            </a:r>
          </a:p>
          <a:p>
            <a:pPr lvl="1"/>
            <a:r>
              <a:rPr lang="en-US" dirty="0"/>
              <a:t>Receive beam clock, L0 timing and L1 </a:t>
            </a:r>
            <a:r>
              <a:rPr lang="en-US" dirty="0" smtClean="0"/>
              <a:t>trigger.</a:t>
            </a:r>
          </a:p>
          <a:p>
            <a:pPr lvl="1"/>
            <a:r>
              <a:rPr lang="en-US" dirty="0" smtClean="0"/>
              <a:t>Provide 40 beam crossing L1 delay.</a:t>
            </a:r>
            <a:endParaRPr lang="en-US" dirty="0"/>
          </a:p>
          <a:p>
            <a:pPr lvl="1"/>
            <a:r>
              <a:rPr lang="en-US" dirty="0"/>
              <a:t>Provide the </a:t>
            </a:r>
            <a:r>
              <a:rPr lang="en-US" dirty="0" smtClean="0"/>
              <a:t>4 </a:t>
            </a:r>
            <a:r>
              <a:rPr lang="en-US" dirty="0"/>
              <a:t>L1 trigger events buffer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the functionality to generate L1 trigger primitives.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6032"/>
            <a:ext cx="18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Past Experience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72195" y="5017580"/>
            <a:ext cx="1078520" cy="12592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dk1"/>
                </a:solidFill>
              </a:rPr>
              <a:t>FEM Board</a:t>
            </a:r>
          </a:p>
        </p:txBody>
      </p:sp>
      <p:pic>
        <p:nvPicPr>
          <p:cNvPr id="9" name="Picture 2" descr="P101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44" y="3086100"/>
            <a:ext cx="3430997" cy="26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210419" y="4727765"/>
            <a:ext cx="302895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1381869" y="4366610"/>
            <a:ext cx="2686050" cy="285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25087" y="4562110"/>
            <a:ext cx="8242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50" b="1" dirty="0"/>
              <a:t>Differential</a:t>
            </a:r>
          </a:p>
          <a:p>
            <a:pPr algn="ctr"/>
            <a:r>
              <a:rPr lang="en-US" sz="1050" b="1" dirty="0"/>
              <a:t>receiver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3067794" y="5028742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803438" y="3881412"/>
            <a:ext cx="51435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 flipV="1">
            <a:off x="3389641" y="3881412"/>
            <a:ext cx="45720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5893" y="4126701"/>
            <a:ext cx="84029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b="1" dirty="0"/>
              <a:t>ADC</a:t>
            </a:r>
          </a:p>
          <a:p>
            <a:r>
              <a:rPr lang="en-US" sz="825" b="1" dirty="0"/>
              <a:t>(TI’s ADS5272</a:t>
            </a:r>
            <a:r>
              <a:rPr lang="en-US" sz="1350" b="1" dirty="0"/>
              <a:t>)</a:t>
            </a: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744667" y="4398791"/>
            <a:ext cx="812581" cy="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28603" y="3287794"/>
            <a:ext cx="72180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 b="1" dirty="0"/>
              <a:t>ALTERA</a:t>
            </a:r>
          </a:p>
          <a:p>
            <a:pPr algn="ctr"/>
            <a:r>
              <a:rPr lang="en-US" sz="1350" b="1" dirty="0"/>
              <a:t>FPGA</a:t>
            </a: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861622" y="3668338"/>
            <a:ext cx="1804126" cy="253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V="1">
            <a:off x="874751" y="4796688"/>
            <a:ext cx="507119" cy="45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22" name="Picture 4" descr="PedestalVs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30" y="2729842"/>
            <a:ext cx="3978766" cy="306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86500" y="2490816"/>
            <a:ext cx="1468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 dirty="0">
                <a:solidFill>
                  <a:srgbClr val="002060"/>
                </a:solidFill>
              </a:rPr>
              <a:t>HBD Pedestal Run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33213" y="3855245"/>
            <a:ext cx="990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Width </a:t>
            </a:r>
            <a:r>
              <a:rPr lang="en-US" sz="9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9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900" b="1" dirty="0" err="1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)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3213" y="5306230"/>
            <a:ext cx="990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Width </a:t>
            </a:r>
            <a:r>
              <a:rPr lang="en-US" sz="9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9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900" b="1" dirty="0" err="1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)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5219" y="4709290"/>
            <a:ext cx="82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Mean</a:t>
            </a:r>
            <a:r>
              <a:rPr lang="en-US" sz="9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900" b="1" dirty="0" err="1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200" b="1" dirty="0">
                <a:solidFill>
                  <a:srgbClr val="0000FF"/>
                </a:solidFill>
                <a:cs typeface="Symbol" charset="2"/>
              </a:rPr>
              <a:t>)</a:t>
            </a:r>
            <a:endParaRPr lang="en-US" sz="12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8534" y="3283315"/>
            <a:ext cx="820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Mean</a:t>
            </a:r>
            <a:r>
              <a:rPr lang="en-US" sz="9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900" b="1" dirty="0" err="1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)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7080" y="5722064"/>
            <a:ext cx="80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Channel #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7076" y="4157624"/>
            <a:ext cx="80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Channel #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310" y="1040000"/>
            <a:ext cx="8778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Built </a:t>
            </a:r>
          </a:p>
          <a:p>
            <a:r>
              <a:rPr lang="en-US" sz="1600" dirty="0"/>
              <a:t>         PHENIX Hadron Blind Detector (HBD) off-detector digitizer (12 bits, </a:t>
            </a:r>
            <a:r>
              <a:rPr lang="en-US" sz="1600" dirty="0" smtClean="0"/>
              <a:t>~60 </a:t>
            </a:r>
            <a:r>
              <a:rPr lang="en-US" sz="1600" dirty="0"/>
              <a:t>MHz)</a:t>
            </a:r>
          </a:p>
          <a:p>
            <a:r>
              <a:rPr lang="en-US" sz="1600" dirty="0"/>
              <a:t>	also been use for the MPC readout electronics and </a:t>
            </a:r>
            <a:r>
              <a:rPr lang="en-US" sz="1600" dirty="0" smtClean="0"/>
              <a:t>SPHENIX </a:t>
            </a:r>
            <a:r>
              <a:rPr lang="en-US" sz="1600" dirty="0"/>
              <a:t>test beam readout</a:t>
            </a:r>
          </a:p>
          <a:p>
            <a:endParaRPr lang="en-US" sz="1600" dirty="0"/>
          </a:p>
          <a:p>
            <a:r>
              <a:rPr lang="en-US" sz="1600" dirty="0"/>
              <a:t>         </a:t>
            </a:r>
            <a:r>
              <a:rPr lang="en-US" sz="1600" dirty="0" err="1"/>
              <a:t>MicroBoone</a:t>
            </a:r>
            <a:r>
              <a:rPr lang="en-US" sz="1600" dirty="0"/>
              <a:t> TPC readout (</a:t>
            </a:r>
            <a:r>
              <a:rPr lang="en-US" sz="1600" dirty="0" err="1"/>
              <a:t>BNL+Nevis</a:t>
            </a:r>
            <a:r>
              <a:rPr lang="en-US" sz="1600" dirty="0"/>
              <a:t>)  and PMT readout (similar </a:t>
            </a:r>
            <a:r>
              <a:rPr lang="en-US" sz="1600" dirty="0" err="1"/>
              <a:t>shaper+ADC</a:t>
            </a:r>
            <a:r>
              <a:rPr lang="en-US" sz="1600" dirty="0"/>
              <a:t> like HBD, 64 MHz)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5950" y="2825658"/>
            <a:ext cx="1406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HBD ADC module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57900" y="4244687"/>
            <a:ext cx="3464" cy="19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15151" y="11430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63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698626" y="2266354"/>
            <a:ext cx="5634680" cy="617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94041" y="2575273"/>
            <a:ext cx="74140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019" y="3458781"/>
            <a:ext cx="821724" cy="512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/>
              <a:t>clockmaster</a:t>
            </a:r>
            <a:endParaRPr lang="en-US" sz="1050" b="1" dirty="0"/>
          </a:p>
        </p:txBody>
      </p:sp>
      <p:sp>
        <p:nvSpPr>
          <p:cNvPr id="7" name="Rectangle 6"/>
          <p:cNvSpPr/>
          <p:nvPr/>
        </p:nvSpPr>
        <p:spPr>
          <a:xfrm>
            <a:off x="544166" y="4558532"/>
            <a:ext cx="747584" cy="4633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GTM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23787" y="3051008"/>
            <a:ext cx="0" cy="407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62802" y="4558532"/>
            <a:ext cx="747584" cy="1977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JSEB 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2802" y="4756240"/>
            <a:ext cx="747584" cy="4510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PC</a:t>
            </a: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1736593" y="3069544"/>
            <a:ext cx="1" cy="148898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1053881" y="3971587"/>
            <a:ext cx="0" cy="17299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0349" y="4144580"/>
            <a:ext cx="6179" cy="413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53882" y="4144580"/>
            <a:ext cx="4664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0"/>
          </p:cNvCxnSpPr>
          <p:nvPr/>
        </p:nvCxnSpPr>
        <p:spPr>
          <a:xfrm flipH="1" flipV="1">
            <a:off x="1464744" y="2250908"/>
            <a:ext cx="1" cy="32436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</p:cNvCxnSpPr>
          <p:nvPr/>
        </p:nvCxnSpPr>
        <p:spPr>
          <a:xfrm flipH="1" flipV="1">
            <a:off x="917958" y="3971587"/>
            <a:ext cx="1" cy="586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8157" y="2575273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17560" y="2575273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10485" y="2261719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126728" y="2413090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126727" y="2413090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041128" y="2413090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127625" y="2365207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018606" y="2365208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018606" y="2365208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563201" y="2413090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63201" y="2413090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77601" y="2413090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64099" y="2365207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455080" y="2365208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455080" y="2365208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316962" y="2573729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XMIT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09887" y="2261719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709290" y="2261719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008690" y="1541167"/>
            <a:ext cx="612337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572218" y="1554295"/>
            <a:ext cx="585180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806224" y="1967474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199449" y="1980603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16962" y="4502927"/>
            <a:ext cx="784655" cy="5189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DCM II</a:t>
            </a:r>
          </a:p>
        </p:txBody>
      </p:sp>
      <p:cxnSp>
        <p:nvCxnSpPr>
          <p:cNvPr id="66" name="Straight Arrow Connector 65"/>
          <p:cNvCxnSpPr>
            <a:stCxn id="55" idx="2"/>
            <a:endCxn id="64" idx="0"/>
          </p:cNvCxnSpPr>
          <p:nvPr/>
        </p:nvCxnSpPr>
        <p:spPr>
          <a:xfrm>
            <a:off x="5709290" y="3067999"/>
            <a:ext cx="0" cy="143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44165" y="1426094"/>
            <a:ext cx="5850925" cy="187822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>
            <a:off x="490105" y="4237256"/>
            <a:ext cx="590498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3834" y="1405312"/>
            <a:ext cx="539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287" y="3275402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(rack based)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33" y="3950724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Slow control/</a:t>
            </a:r>
            <a:r>
              <a:rPr lang="en-US" sz="1050" b="1" dirty="0" err="1"/>
              <a:t>readback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76" y="4206794"/>
            <a:ext cx="9060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Beam clock,</a:t>
            </a:r>
          </a:p>
          <a:p>
            <a:pPr algn="ctr"/>
            <a:r>
              <a:rPr lang="en-US" sz="1050" b="1" dirty="0"/>
              <a:t>L0, L1 trigger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1377" y="4650460"/>
            <a:ext cx="1554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SPHENIX </a:t>
            </a:r>
            <a:r>
              <a:rPr lang="en-US" sz="1200" b="1" u="sng" dirty="0"/>
              <a:t>DAQ System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910485" y="3094257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309887" y="3092052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57398" y="3343847"/>
            <a:ext cx="7861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detector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626" y="196335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Slow control/</a:t>
            </a:r>
            <a:r>
              <a:rPr lang="en-US" sz="900" b="1" dirty="0" err="1"/>
              <a:t>readback</a:t>
            </a:r>
            <a:endParaRPr lang="en-US" sz="900" b="1" dirty="0"/>
          </a:p>
          <a:p>
            <a:r>
              <a:rPr lang="en-US" sz="900" b="1" dirty="0"/>
              <a:t> bus, L0, L1 trigger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3549" y="2375205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497139" y="2372115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04554" y="142875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Clock are </a:t>
            </a:r>
            <a:r>
              <a:rPr lang="en-US" sz="900" b="1" dirty="0" err="1"/>
              <a:t>fanout</a:t>
            </a:r>
            <a:r>
              <a:rPr lang="en-US" sz="900" b="1" dirty="0"/>
              <a:t> point to </a:t>
            </a:r>
          </a:p>
          <a:p>
            <a:r>
              <a:rPr lang="en-US" sz="900" b="1" dirty="0"/>
              <a:t>point through the backplane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9936" y="387789"/>
            <a:ext cx="25062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ADC System Block Diagram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3744" y="1166842"/>
            <a:ext cx="25375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Crate based system.</a:t>
            </a:r>
          </a:p>
          <a:p>
            <a:endParaRPr lang="en-US" sz="1350" dirty="0"/>
          </a:p>
          <a:p>
            <a:r>
              <a:rPr lang="en-US" sz="1350" dirty="0"/>
              <a:t>Signals are cable from the on-detector electronics. </a:t>
            </a:r>
          </a:p>
          <a:p>
            <a:endParaRPr lang="en-US" sz="1350" dirty="0"/>
          </a:p>
          <a:p>
            <a:r>
              <a:rPr lang="en-US" sz="1350" dirty="0"/>
              <a:t>Digitized with 14 bit ADC. </a:t>
            </a:r>
          </a:p>
          <a:p>
            <a:endParaRPr lang="en-US" sz="1350" dirty="0"/>
          </a:p>
          <a:p>
            <a:r>
              <a:rPr lang="en-US" sz="1350" dirty="0"/>
              <a:t>Receive timing information the PHENIX Granule Timing Module (GTM)</a:t>
            </a:r>
          </a:p>
          <a:p>
            <a:r>
              <a:rPr lang="en-US" sz="1350" dirty="0"/>
              <a:t> </a:t>
            </a:r>
          </a:p>
          <a:p>
            <a:r>
              <a:rPr lang="en-US" sz="1350" dirty="0"/>
              <a:t>Generate L1 trigger primitives</a:t>
            </a:r>
          </a:p>
          <a:p>
            <a:r>
              <a:rPr lang="en-US" sz="1350" dirty="0"/>
              <a:t>(not in the </a:t>
            </a:r>
            <a:r>
              <a:rPr lang="en-US" sz="1350" dirty="0" smtClean="0"/>
              <a:t>reference design</a:t>
            </a:r>
            <a:r>
              <a:rPr lang="en-US" sz="1350" dirty="0" smtClean="0"/>
              <a:t>)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Receive L1 trigger and send out L1 triggered event data to Data Collection Module II (DCMII). </a:t>
            </a:r>
          </a:p>
          <a:p>
            <a:endParaRPr lang="en-US" sz="1350" dirty="0"/>
          </a:p>
          <a:p>
            <a:r>
              <a:rPr lang="en-US" sz="1350" dirty="0"/>
              <a:t>Provide buffer for both the 40 beam crossing L1 delay buffer and </a:t>
            </a:r>
            <a:r>
              <a:rPr lang="en-US" sz="1350" dirty="0" smtClean="0"/>
              <a:t>4 </a:t>
            </a:r>
            <a:r>
              <a:rPr lang="en-US" sz="1350" dirty="0"/>
              <a:t>L1 triggered events </a:t>
            </a:r>
          </a:p>
          <a:p>
            <a:endParaRPr lang="en-US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4621028" y="3090268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4 ADC </a:t>
            </a:r>
            <a:r>
              <a:rPr lang="en-US" sz="900" b="1" i="1" dirty="0">
                <a:sym typeface="Wingdings" panose="05000000000000000000" pitchFamily="2" charset="2"/>
              </a:rPr>
              <a:t> XMIT</a:t>
            </a:r>
            <a:endParaRPr lang="en-US" sz="9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53190" y="3483240"/>
            <a:ext cx="625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3Gbit/sec</a:t>
            </a:r>
          </a:p>
          <a:p>
            <a:pPr algn="ctr"/>
            <a:r>
              <a:rPr lang="en-US" sz="750" b="1" dirty="0"/>
              <a:t>optical link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50234" y="3591834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1.6Gbit/sec</a:t>
            </a:r>
          </a:p>
          <a:p>
            <a:pPr algn="ctr"/>
            <a:r>
              <a:rPr lang="en-US" sz="750" b="1" dirty="0"/>
              <a:t>optical link</a:t>
            </a: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63315" y="15311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71650" y="1715690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963465" y="1416843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163365" y="158829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163365" y="175974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763315" y="204549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763315" y="18740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347913" y="1456134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347913" y="1629965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347913" y="19752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347913" y="1802606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175271" y="194667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2751534" y="1514474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2751534" y="1687115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751534" y="1859756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175271" y="211931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2751534" y="2032397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364832" y="2580085"/>
            <a:ext cx="2227426" cy="1526381"/>
          </a:xfrm>
          <a:prstGeom prst="rect">
            <a:avLst/>
          </a:prstGeom>
          <a:solidFill>
            <a:srgbClr val="A1FD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4105276" y="278129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4105275" y="1543049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3471862" y="15430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3471862" y="1629965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3961209" y="1629965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3961210" y="286821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3471864" y="1715690"/>
            <a:ext cx="373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3845719" y="1715692"/>
            <a:ext cx="0" cy="12965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3845719" y="3012281"/>
            <a:ext cx="519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615928" y="1370409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932634" y="1802605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 rot="5400000">
            <a:off x="3296177" y="2209327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364833" y="2665809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49340" y="2521743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5148874" y="2780109"/>
            <a:ext cx="288131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3413523" y="3270647"/>
            <a:ext cx="95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3413522" y="2234803"/>
            <a:ext cx="0" cy="2303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3440890" y="3127771"/>
            <a:ext cx="54534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082054" y="3011090"/>
            <a:ext cx="407484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Delay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581071" y="2780109"/>
            <a:ext cx="316706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5495445" y="2981324"/>
            <a:ext cx="5212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5 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Accepted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Event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6070417" y="2780109"/>
            <a:ext cx="517922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Passing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5437006" y="3183729"/>
            <a:ext cx="1440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5897776" y="3212304"/>
            <a:ext cx="172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4364833" y="3184923"/>
            <a:ext cx="288131" cy="22979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364833" y="3558778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4652964" y="2951558"/>
            <a:ext cx="196289" cy="2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4652964" y="3761184"/>
            <a:ext cx="1962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4950012" y="2092844"/>
            <a:ext cx="10775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ALTERA </a:t>
            </a:r>
            <a:r>
              <a:rPr lang="en-US" sz="900" b="1" dirty="0" err="1">
                <a:solidFill>
                  <a:srgbClr val="000000"/>
                </a:solidFill>
              </a:rPr>
              <a:t>Arria</a:t>
            </a:r>
            <a:r>
              <a:rPr lang="en-US" sz="900" b="1" dirty="0">
                <a:solidFill>
                  <a:srgbClr val="000000"/>
                </a:solidFill>
              </a:rPr>
              <a:t> V GX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 BB1D4F35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1152 pins FPGA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2958675" y="1439347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2952750" y="3040855"/>
            <a:ext cx="403622" cy="4905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Fanout</a:t>
            </a: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3183731" y="2205038"/>
            <a:ext cx="0" cy="835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883319" y="2234803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2549129" y="3270647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2405482" y="3127771"/>
            <a:ext cx="53732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6 X beam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clock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1109664" y="1398985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1282304" y="148589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854480" y="2724151"/>
            <a:ext cx="62228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Metric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or mini-SAS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Connector</a:t>
            </a: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1282304" y="1600199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1282304" y="177284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1282304" y="1946672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1282304" y="2090737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1282304" y="1687115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1282304" y="1859756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>
            <a:off x="1282304" y="2003822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1791890" y="46993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1800225" y="48839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2992040" y="4585097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2191940" y="475654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2191940" y="492799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1791890" y="52137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1791890" y="50422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2376488" y="462438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2376488" y="4798218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2376488" y="514349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2376488" y="497085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2203846" y="5114924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2780109" y="468272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2780109" y="485536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2780109" y="502800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2203846" y="5287565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2780109" y="520064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2994732" y="4605494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 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1138239" y="4077892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1310879" y="4654153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1310879" y="476845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1310879" y="494109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1310879" y="5114924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1310879" y="525899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1310879" y="4855368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1310879" y="502800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1310879" y="5172074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848068" y="3645694"/>
            <a:ext cx="63511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Metric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or min-SAS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Connector</a:t>
            </a: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 flipV="1">
            <a:off x="3183731" y="3530203"/>
            <a:ext cx="0" cy="1065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1883319" y="4279105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3500437" y="5258990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 flipV="1">
            <a:off x="4105275" y="3905249"/>
            <a:ext cx="0" cy="1353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4105276" y="390524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3500437" y="5143499"/>
            <a:ext cx="460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 flipV="1">
            <a:off x="3961209" y="3818335"/>
            <a:ext cx="0" cy="1325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3961210" y="3818334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 flipV="1">
            <a:off x="3500439" y="5028009"/>
            <a:ext cx="31670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 flipV="1">
            <a:off x="3817144" y="3702843"/>
            <a:ext cx="0" cy="13251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3817144" y="3702843"/>
            <a:ext cx="547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 rot="5400000">
            <a:off x="3267602" y="4283395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3902869" y="4193380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3557588" y="5230415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1541859" y="2493169"/>
            <a:ext cx="0" cy="169902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1560941" y="3069430"/>
            <a:ext cx="82266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64 channel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ADC board</a:t>
            </a: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>
            <a:off x="6590788" y="265557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6490838" y="2107888"/>
            <a:ext cx="69281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6x beam 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Beam phase,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 err="1">
                <a:solidFill>
                  <a:srgbClr val="000000"/>
                </a:solidFill>
              </a:rPr>
              <a:t>init</a:t>
            </a:r>
            <a:r>
              <a:rPr lang="en-US" sz="675" b="1" dirty="0">
                <a:solidFill>
                  <a:srgbClr val="000000"/>
                </a:solidFill>
              </a:rPr>
              <a:t>, L1</a:t>
            </a: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>
            <a:off x="6590786" y="3029431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7109899" y="2741301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6590786" y="3461628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>
            <a:off x="7109899" y="3461629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6565104" y="3037894"/>
            <a:ext cx="628698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Serialized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Passing</a:t>
            </a:r>
          </a:p>
        </p:txBody>
      </p:sp>
      <p:sp>
        <p:nvSpPr>
          <p:cNvPr id="2219" name="Rectangle 171"/>
          <p:cNvSpPr>
            <a:spLocks noChangeArrowheads="1"/>
          </p:cNvSpPr>
          <p:nvPr/>
        </p:nvSpPr>
        <p:spPr bwMode="auto">
          <a:xfrm>
            <a:off x="5228034" y="3905249"/>
            <a:ext cx="1181100" cy="201216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0" name="Text Box 172"/>
          <p:cNvSpPr txBox="1">
            <a:spLocks noChangeArrowheads="1"/>
          </p:cNvSpPr>
          <p:nvPr/>
        </p:nvSpPr>
        <p:spPr bwMode="auto">
          <a:xfrm>
            <a:off x="5367760" y="3846909"/>
            <a:ext cx="78258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offline data read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4277915" y="3962399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>
            <a:off x="5688806" y="4106467"/>
            <a:ext cx="0" cy="201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>
            <a:off x="5688808" y="4307681"/>
            <a:ext cx="12108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6083714" y="4305299"/>
            <a:ext cx="7841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Bused command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 data</a:t>
            </a:r>
          </a:p>
        </p:txBody>
      </p:sp>
      <p:sp>
        <p:nvSpPr>
          <p:cNvPr id="2226" name="Rectangle 178"/>
          <p:cNvSpPr>
            <a:spLocks noChangeArrowheads="1"/>
          </p:cNvSpPr>
          <p:nvPr/>
        </p:nvSpPr>
        <p:spPr bwMode="auto">
          <a:xfrm>
            <a:off x="4479132" y="1485901"/>
            <a:ext cx="606028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+- 3.5V, -2.5V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Differential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receiver power</a:t>
            </a: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5200650" y="1485901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analog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29" name="Rectangle 181"/>
          <p:cNvSpPr>
            <a:spLocks noChangeArrowheads="1"/>
          </p:cNvSpPr>
          <p:nvPr/>
        </p:nvSpPr>
        <p:spPr bwMode="auto">
          <a:xfrm>
            <a:off x="5891212" y="1485901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digital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32" name="Rectangle 184"/>
          <p:cNvSpPr>
            <a:spLocks noChangeArrowheads="1"/>
          </p:cNvSpPr>
          <p:nvPr/>
        </p:nvSpPr>
        <p:spPr bwMode="auto">
          <a:xfrm>
            <a:off x="5891212" y="4681537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 flipH="1">
            <a:off x="6640115" y="1629965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4" name="Text Box 186"/>
          <p:cNvSpPr txBox="1">
            <a:spLocks noChangeArrowheads="1"/>
          </p:cNvSpPr>
          <p:nvPr/>
        </p:nvSpPr>
        <p:spPr bwMode="auto">
          <a:xfrm>
            <a:off x="6450161" y="1312068"/>
            <a:ext cx="1003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+4V, -3.5V, +2.5V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 flipH="1">
            <a:off x="6697265" y="50863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6777343" y="4912518"/>
            <a:ext cx="5196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+12V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133" name="Rectangle 184"/>
          <p:cNvSpPr>
            <a:spLocks noChangeArrowheads="1"/>
          </p:cNvSpPr>
          <p:nvPr/>
        </p:nvSpPr>
        <p:spPr bwMode="auto">
          <a:xfrm>
            <a:off x="5891212" y="5172075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134" name="Rectangle 184"/>
          <p:cNvSpPr>
            <a:spLocks noChangeArrowheads="1"/>
          </p:cNvSpPr>
          <p:nvPr/>
        </p:nvSpPr>
        <p:spPr bwMode="auto">
          <a:xfrm>
            <a:off x="5134153" y="5545931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1.5V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04224" y="5359002"/>
            <a:ext cx="11845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3" idx="2"/>
          </p:cNvCxnSpPr>
          <p:nvPr/>
        </p:nvCxnSpPr>
        <p:spPr>
          <a:xfrm>
            <a:off x="6236494" y="5545931"/>
            <a:ext cx="0" cy="275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828" y="5632154"/>
            <a:ext cx="373820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1.1V</a:t>
            </a:r>
          </a:p>
          <a:p>
            <a:r>
              <a:rPr lang="en-US" sz="788" b="1" dirty="0"/>
              <a:t>core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29833" y="5376444"/>
            <a:ext cx="1" cy="169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4595938" y="4901167"/>
            <a:ext cx="1292108" cy="2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5167711" y="4908461"/>
            <a:ext cx="295274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4V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957754" y="5186007"/>
            <a:ext cx="78418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2.5V FPGA I/O</a:t>
            </a:r>
          </a:p>
        </p:txBody>
      </p:sp>
      <p:sp>
        <p:nvSpPr>
          <p:cNvPr id="163" name="Rectangle 184"/>
          <p:cNvSpPr>
            <a:spLocks noChangeArrowheads="1"/>
          </p:cNvSpPr>
          <p:nvPr/>
        </p:nvSpPr>
        <p:spPr bwMode="auto">
          <a:xfrm>
            <a:off x="4735348" y="4513102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sp>
        <p:nvSpPr>
          <p:cNvPr id="164" name="Rectangle 184"/>
          <p:cNvSpPr>
            <a:spLocks noChangeArrowheads="1"/>
          </p:cNvSpPr>
          <p:nvPr/>
        </p:nvSpPr>
        <p:spPr bwMode="auto">
          <a:xfrm>
            <a:off x="5279002" y="4513102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2048" name="Straight Arrow Connector 2047"/>
          <p:cNvCxnSpPr>
            <a:endCxn id="163" idx="2"/>
          </p:cNvCxnSpPr>
          <p:nvPr/>
        </p:nvCxnSpPr>
        <p:spPr>
          <a:xfrm flipH="1" flipV="1">
            <a:off x="4931028" y="4788135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5474682" y="4784693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4850540" y="2604061"/>
            <a:ext cx="184781" cy="141668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U</a:t>
            </a:r>
          </a:p>
        </p:txBody>
      </p:sp>
      <p:cxnSp>
        <p:nvCxnSpPr>
          <p:cNvPr id="2097" name="Straight Arrow Connector 2096"/>
          <p:cNvCxnSpPr/>
          <p:nvPr/>
        </p:nvCxnSpPr>
        <p:spPr>
          <a:xfrm>
            <a:off x="5035321" y="3179738"/>
            <a:ext cx="12613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Arrow Connector 2111"/>
          <p:cNvCxnSpPr/>
          <p:nvPr/>
        </p:nvCxnSpPr>
        <p:spPr>
          <a:xfrm>
            <a:off x="5035321" y="3818334"/>
            <a:ext cx="15530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6" name="TextBox 2125"/>
          <p:cNvSpPr txBox="1"/>
          <p:nvPr/>
        </p:nvSpPr>
        <p:spPr>
          <a:xfrm>
            <a:off x="7109899" y="2719835"/>
            <a:ext cx="768467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7111370" y="3373026"/>
            <a:ext cx="76699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7935" y="397376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ADC Module Block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5190" y="3728918"/>
            <a:ext cx="10567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/>
              <a:t>L1 trigger primitives</a:t>
            </a:r>
          </a:p>
          <a:p>
            <a:pPr algn="ctr"/>
            <a:r>
              <a:rPr lang="en-US" sz="825" b="1" dirty="0"/>
              <a:t> transceiver out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97265" y="3818238"/>
            <a:ext cx="740001" cy="86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5807" y="899720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u="sng" dirty="0"/>
              <a:t>RHIC beam clock 9.6MHz</a:t>
            </a:r>
          </a:p>
        </p:txBody>
      </p:sp>
    </p:spTree>
    <p:extLst>
      <p:ext uri="{BB962C8B-B14F-4D97-AF65-F5344CB8AC3E}">
        <p14:creationId xmlns:p14="http://schemas.microsoft.com/office/powerpoint/2010/main" val="946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85851"/>
            <a:ext cx="5542928" cy="46628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    Analog device AD9249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16 channel 14 bits ADC.  Maximum sampling rate 65 MHz SNR 75db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1.8v technology. 58mw per channel at 65 MHz -&gt; 1 W per chip.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144 pins package. 1cm X 1cm BGA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</a:t>
            </a:r>
            <a:r>
              <a:rPr lang="en-US" sz="1350" i="1" u="sng" dirty="0">
                <a:solidFill>
                  <a:prstClr val="black"/>
                </a:solidFill>
              </a:rPr>
              <a:t>pipeline latency 16 clocks.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Analog Device </a:t>
            </a:r>
            <a:r>
              <a:rPr lang="en-US" sz="1350" b="1" dirty="0">
                <a:solidFill>
                  <a:prstClr val="black"/>
                </a:solidFill>
              </a:rPr>
              <a:t>AD9257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 Maximum sampling rate 65 MHz SNR 75.5 </a:t>
            </a:r>
            <a:r>
              <a:rPr lang="en-US" sz="1350" dirty="0" err="1">
                <a:solidFill>
                  <a:prstClr val="black"/>
                </a:solidFill>
              </a:rPr>
              <a:t>db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1.8v technology. 55mw per channel at 65 MHz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 65 pins LFCSP package. 0.9mm by 0.9mm.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i="1" u="sng" dirty="0">
                <a:solidFill>
                  <a:prstClr val="black"/>
                </a:solidFill>
              </a:rPr>
              <a:t>pipeline latency 16 clocks.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Texas instrument ADS5294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ADC. Maximum sampling rate 80 MHz SNR 75.5db</a:t>
            </a:r>
          </a:p>
          <a:p>
            <a:r>
              <a:rPr lang="en-US" sz="1350" dirty="0">
                <a:solidFill>
                  <a:prstClr val="black"/>
                </a:solidFill>
              </a:rPr>
              <a:t>	1.8v technology. Per channel 58mw at 50 MHz, 77mw at 80 </a:t>
            </a:r>
            <a:r>
              <a:rPr lang="en-US" sz="1350" dirty="0" err="1">
                <a:solidFill>
                  <a:prstClr val="black"/>
                </a:solidFill>
              </a:rPr>
              <a:t>MHz.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                  1-wire only interface only for below 50 MHz sampling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	80 pins QFP package. 12mm by 12mm</a:t>
            </a:r>
          </a:p>
          <a:p>
            <a:r>
              <a:rPr lang="en-US" sz="1350" dirty="0">
                <a:solidFill>
                  <a:prstClr val="black"/>
                </a:solidFill>
              </a:rPr>
              <a:t>	included digital processing block ( only after digitization)</a:t>
            </a:r>
          </a:p>
          <a:p>
            <a:r>
              <a:rPr lang="en-US" sz="1350" i="1" dirty="0">
                <a:solidFill>
                  <a:prstClr val="black"/>
                </a:solidFill>
              </a:rPr>
              <a:t>	</a:t>
            </a:r>
            <a:r>
              <a:rPr lang="en-US" sz="1350" i="1" u="sng" dirty="0">
                <a:solidFill>
                  <a:prstClr val="black"/>
                </a:solidFill>
              </a:rPr>
              <a:t>pipeline latency 11 clocks for 1 wire interface.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Linear Technology LTM9008-14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ADC. Maximum sampling rate 65MHz SNR 73 </a:t>
            </a:r>
            <a:r>
              <a:rPr lang="en-US" sz="1350" dirty="0" err="1">
                <a:solidFill>
                  <a:prstClr val="black"/>
                </a:solidFill>
              </a:rPr>
              <a:t>db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1.8v technology. Per channel 88mw at 65 </a:t>
            </a:r>
            <a:r>
              <a:rPr lang="en-US" sz="1350" dirty="0" err="1">
                <a:solidFill>
                  <a:prstClr val="black"/>
                </a:solidFill>
              </a:rPr>
              <a:t>MHz.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140 pins BGA. 11.25mm X 9mm </a:t>
            </a:r>
          </a:p>
          <a:p>
            <a:r>
              <a:rPr lang="en-US" sz="1350" dirty="0">
                <a:solidFill>
                  <a:prstClr val="black"/>
                </a:solidFill>
              </a:rPr>
              <a:t>	pipeline latency 6 clocks.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" y="2505470"/>
            <a:ext cx="251460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The limit of ADC LVDS </a:t>
            </a:r>
            <a:r>
              <a:rPr lang="en-US" sz="1050" b="1" dirty="0" err="1"/>
              <a:t>serializer</a:t>
            </a:r>
            <a:endParaRPr lang="en-US" sz="1050" b="1" dirty="0"/>
          </a:p>
          <a:p>
            <a:r>
              <a:rPr lang="en-US" sz="1050" b="1" dirty="0"/>
              <a:t>seems to be less than 1Gbits/sec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1050" b="1" dirty="0">
                <a:sym typeface="Wingdings" panose="05000000000000000000" pitchFamily="2" charset="2"/>
              </a:rPr>
              <a:t>65 MHZ ADC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sz="1050" b="1" dirty="0">
              <a:sym typeface="Wingdings" panose="05000000000000000000" pitchFamily="2" charset="2"/>
            </a:endParaRPr>
          </a:p>
          <a:p>
            <a:r>
              <a:rPr lang="en-US" sz="1050" b="1" dirty="0">
                <a:sym typeface="Wingdings" panose="05000000000000000000" pitchFamily="2" charset="2"/>
              </a:rPr>
              <a:t>The FPGA does not have 128 LVDS </a:t>
            </a:r>
          </a:p>
          <a:p>
            <a:r>
              <a:rPr lang="en-US" sz="1050" b="1" dirty="0">
                <a:sym typeface="Wingdings" panose="05000000000000000000" pitchFamily="2" charset="2"/>
              </a:rPr>
              <a:t>De-</a:t>
            </a:r>
            <a:r>
              <a:rPr lang="en-US" sz="1050" b="1" dirty="0" err="1">
                <a:sym typeface="Wingdings" panose="05000000000000000000" pitchFamily="2" charset="2"/>
              </a:rPr>
              <a:t>serializer</a:t>
            </a:r>
            <a:r>
              <a:rPr lang="en-US" sz="1050" b="1" dirty="0">
                <a:sym typeface="Wingdings" panose="05000000000000000000" pitchFamily="2" charset="2"/>
              </a:rPr>
              <a:t>  1 LVDS output</a:t>
            </a:r>
          </a:p>
          <a:p>
            <a:r>
              <a:rPr lang="en-US" sz="1050" b="1" dirty="0">
                <a:sym typeface="Wingdings" panose="05000000000000000000" pitchFamily="2" charset="2"/>
              </a:rPr>
              <a:t>per ADC channel</a:t>
            </a:r>
          </a:p>
          <a:p>
            <a:endParaRPr lang="en-US" sz="1050" b="1" dirty="0">
              <a:sym typeface="Wingdings" panose="05000000000000000000" pitchFamily="2" charset="2"/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JSED204B’s ADC need the transceiver to receive data</a:t>
            </a:r>
          </a:p>
          <a:p>
            <a:r>
              <a:rPr lang="en-US" sz="1050" b="1" dirty="0">
                <a:solidFill>
                  <a:prstClr val="black"/>
                </a:solidFill>
                <a:sym typeface="Wingdings" panose="05000000000000000000" pitchFamily="2" charset="2"/>
              </a:rPr>
              <a:t> Limits number of ADC can be connected to the reasonable price FPGA</a:t>
            </a:r>
            <a:endParaRPr lang="en-US" sz="1050" b="1" dirty="0">
              <a:sym typeface="Wingdings" panose="05000000000000000000" pitchFamily="2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57475" y="3429000"/>
            <a:ext cx="4572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79800" y="1085850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The Choice of ADC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6538" y="181098"/>
            <a:ext cx="795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ADC system </a:t>
            </a:r>
            <a:r>
              <a:rPr lang="en-US" kern="0" dirty="0" smtClean="0">
                <a:solidFill>
                  <a:prstClr val="black"/>
                </a:solidFill>
              </a:rPr>
              <a:t>has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bits output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(0- 16383 ADC counts)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ADC input is differential, need to supply both + and – inputs ( peak-peak range is 2V)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(122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 per ADC counts)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+1V on the positive side and –1V on the negative side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8192 ADC count happened when V+, V- difference is zero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Our signal only swing one side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get full range we need to offset the signals.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(the point to introduce the noise)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22" y="3145844"/>
            <a:ext cx="8015578" cy="310808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998720" y="4066903"/>
            <a:ext cx="339634" cy="20029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98720" y="5123402"/>
            <a:ext cx="339634" cy="2020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15" y="1374978"/>
            <a:ext cx="4296987" cy="45990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10412" y="1333082"/>
            <a:ext cx="426308" cy="4541108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2981550" y="2506878"/>
            <a:ext cx="74732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2mm HM </a:t>
            </a:r>
            <a:endParaRPr lang="en-US" sz="1050" b="1" dirty="0"/>
          </a:p>
          <a:p>
            <a:pPr algn="ctr"/>
            <a:r>
              <a:rPr lang="en-US" sz="1050" b="1" dirty="0"/>
              <a:t>Input </a:t>
            </a:r>
          </a:p>
          <a:p>
            <a:pPr algn="ctr"/>
            <a:r>
              <a:rPr lang="en-US" sz="1050" b="1" dirty="0"/>
              <a:t>connector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47167" y="2748700"/>
            <a:ext cx="292695" cy="1562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18000" y="1452525"/>
            <a:ext cx="459526" cy="4419156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965236" y="3349418"/>
            <a:ext cx="8547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Differential </a:t>
            </a:r>
          </a:p>
          <a:p>
            <a:pPr algn="ctr"/>
            <a:r>
              <a:rPr lang="en-US" sz="1050" b="1" dirty="0"/>
              <a:t>receivers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5035" y="3649877"/>
            <a:ext cx="951266" cy="2224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350475" y="1487828"/>
            <a:ext cx="333632" cy="4213654"/>
          </a:xfrm>
          <a:prstGeom prst="round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3121122" y="4156504"/>
            <a:ext cx="62709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Analog</a:t>
            </a:r>
          </a:p>
          <a:p>
            <a:r>
              <a:rPr lang="en-US" sz="1050" b="1" dirty="0"/>
              <a:t>Device </a:t>
            </a:r>
          </a:p>
          <a:p>
            <a:r>
              <a:rPr lang="en-US" sz="1050" b="1" dirty="0"/>
              <a:t>AD9257</a:t>
            </a:r>
          </a:p>
          <a:p>
            <a:r>
              <a:rPr lang="en-US" sz="1050" b="1" dirty="0"/>
              <a:t>14 bits</a:t>
            </a:r>
          </a:p>
          <a:p>
            <a:pPr algn="ctr"/>
            <a:r>
              <a:rPr lang="en-US" sz="1050" b="1" dirty="0"/>
              <a:t>ADC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00848" y="3872299"/>
            <a:ext cx="1692876" cy="8649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92802" y="1580192"/>
            <a:ext cx="6046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Analog </a:t>
            </a:r>
          </a:p>
          <a:p>
            <a:pPr algn="ctr"/>
            <a:r>
              <a:rPr lang="en-US" sz="1050" b="1" dirty="0"/>
              <a:t>Power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54718" y="3228028"/>
            <a:ext cx="74732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Primitives</a:t>
            </a:r>
          </a:p>
          <a:p>
            <a:pPr algn="ctr"/>
            <a:r>
              <a:rPr lang="en-US" sz="1050" b="1" dirty="0"/>
              <a:t>output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7436" y="2650947"/>
            <a:ext cx="7553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Serial</a:t>
            </a:r>
          </a:p>
          <a:p>
            <a:pPr algn="ctr"/>
            <a:r>
              <a:rPr lang="en-US" sz="1050" b="1" dirty="0"/>
              <a:t>Command</a:t>
            </a:r>
          </a:p>
          <a:p>
            <a:pPr algn="ctr"/>
            <a:r>
              <a:rPr lang="en-US" sz="1050" b="1" dirty="0"/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7399" y="4334245"/>
            <a:ext cx="7553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Serial</a:t>
            </a:r>
          </a:p>
          <a:p>
            <a:pPr algn="ctr"/>
            <a:r>
              <a:rPr lang="en-US" sz="1050" b="1" dirty="0"/>
              <a:t>Command</a:t>
            </a:r>
          </a:p>
          <a:p>
            <a:pPr algn="ctr"/>
            <a:r>
              <a:rPr lang="en-US" sz="1050" b="1" dirty="0"/>
              <a:t>input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39862" y="5892629"/>
            <a:ext cx="4081977" cy="43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46258" y="2384968"/>
            <a:ext cx="617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Clock in</a:t>
            </a:r>
          </a:p>
          <a:p>
            <a:pPr algn="ctr"/>
            <a:r>
              <a:rPr lang="en-US" sz="1050" b="1" dirty="0"/>
              <a:t>L0/L1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15369" y="5131741"/>
            <a:ext cx="5774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Digital </a:t>
            </a:r>
          </a:p>
          <a:p>
            <a:pPr algn="ctr"/>
            <a:r>
              <a:rPr lang="en-US" sz="1050" b="1" dirty="0"/>
              <a:t>Power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8055" y="3689765"/>
            <a:ext cx="631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</a:t>
            </a:r>
          </a:p>
          <a:p>
            <a:pPr algn="ctr"/>
            <a:r>
              <a:rPr lang="en-US" sz="1050" b="1" dirty="0"/>
              <a:t>Passing </a:t>
            </a:r>
          </a:p>
          <a:p>
            <a:pPr algn="ctr"/>
            <a:r>
              <a:rPr lang="en-US" sz="1050" b="1" dirty="0"/>
              <a:t>Data </a:t>
            </a:r>
          </a:p>
          <a:p>
            <a:pPr algn="ctr"/>
            <a:r>
              <a:rPr lang="en-US" sz="1050" b="1" dirty="0"/>
              <a:t>In/out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863" y="1023456"/>
            <a:ext cx="27693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S</a:t>
            </a:r>
            <a:r>
              <a:rPr lang="en-US" sz="2100" b="1" u="sng" dirty="0" smtClean="0"/>
              <a:t>PHENIX </a:t>
            </a:r>
            <a:r>
              <a:rPr lang="en-US" sz="2100" b="1" u="sng" dirty="0"/>
              <a:t>ADC board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800" y="2158043"/>
            <a:ext cx="27926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64 channel </a:t>
            </a:r>
            <a:r>
              <a:rPr lang="en-US" sz="1350" dirty="0" smtClean="0"/>
              <a:t>inputs</a:t>
            </a:r>
          </a:p>
          <a:p>
            <a:r>
              <a:rPr lang="en-US" sz="1350" dirty="0" smtClean="0"/>
              <a:t>2mm </a:t>
            </a:r>
            <a:r>
              <a:rPr lang="en-US" sz="1350" dirty="0"/>
              <a:t>HM connectors</a:t>
            </a:r>
          </a:p>
          <a:p>
            <a:r>
              <a:rPr lang="en-US" sz="1350" dirty="0"/>
              <a:t>160mm by 190mm (6U board)</a:t>
            </a:r>
          </a:p>
          <a:p>
            <a:endParaRPr lang="en-US" sz="1350" dirty="0"/>
          </a:p>
          <a:p>
            <a:r>
              <a:rPr lang="en-US" sz="1350" dirty="0"/>
              <a:t>The 8 channel 14 bits ADC will be running at 6x beam crossing rate ~ 60 MHz</a:t>
            </a:r>
          </a:p>
          <a:p>
            <a:endParaRPr lang="en-US" sz="1350" dirty="0"/>
          </a:p>
          <a:p>
            <a:r>
              <a:rPr lang="en-US" sz="1350" dirty="0"/>
              <a:t>Altera </a:t>
            </a:r>
            <a:r>
              <a:rPr lang="en-US" sz="1350" dirty="0" err="1"/>
              <a:t>Arria</a:t>
            </a:r>
            <a:r>
              <a:rPr lang="en-US" sz="1350" dirty="0"/>
              <a:t> 5GX FPGA de-serialize data, provide </a:t>
            </a:r>
            <a:r>
              <a:rPr lang="en-US" sz="1350" dirty="0" smtClean="0"/>
              <a:t>4 </a:t>
            </a:r>
            <a:r>
              <a:rPr lang="en-US" sz="1350" dirty="0"/>
              <a:t>events buffer, 40 beam crossing L1 delay, token passing data, L1 trigger primitives output</a:t>
            </a:r>
          </a:p>
          <a:p>
            <a:endParaRPr 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5836988" y="4874925"/>
            <a:ext cx="72167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5"/>
                </a:solidFill>
              </a:rPr>
              <a:t>ALTERA </a:t>
            </a:r>
          </a:p>
          <a:p>
            <a:pPr algn="ctr"/>
            <a:r>
              <a:rPr lang="en-US" sz="1050" b="1" dirty="0" err="1">
                <a:solidFill>
                  <a:schemeClr val="accent5"/>
                </a:solidFill>
              </a:rPr>
              <a:t>Arria</a:t>
            </a:r>
            <a:r>
              <a:rPr lang="en-US" sz="1050" b="1" dirty="0">
                <a:solidFill>
                  <a:schemeClr val="accent5"/>
                </a:solidFill>
              </a:rPr>
              <a:t> 5GX</a:t>
            </a:r>
          </a:p>
          <a:p>
            <a:pPr algn="ctr"/>
            <a:r>
              <a:rPr lang="en-US" sz="1050" b="1" dirty="0">
                <a:solidFill>
                  <a:schemeClr val="accent5"/>
                </a:solidFill>
              </a:rPr>
              <a:t>FPGA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254837" y="3835858"/>
            <a:ext cx="253551" cy="996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HENIX-CD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sPHENIX-CDR.potx</Template>
  <TotalTime>1333</TotalTime>
  <Words>1916</Words>
  <Application>Microsoft Office PowerPoint</Application>
  <PresentationFormat>On-screen Show (4:3)</PresentationFormat>
  <Paragraphs>557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sPHENIX-CDR</vt:lpstr>
      <vt:lpstr>Calorimeter Digitizer Electronics</vt:lpstr>
      <vt:lpstr>Off-Detector Calorimeter Digitizer electronics</vt:lpstr>
      <vt:lpstr>Calorimeter Digitizer electronics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Thoughts on the Trigger Primitives.</vt:lpstr>
      <vt:lpstr>Prototype Progress</vt:lpstr>
      <vt:lpstr>PowerPoint Presentation</vt:lpstr>
      <vt:lpstr>PowerPoint Presentation</vt:lpstr>
      <vt:lpstr>PowerPoint Presentation</vt:lpstr>
      <vt:lpstr>Cross Talk Study</vt:lpstr>
      <vt:lpstr>Production Flow</vt:lpstr>
      <vt:lpstr>Cost of the system</vt:lpstr>
      <vt:lpstr>Status and Outlook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 Mannel</dc:creator>
  <cp:lastModifiedBy>Columbia University</cp:lastModifiedBy>
  <cp:revision>29</cp:revision>
  <cp:lastPrinted>2015-11-02T14:48:15Z</cp:lastPrinted>
  <dcterms:created xsi:type="dcterms:W3CDTF">2015-10-28T19:46:38Z</dcterms:created>
  <dcterms:modified xsi:type="dcterms:W3CDTF">2015-11-02T15:23:43Z</dcterms:modified>
</cp:coreProperties>
</file>