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8" r:id="rId3"/>
    <p:sldId id="259" r:id="rId4"/>
    <p:sldId id="257" r:id="rId5"/>
    <p:sldId id="277" r:id="rId6"/>
    <p:sldId id="289" r:id="rId7"/>
    <p:sldId id="260" r:id="rId8"/>
    <p:sldId id="286" r:id="rId9"/>
    <p:sldId id="283" r:id="rId10"/>
    <p:sldId id="262" r:id="rId11"/>
    <p:sldId id="263" r:id="rId12"/>
    <p:sldId id="261" r:id="rId13"/>
    <p:sldId id="284" r:id="rId14"/>
    <p:sldId id="285" r:id="rId15"/>
    <p:sldId id="282" r:id="rId16"/>
    <p:sldId id="276" r:id="rId17"/>
    <p:sldId id="299" r:id="rId18"/>
    <p:sldId id="258" r:id="rId19"/>
    <p:sldId id="290" r:id="rId20"/>
    <p:sldId id="275" r:id="rId21"/>
    <p:sldId id="266" r:id="rId22"/>
    <p:sldId id="268" r:id="rId23"/>
    <p:sldId id="267" r:id="rId24"/>
    <p:sldId id="269" r:id="rId25"/>
    <p:sldId id="270" r:id="rId26"/>
    <p:sldId id="271" r:id="rId27"/>
    <p:sldId id="272" r:id="rId28"/>
    <p:sldId id="273" r:id="rId29"/>
    <p:sldId id="287" r:id="rId30"/>
    <p:sldId id="288" r:id="rId31"/>
    <p:sldId id="292" r:id="rId32"/>
    <p:sldId id="293" r:id="rId33"/>
    <p:sldId id="294" r:id="rId34"/>
    <p:sldId id="295" r:id="rId35"/>
    <p:sldId id="279" r:id="rId36"/>
    <p:sldId id="296" r:id="rId37"/>
    <p:sldId id="280" r:id="rId38"/>
    <p:sldId id="281" r:id="rId39"/>
    <p:sldId id="264" r:id="rId40"/>
    <p:sldId id="265" r:id="rId41"/>
    <p:sldId id="300" r:id="rId42"/>
    <p:sldId id="301" r:id="rId43"/>
    <p:sldId id="297" r:id="rId44"/>
    <p:sldId id="29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8E356-F1FA-444E-911E-187DC5DBD37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C53C7-FA0D-4F2C-9C4C-B288CEB6B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C53C7-FA0D-4F2C-9C4C-B288CEB6B4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42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2700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F6CA8-458B-4F4E-B0F3-E1F77346D6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9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6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4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9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2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6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2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1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0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D3A06-A831-4CDE-AF24-40F60DEC1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0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sPHENIX</a:t>
            </a:r>
            <a:r>
              <a:rPr lang="en-US" dirty="0" smtClean="0"/>
              <a:t> Local Level 1 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Hardware </a:t>
            </a:r>
          </a:p>
          <a:p>
            <a:r>
              <a:rPr lang="en-US" dirty="0" smtClean="0"/>
              <a:t>Algorithm </a:t>
            </a:r>
          </a:p>
          <a:p>
            <a:pPr lvl="1"/>
            <a:r>
              <a:rPr lang="en-US" dirty="0" smtClean="0"/>
              <a:t>EMCAL data processing, Jet, Pair</a:t>
            </a:r>
          </a:p>
          <a:p>
            <a:r>
              <a:rPr lang="en-US" dirty="0" smtClean="0"/>
              <a:t>L1 latency discussion</a:t>
            </a:r>
          </a:p>
          <a:p>
            <a:r>
              <a:rPr lang="en-US" dirty="0" smtClean="0"/>
              <a:t>Data Alignment issue</a:t>
            </a:r>
          </a:p>
          <a:p>
            <a:r>
              <a:rPr lang="en-US" dirty="0" smtClean="0"/>
              <a:t>FPGA flash memory.</a:t>
            </a:r>
          </a:p>
          <a:p>
            <a:r>
              <a:rPr lang="en-US" dirty="0" smtClean="0"/>
              <a:t>Test data/monitor </a:t>
            </a:r>
          </a:p>
          <a:p>
            <a:r>
              <a:rPr lang="en-US" dirty="0" smtClean="0"/>
              <a:t>Hardware modification</a:t>
            </a:r>
          </a:p>
          <a:p>
            <a:r>
              <a:rPr lang="en-US" dirty="0" smtClean="0"/>
              <a:t>More stuffs to be done. 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14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Arria</a:t>
            </a:r>
            <a:r>
              <a:rPr lang="en-US" dirty="0" smtClean="0"/>
              <a:t> 10 FPGA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20nm technology, 10AX570N4NF40I3G</a:t>
            </a:r>
          </a:p>
          <a:p>
            <a:r>
              <a:rPr lang="en-US" dirty="0" smtClean="0"/>
              <a:t>48 transceivers, 6 </a:t>
            </a:r>
            <a:r>
              <a:rPr lang="en-US" dirty="0" err="1" smtClean="0"/>
              <a:t>Gbps</a:t>
            </a:r>
            <a:r>
              <a:rPr lang="en-US" dirty="0" smtClean="0"/>
              <a:t> upper limit. </a:t>
            </a:r>
          </a:p>
          <a:p>
            <a:r>
              <a:rPr lang="en-US" dirty="0" smtClean="0"/>
              <a:t>570K logic elements </a:t>
            </a:r>
            <a:r>
              <a:rPr lang="en-US" dirty="0" smtClean="0">
                <a:sym typeface="Wingdings" panose="05000000000000000000" pitchFamily="2" charset="2"/>
              </a:rPr>
              <a:t> 868K registers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1800 20Kbits memory block  35 </a:t>
            </a:r>
            <a:r>
              <a:rPr lang="en-US" dirty="0" err="1" smtClean="0">
                <a:sym typeface="Wingdings" panose="05000000000000000000" pitchFamily="2" charset="2"/>
              </a:rPr>
              <a:t>Mbits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3000 18x19 multipliers.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Mostly useless for our </a:t>
            </a:r>
            <a:r>
              <a:rPr lang="en-US" dirty="0" smtClean="0">
                <a:sym typeface="Wingdings" panose="05000000000000000000" pitchFamily="2" charset="2"/>
              </a:rPr>
              <a:t>application</a:t>
            </a:r>
            <a:r>
              <a:rPr lang="en-US" dirty="0" smtClean="0">
                <a:sym typeface="Wingdings" panose="05000000000000000000" pitchFamily="2" charset="2"/>
              </a:rPr>
              <a:t>… 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Core voltage  0.9V, transceiver voltage  0.95V, I/O voltage  </a:t>
            </a:r>
            <a:r>
              <a:rPr lang="en-US" dirty="0" smtClean="0">
                <a:sym typeface="Wingdings" panose="05000000000000000000" pitchFamily="2" charset="2"/>
              </a:rPr>
              <a:t>1.8V, 2.5V for optical interface.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Transceiver block is separated from core block.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Easy routing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6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402" y="4419600"/>
            <a:ext cx="1983398" cy="1688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Optical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Avago/Foxconn/Broadcom 12 port transmitter/receiver</a:t>
            </a:r>
          </a:p>
          <a:p>
            <a:pPr lvl="1"/>
            <a:r>
              <a:rPr lang="en-US" dirty="0" smtClean="0"/>
              <a:t>AFBR-814/AFBR_824 (</a:t>
            </a:r>
            <a:r>
              <a:rPr lang="en-US" dirty="0" err="1" smtClean="0"/>
              <a:t>MiniPot</a:t>
            </a:r>
            <a:r>
              <a:rPr lang="en-US" dirty="0" smtClean="0"/>
              <a:t>)</a:t>
            </a:r>
          </a:p>
          <a:p>
            <a:r>
              <a:rPr lang="en-US" dirty="0" smtClean="0"/>
              <a:t>Plug in module, size 21.95mmx 18.62mm </a:t>
            </a:r>
          </a:p>
          <a:p>
            <a:r>
              <a:rPr lang="en-US" dirty="0" smtClean="0"/>
              <a:t>Optical wavelength 850nm – up to 150 meter with OM4 4700 </a:t>
            </a:r>
            <a:r>
              <a:rPr lang="en-US" dirty="0" err="1" smtClean="0"/>
              <a:t>Mhz</a:t>
            </a:r>
            <a:r>
              <a:rPr lang="en-US" dirty="0" smtClean="0"/>
              <a:t>-km fiber.</a:t>
            </a:r>
          </a:p>
          <a:p>
            <a:r>
              <a:rPr lang="en-US" dirty="0" smtClean="0"/>
              <a:t>Up to 10 </a:t>
            </a:r>
            <a:r>
              <a:rPr lang="en-US" dirty="0" err="1" smtClean="0"/>
              <a:t>Gbits</a:t>
            </a:r>
            <a:r>
              <a:rPr lang="en-US" dirty="0" smtClean="0"/>
              <a:t>/sec</a:t>
            </a:r>
          </a:p>
          <a:p>
            <a:r>
              <a:rPr lang="en-US" dirty="0" smtClean="0"/>
              <a:t>Use 2.5V and 3.3V</a:t>
            </a:r>
          </a:p>
          <a:p>
            <a:r>
              <a:rPr lang="en-US" dirty="0" smtClean="0"/>
              <a:t>Use light turn connector cable </a:t>
            </a:r>
            <a:r>
              <a:rPr lang="en-US" dirty="0" smtClean="0">
                <a:sym typeface="Wingdings" panose="05000000000000000000" pitchFamily="2" charset="2"/>
              </a:rPr>
              <a:t> MPO outside 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12 fibers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Use flat cable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Last order data 3/18/2021</a:t>
            </a:r>
          </a:p>
          <a:p>
            <a:pPr lvl="1"/>
            <a:r>
              <a:rPr lang="en-US" dirty="0" smtClean="0"/>
              <a:t>No replacement alternative…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402" y="1905000"/>
            <a:ext cx="2198458" cy="21907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9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56896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0565" y="1371600"/>
            <a:ext cx="2360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ohms terminations</a:t>
            </a:r>
          </a:p>
          <a:p>
            <a:pPr algn="ctr"/>
            <a:r>
              <a:rPr lang="en-US" dirty="0" smtClean="0"/>
              <a:t>3.6 </a:t>
            </a:r>
            <a:r>
              <a:rPr lang="en-US" dirty="0" err="1" smtClean="0"/>
              <a:t>Gbps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362200"/>
            <a:ext cx="56896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1447800"/>
            <a:ext cx="2360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ohms terminations</a:t>
            </a:r>
          </a:p>
          <a:p>
            <a:pPr algn="ctr"/>
            <a:r>
              <a:rPr lang="en-US" dirty="0" smtClean="0"/>
              <a:t>2.4 </a:t>
            </a:r>
            <a:r>
              <a:rPr lang="en-US" dirty="0" err="1" smtClean="0"/>
              <a:t>Gbps</a:t>
            </a:r>
            <a:r>
              <a:rPr lang="en-US" dirty="0" smtClean="0"/>
              <a:t> </a:t>
            </a:r>
            <a:r>
              <a:rPr lang="en-US" dirty="0" err="1" smtClean="0"/>
              <a:t>Gbps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33400"/>
            <a:ext cx="325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Differential probe at the receiver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4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47858" y="557145"/>
            <a:ext cx="774357" cy="477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JSEB II</a:t>
            </a:r>
          </a:p>
          <a:p>
            <a:pPr algn="ctr"/>
            <a:r>
              <a:rPr lang="en-US" sz="1400" b="1" dirty="0" smtClean="0"/>
              <a:t>(PCIE)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6726783" y="557147"/>
            <a:ext cx="869092" cy="477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controller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8020122" y="557146"/>
            <a:ext cx="774357" cy="477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EPLD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18727" y="401217"/>
            <a:ext cx="1373659" cy="20918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6222215" y="796043"/>
            <a:ext cx="504568" cy="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 flipV="1">
            <a:off x="7595875" y="796044"/>
            <a:ext cx="424247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8794479" y="796043"/>
            <a:ext cx="424248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510140" y="596904"/>
            <a:ext cx="790832" cy="398276"/>
          </a:xfrm>
          <a:prstGeom prst="rect">
            <a:avLst/>
          </a:prstGeom>
          <a:solidFill>
            <a:schemeClr val="accent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ECC encoder</a:t>
            </a:r>
            <a:endParaRPr lang="en-US" sz="1100" b="1" dirty="0"/>
          </a:p>
        </p:txBody>
      </p:sp>
      <p:sp>
        <p:nvSpPr>
          <p:cNvPr id="16" name="Rectangle 15"/>
          <p:cNvSpPr/>
          <p:nvPr/>
        </p:nvSpPr>
        <p:spPr>
          <a:xfrm>
            <a:off x="9510140" y="1345833"/>
            <a:ext cx="790832" cy="398276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ECC decoder</a:t>
            </a:r>
            <a:endParaRPr lang="en-US" sz="1100" b="1" dirty="0"/>
          </a:p>
        </p:txBody>
      </p:sp>
      <p:sp>
        <p:nvSpPr>
          <p:cNvPr id="17" name="Rectangle 16"/>
          <p:cNvSpPr/>
          <p:nvPr/>
        </p:nvSpPr>
        <p:spPr>
          <a:xfrm>
            <a:off x="10592386" y="401217"/>
            <a:ext cx="613679" cy="51318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transmitter</a:t>
            </a:r>
            <a:endParaRPr lang="en-US" sz="1200" b="1" dirty="0"/>
          </a:p>
        </p:txBody>
      </p:sp>
      <p:sp>
        <p:nvSpPr>
          <p:cNvPr id="18" name="Rectangle 17"/>
          <p:cNvSpPr/>
          <p:nvPr/>
        </p:nvSpPr>
        <p:spPr>
          <a:xfrm>
            <a:off x="10592386" y="930369"/>
            <a:ext cx="613679" cy="51318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receiver</a:t>
            </a:r>
            <a:endParaRPr lang="en-US" sz="1000" b="1" dirty="0"/>
          </a:p>
        </p:txBody>
      </p:sp>
      <p:sp>
        <p:nvSpPr>
          <p:cNvPr id="22" name="Rectangle 21"/>
          <p:cNvSpPr/>
          <p:nvPr/>
        </p:nvSpPr>
        <p:spPr>
          <a:xfrm>
            <a:off x="10592385" y="1443552"/>
            <a:ext cx="613679" cy="51318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receiver</a:t>
            </a:r>
            <a:endParaRPr lang="en-US" sz="1000" b="1" dirty="0"/>
          </a:p>
        </p:txBody>
      </p:sp>
      <p:sp>
        <p:nvSpPr>
          <p:cNvPr id="23" name="Rectangle 22"/>
          <p:cNvSpPr/>
          <p:nvPr/>
        </p:nvSpPr>
        <p:spPr>
          <a:xfrm>
            <a:off x="10592384" y="1956735"/>
            <a:ext cx="613679" cy="51318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receiver</a:t>
            </a:r>
            <a:endParaRPr lang="en-US" sz="1000" b="1" dirty="0"/>
          </a:p>
        </p:txBody>
      </p:sp>
      <p:sp>
        <p:nvSpPr>
          <p:cNvPr id="24" name="Curved Left Arrow 23"/>
          <p:cNvSpPr/>
          <p:nvPr/>
        </p:nvSpPr>
        <p:spPr>
          <a:xfrm>
            <a:off x="11290040" y="657808"/>
            <a:ext cx="307910" cy="61115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218727" y="796042"/>
            <a:ext cx="291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</p:cNvCxnSpPr>
          <p:nvPr/>
        </p:nvCxnSpPr>
        <p:spPr>
          <a:xfrm>
            <a:off x="10300972" y="796042"/>
            <a:ext cx="291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440208" y="1089895"/>
            <a:ext cx="6470" cy="1139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0440208" y="1089895"/>
            <a:ext cx="152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0440208" y="2213326"/>
            <a:ext cx="152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1"/>
          </p:cNvCxnSpPr>
          <p:nvPr/>
        </p:nvCxnSpPr>
        <p:spPr>
          <a:xfrm flipH="1" flipV="1">
            <a:off x="10440208" y="1700143"/>
            <a:ext cx="1521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6" idx="3"/>
          </p:cNvCxnSpPr>
          <p:nvPr/>
        </p:nvCxnSpPr>
        <p:spPr>
          <a:xfrm flipH="1">
            <a:off x="10300972" y="1544971"/>
            <a:ext cx="139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6" idx="1"/>
          </p:cNvCxnSpPr>
          <p:nvPr/>
        </p:nvCxnSpPr>
        <p:spPr>
          <a:xfrm flipH="1">
            <a:off x="9364433" y="1544971"/>
            <a:ext cx="1457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9364433" y="796042"/>
            <a:ext cx="0" cy="74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764441" y="2626586"/>
            <a:ext cx="793775" cy="411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8794479" y="2839212"/>
            <a:ext cx="2630098" cy="246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1443995" y="2192480"/>
            <a:ext cx="0" cy="6626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23" idx="3"/>
          </p:cNvCxnSpPr>
          <p:nvPr/>
        </p:nvCxnSpPr>
        <p:spPr>
          <a:xfrm flipH="1">
            <a:off x="11206063" y="2213326"/>
            <a:ext cx="23793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011884" y="2633330"/>
            <a:ext cx="790832" cy="398276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ECC encoder</a:t>
            </a:r>
            <a:endParaRPr lang="en-US" sz="1100" b="1" dirty="0"/>
          </a:p>
        </p:txBody>
      </p:sp>
      <p:cxnSp>
        <p:nvCxnSpPr>
          <p:cNvPr id="61" name="Straight Arrow Connector 60"/>
          <p:cNvCxnSpPr>
            <a:stCxn id="6" idx="2"/>
            <a:endCxn id="49" idx="0"/>
          </p:cNvCxnSpPr>
          <p:nvPr/>
        </p:nvCxnSpPr>
        <p:spPr>
          <a:xfrm>
            <a:off x="7161329" y="1034942"/>
            <a:ext cx="0" cy="15916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9" idx="3"/>
            <a:endCxn id="59" idx="1"/>
          </p:cNvCxnSpPr>
          <p:nvPr/>
        </p:nvCxnSpPr>
        <p:spPr>
          <a:xfrm>
            <a:off x="7558216" y="2832468"/>
            <a:ext cx="4536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31845" y="3844212"/>
            <a:ext cx="113553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Test both 2.4 </a:t>
            </a:r>
            <a:r>
              <a:rPr lang="en-US" dirty="0" err="1" smtClean="0"/>
              <a:t>Gbps</a:t>
            </a:r>
            <a:r>
              <a:rPr lang="en-US" dirty="0" smtClean="0"/>
              <a:t> and 4.8 </a:t>
            </a:r>
            <a:r>
              <a:rPr lang="en-US" dirty="0" err="1" smtClean="0"/>
              <a:t>Gbps</a:t>
            </a:r>
            <a:r>
              <a:rPr lang="en-US" dirty="0" smtClean="0"/>
              <a:t> through Transmitter </a:t>
            </a:r>
            <a:r>
              <a:rPr lang="en-US" dirty="0" smtClean="0">
                <a:sym typeface="Wingdings" panose="05000000000000000000" pitchFamily="2" charset="2"/>
              </a:rPr>
              <a:t> receiver loopback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Through 1000 words packet, random number.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Over 20M+ packets on some board on full board, no error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Over 1+M packets on all the ports, no error with ECC detection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1 M packet = 10</a:t>
            </a:r>
            <a:r>
              <a:rPr lang="en-US" baseline="30000" dirty="0" smtClean="0">
                <a:sym typeface="Wingdings" panose="05000000000000000000" pitchFamily="2" charset="2"/>
              </a:rPr>
              <a:t>6</a:t>
            </a:r>
            <a:r>
              <a:rPr lang="en-US" dirty="0" smtClean="0">
                <a:sym typeface="Wingdings" panose="05000000000000000000" pitchFamily="2" charset="2"/>
              </a:rPr>
              <a:t>X10</a:t>
            </a:r>
            <a:r>
              <a:rPr lang="en-US" baseline="30000" dirty="0" smtClean="0">
                <a:sym typeface="Wingdings" panose="05000000000000000000" pitchFamily="2" charset="2"/>
              </a:rPr>
              <a:t>3</a:t>
            </a:r>
            <a:r>
              <a:rPr lang="en-US" dirty="0" smtClean="0">
                <a:sym typeface="Wingdings" panose="05000000000000000000" pitchFamily="2" charset="2"/>
              </a:rPr>
              <a:t>X16 = </a:t>
            </a:r>
            <a:r>
              <a:rPr lang="en-US" dirty="0" smtClean="0">
                <a:sym typeface="Wingdings" panose="05000000000000000000" pitchFamily="2" charset="2"/>
              </a:rPr>
              <a:t>1.6X10</a:t>
            </a:r>
            <a:r>
              <a:rPr lang="en-US" baseline="30000" dirty="0" smtClean="0">
                <a:sym typeface="Wingdings" panose="05000000000000000000" pitchFamily="2" charset="2"/>
              </a:rPr>
              <a:t>10 </a:t>
            </a:r>
            <a:r>
              <a:rPr lang="en-US" dirty="0" smtClean="0">
                <a:sym typeface="Wingdings" panose="05000000000000000000" pitchFamily="2" charset="2"/>
              </a:rPr>
              <a:t>bits.</a:t>
            </a:r>
            <a:endParaRPr lang="en-US" dirty="0" smtClean="0">
              <a:sym typeface="Wingdings" panose="05000000000000000000" pitchFamily="2" charset="2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Tested FEM  L1 trigger prototype module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1000 words packet, random number.</a:t>
            </a:r>
          </a:p>
          <a:p>
            <a:pPr marL="800100" lvl="1" indent="-342900">
              <a:buFontTx/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Over 2+M packets, NO ECC errors (recovered or fatal error) with ECC correction.</a:t>
            </a:r>
          </a:p>
          <a:p>
            <a:pPr marL="800100" lvl="1" indent="-342900">
              <a:buAutoNum type="arabicParenR"/>
            </a:pP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22514" y="405902"/>
            <a:ext cx="175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Optical Port Test</a:t>
            </a:r>
            <a:endParaRPr lang="en-US" b="1" u="sng" dirty="0"/>
          </a:p>
        </p:txBody>
      </p:sp>
      <p:sp>
        <p:nvSpPr>
          <p:cNvPr id="68" name="TextBox 67"/>
          <p:cNvSpPr txBox="1"/>
          <p:nvPr/>
        </p:nvSpPr>
        <p:spPr>
          <a:xfrm>
            <a:off x="335902" y="1089895"/>
            <a:ext cx="4562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2.4 </a:t>
            </a:r>
            <a:r>
              <a:rPr lang="en-US" dirty="0" err="1" smtClean="0"/>
              <a:t>Gbps</a:t>
            </a:r>
            <a:r>
              <a:rPr lang="en-US" dirty="0" smtClean="0"/>
              <a:t> is done through 16 bits word Altera </a:t>
            </a:r>
          </a:p>
          <a:p>
            <a:r>
              <a:rPr lang="en-US" dirty="0" smtClean="0"/>
              <a:t>Transceiver interface.</a:t>
            </a:r>
          </a:p>
          <a:p>
            <a:endParaRPr lang="en-US" dirty="0" smtClean="0"/>
          </a:p>
          <a:p>
            <a:r>
              <a:rPr lang="en-US" dirty="0" smtClean="0"/>
              <a:t>4.8 </a:t>
            </a:r>
            <a:r>
              <a:rPr lang="en-US" dirty="0" err="1" smtClean="0"/>
              <a:t>Gbps</a:t>
            </a:r>
            <a:r>
              <a:rPr lang="en-US" dirty="0" smtClean="0"/>
              <a:t> is done through 32 bits word Altera </a:t>
            </a:r>
          </a:p>
          <a:p>
            <a:r>
              <a:rPr lang="en-US" dirty="0" smtClean="0"/>
              <a:t>Transceiver interface.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04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648" y="2239346"/>
            <a:ext cx="877077" cy="61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Optical </a:t>
            </a:r>
          </a:p>
          <a:p>
            <a:pPr algn="ctr"/>
            <a:r>
              <a:rPr lang="en-US" sz="1400" b="1" dirty="0" smtClean="0"/>
              <a:t>receiver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2550365" y="2239346"/>
            <a:ext cx="976605" cy="61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Stitching/</a:t>
            </a:r>
          </a:p>
          <a:p>
            <a:pPr algn="ctr"/>
            <a:r>
              <a:rPr lang="en-US" sz="1400" b="1" dirty="0" smtClean="0"/>
              <a:t>alignment</a:t>
            </a:r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3996610" y="2239346"/>
            <a:ext cx="976605" cy="61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Overlap</a:t>
            </a:r>
          </a:p>
          <a:p>
            <a:pPr algn="ctr"/>
            <a:r>
              <a:rPr lang="en-US" sz="1400" b="1" dirty="0" smtClean="0"/>
              <a:t>4x4 sum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3996610" y="3194179"/>
            <a:ext cx="976605" cy="61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8x8 SUM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5442855" y="2239346"/>
            <a:ext cx="995266" cy="61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Peak </a:t>
            </a:r>
          </a:p>
          <a:p>
            <a:pPr algn="ctr"/>
            <a:r>
              <a:rPr lang="en-US" sz="1400" b="1" dirty="0" smtClean="0"/>
              <a:t>finding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04650" y="2239346"/>
            <a:ext cx="995266" cy="61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Priority</a:t>
            </a:r>
          </a:p>
          <a:p>
            <a:pPr algn="ctr"/>
            <a:r>
              <a:rPr lang="en-US" sz="1400" b="1" dirty="0" smtClean="0"/>
              <a:t>encoding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66445" y="2239346"/>
            <a:ext cx="995266" cy="61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sorting</a:t>
            </a:r>
          </a:p>
        </p:txBody>
      </p:sp>
      <p:cxnSp>
        <p:nvCxnSpPr>
          <p:cNvPr id="14" name="Straight Arrow Connector 13"/>
          <p:cNvCxnSpPr>
            <a:stCxn id="5" idx="3"/>
            <a:endCxn id="7" idx="1"/>
          </p:cNvCxnSpPr>
          <p:nvPr/>
        </p:nvCxnSpPr>
        <p:spPr>
          <a:xfrm>
            <a:off x="2080725" y="2547256"/>
            <a:ext cx="4696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26970" y="2547256"/>
            <a:ext cx="4696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73215" y="2547256"/>
            <a:ext cx="4696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38121" y="2547256"/>
            <a:ext cx="4696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899916" y="2547256"/>
            <a:ext cx="4696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1"/>
          </p:cNvCxnSpPr>
          <p:nvPr/>
        </p:nvCxnSpPr>
        <p:spPr>
          <a:xfrm flipH="1">
            <a:off x="2315545" y="3502089"/>
            <a:ext cx="1681065" cy="0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315545" y="2547256"/>
            <a:ext cx="0" cy="9548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973215" y="3502089"/>
            <a:ext cx="1681065" cy="0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0465" y="457200"/>
            <a:ext cx="239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EMCAL processing flow</a:t>
            </a:r>
            <a:endParaRPr lang="en-US" b="1" dirty="0"/>
          </a:p>
        </p:txBody>
      </p:sp>
      <p:sp>
        <p:nvSpPr>
          <p:cNvPr id="31" name="Up Arrow 30"/>
          <p:cNvSpPr/>
          <p:nvPr/>
        </p:nvSpPr>
        <p:spPr>
          <a:xfrm>
            <a:off x="2761861" y="1940767"/>
            <a:ext cx="130629" cy="2985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/>
          <p:cNvSpPr/>
          <p:nvPr/>
        </p:nvSpPr>
        <p:spPr>
          <a:xfrm>
            <a:off x="3087211" y="2864497"/>
            <a:ext cx="130629" cy="2985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3103987" y="1940767"/>
            <a:ext cx="113853" cy="293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2731982" y="2877715"/>
            <a:ext cx="113853" cy="293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14455" y="1626059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Neighbor </a:t>
            </a:r>
          </a:p>
          <a:p>
            <a:pPr algn="ctr"/>
            <a:r>
              <a:rPr lang="en-US" sz="1200" b="1" dirty="0" smtClean="0"/>
              <a:t>slice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97015" y="3006012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Neighbor </a:t>
            </a:r>
          </a:p>
          <a:p>
            <a:pPr algn="ctr"/>
            <a:r>
              <a:rPr lang="en-US" sz="1200" b="1" dirty="0" smtClean="0"/>
              <a:t>slice 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5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87315" y="1531143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295650" y="1715690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4487465" y="1416843"/>
            <a:ext cx="514350" cy="8001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3687365" y="1588293"/>
            <a:ext cx="80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687365" y="1759743"/>
            <a:ext cx="80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287315" y="2045493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287315" y="1874043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3871913" y="1456134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3871913" y="1629965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3871913" y="1975247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3871913" y="1802606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3699272" y="1946672"/>
            <a:ext cx="7774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>
            <a:off x="4275534" y="1514474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4275534" y="1687115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>
            <a:off x="4275534" y="1859756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3699272" y="2119312"/>
            <a:ext cx="7774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4275534" y="2032397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5888832" y="2580086"/>
            <a:ext cx="2227426" cy="1526381"/>
          </a:xfrm>
          <a:prstGeom prst="rect">
            <a:avLst/>
          </a:prstGeom>
          <a:solidFill>
            <a:srgbClr val="A1FD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>
            <a:off x="5629276" y="2781299"/>
            <a:ext cx="2595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5629275" y="1543049"/>
            <a:ext cx="0" cy="123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4995863" y="1543049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>
            <a:off x="4995863" y="1629965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>
            <a:off x="5485209" y="1629965"/>
            <a:ext cx="0" cy="123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>
            <a:off x="5485210" y="2868215"/>
            <a:ext cx="4036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>
            <a:off x="4995864" y="1715690"/>
            <a:ext cx="3738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5369719" y="1715692"/>
            <a:ext cx="0" cy="12965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5369720" y="3012281"/>
            <a:ext cx="519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5139928" y="1370409"/>
            <a:ext cx="65114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7X ADC clock</a:t>
            </a:r>
          </a:p>
        </p:txBody>
      </p:sp>
      <p:sp>
        <p:nvSpPr>
          <p:cNvPr id="2085" name="Text Box 37"/>
          <p:cNvSpPr txBox="1">
            <a:spLocks noChangeArrowheads="1"/>
          </p:cNvSpPr>
          <p:nvPr/>
        </p:nvSpPr>
        <p:spPr bwMode="auto">
          <a:xfrm>
            <a:off x="5456634" y="1802605"/>
            <a:ext cx="260008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2086" name="Text Box 38"/>
          <p:cNvSpPr txBox="1">
            <a:spLocks noChangeArrowheads="1"/>
          </p:cNvSpPr>
          <p:nvPr/>
        </p:nvSpPr>
        <p:spPr bwMode="auto">
          <a:xfrm rot="5400000">
            <a:off x="4820178" y="2209327"/>
            <a:ext cx="925253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Serialized ADC DATA</a:t>
            </a:r>
          </a:p>
        </p:txBody>
      </p:sp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5888834" y="2665810"/>
            <a:ext cx="288131" cy="461963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5773340" y="2521743"/>
            <a:ext cx="631904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De-serializer</a:t>
            </a:r>
          </a:p>
        </p:txBody>
      </p:sp>
      <p:sp>
        <p:nvSpPr>
          <p:cNvPr id="2090" name="Rectangle 42"/>
          <p:cNvSpPr>
            <a:spLocks noChangeArrowheads="1"/>
          </p:cNvSpPr>
          <p:nvPr/>
        </p:nvSpPr>
        <p:spPr bwMode="auto">
          <a:xfrm>
            <a:off x="6672875" y="2780110"/>
            <a:ext cx="288131" cy="892969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 flipH="1">
            <a:off x="4937523" y="3270647"/>
            <a:ext cx="9513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92" name="Line 44"/>
          <p:cNvSpPr>
            <a:spLocks noChangeShapeType="1"/>
          </p:cNvSpPr>
          <p:nvPr/>
        </p:nvSpPr>
        <p:spPr bwMode="auto">
          <a:xfrm flipV="1">
            <a:off x="4937522" y="2234804"/>
            <a:ext cx="0" cy="2303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4964890" y="3127771"/>
            <a:ext cx="54534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Serial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command</a:t>
            </a:r>
          </a:p>
        </p:txBody>
      </p:sp>
      <p:sp>
        <p:nvSpPr>
          <p:cNvPr id="2094" name="Text Box 46"/>
          <p:cNvSpPr txBox="1">
            <a:spLocks noChangeArrowheads="1"/>
          </p:cNvSpPr>
          <p:nvPr/>
        </p:nvSpPr>
        <p:spPr bwMode="auto">
          <a:xfrm>
            <a:off x="6606054" y="3011091"/>
            <a:ext cx="407484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L1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Delay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Buffer</a:t>
            </a:r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7105071" y="2780110"/>
            <a:ext cx="316706" cy="892969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096" name="Text Box 48"/>
          <p:cNvSpPr txBox="1">
            <a:spLocks noChangeArrowheads="1"/>
          </p:cNvSpPr>
          <p:nvPr/>
        </p:nvSpPr>
        <p:spPr bwMode="auto">
          <a:xfrm>
            <a:off x="7019445" y="2981325"/>
            <a:ext cx="5212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5 L1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Accepted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Event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buffer</a:t>
            </a:r>
          </a:p>
        </p:txBody>
      </p: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7594417" y="2780110"/>
            <a:ext cx="517922" cy="892969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Token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Passing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2099" name="Line 51"/>
          <p:cNvSpPr>
            <a:spLocks noChangeShapeType="1"/>
          </p:cNvSpPr>
          <p:nvPr/>
        </p:nvSpPr>
        <p:spPr bwMode="auto">
          <a:xfrm>
            <a:off x="6961007" y="3183729"/>
            <a:ext cx="1440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00" name="Line 52"/>
          <p:cNvSpPr>
            <a:spLocks noChangeShapeType="1"/>
          </p:cNvSpPr>
          <p:nvPr/>
        </p:nvSpPr>
        <p:spPr bwMode="auto">
          <a:xfrm>
            <a:off x="7421777" y="3212304"/>
            <a:ext cx="172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01" name="Rectangle 53"/>
          <p:cNvSpPr>
            <a:spLocks noChangeArrowheads="1"/>
          </p:cNvSpPr>
          <p:nvPr/>
        </p:nvSpPr>
        <p:spPr bwMode="auto">
          <a:xfrm>
            <a:off x="5888834" y="3184923"/>
            <a:ext cx="288131" cy="229790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5888834" y="3558779"/>
            <a:ext cx="288131" cy="461963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04" name="Line 56"/>
          <p:cNvSpPr>
            <a:spLocks noChangeShapeType="1"/>
          </p:cNvSpPr>
          <p:nvPr/>
        </p:nvSpPr>
        <p:spPr bwMode="auto">
          <a:xfrm flipV="1">
            <a:off x="6176965" y="2951558"/>
            <a:ext cx="196289" cy="23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05" name="Line 57"/>
          <p:cNvSpPr>
            <a:spLocks noChangeShapeType="1"/>
          </p:cNvSpPr>
          <p:nvPr/>
        </p:nvSpPr>
        <p:spPr bwMode="auto">
          <a:xfrm>
            <a:off x="6176965" y="3761184"/>
            <a:ext cx="1962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06" name="Text Box 58"/>
          <p:cNvSpPr txBox="1">
            <a:spLocks noChangeArrowheads="1"/>
          </p:cNvSpPr>
          <p:nvPr/>
        </p:nvSpPr>
        <p:spPr bwMode="auto">
          <a:xfrm>
            <a:off x="6474013" y="2092845"/>
            <a:ext cx="107753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ALTERA </a:t>
            </a:r>
            <a:r>
              <a:rPr lang="en-US" sz="900" b="1" dirty="0" err="1">
                <a:solidFill>
                  <a:srgbClr val="000000"/>
                </a:solidFill>
              </a:rPr>
              <a:t>Arria</a:t>
            </a:r>
            <a:r>
              <a:rPr lang="en-US" sz="900" b="1" dirty="0">
                <a:solidFill>
                  <a:srgbClr val="000000"/>
                </a:solidFill>
              </a:rPr>
              <a:t> V GX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 BB1D4F35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1152 pins FPGA</a:t>
            </a:r>
          </a:p>
        </p:txBody>
      </p:sp>
      <p:sp>
        <p:nvSpPr>
          <p:cNvPr id="2107" name="Text Box 59"/>
          <p:cNvSpPr txBox="1">
            <a:spLocks noChangeArrowheads="1"/>
          </p:cNvSpPr>
          <p:nvPr/>
        </p:nvSpPr>
        <p:spPr bwMode="auto">
          <a:xfrm>
            <a:off x="4482676" y="1439348"/>
            <a:ext cx="530915" cy="8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Analog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Device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AD9257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8 channel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14bits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65 MHz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ADC</a:t>
            </a:r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4476750" y="3040855"/>
            <a:ext cx="403622" cy="4905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D6FDA1"/>
                </a:solidFill>
              </a:rPr>
              <a:t>Clock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D6FDA1"/>
                </a:solidFill>
              </a:rPr>
              <a:t>Fanout</a:t>
            </a:r>
          </a:p>
        </p:txBody>
      </p:sp>
      <p:sp>
        <p:nvSpPr>
          <p:cNvPr id="2109" name="Line 61"/>
          <p:cNvSpPr>
            <a:spLocks noChangeShapeType="1"/>
          </p:cNvSpPr>
          <p:nvPr/>
        </p:nvSpPr>
        <p:spPr bwMode="auto">
          <a:xfrm flipV="1">
            <a:off x="4707731" y="2205039"/>
            <a:ext cx="0" cy="8358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13" name="Text Box 65"/>
          <p:cNvSpPr txBox="1">
            <a:spLocks noChangeArrowheads="1"/>
          </p:cNvSpPr>
          <p:nvPr/>
        </p:nvSpPr>
        <p:spPr bwMode="auto">
          <a:xfrm>
            <a:off x="3407319" y="2234803"/>
            <a:ext cx="59343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333399"/>
                </a:solidFill>
              </a:rPr>
              <a:t>Differential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333399"/>
                </a:solidFill>
              </a:rPr>
              <a:t>receiver</a:t>
            </a:r>
          </a:p>
        </p:txBody>
      </p:sp>
      <p:sp>
        <p:nvSpPr>
          <p:cNvPr id="2114" name="Line 66"/>
          <p:cNvSpPr>
            <a:spLocks noChangeShapeType="1"/>
          </p:cNvSpPr>
          <p:nvPr/>
        </p:nvSpPr>
        <p:spPr bwMode="auto">
          <a:xfrm>
            <a:off x="4073129" y="3270647"/>
            <a:ext cx="4036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15" name="Text Box 67"/>
          <p:cNvSpPr txBox="1">
            <a:spLocks noChangeArrowheads="1"/>
          </p:cNvSpPr>
          <p:nvPr/>
        </p:nvSpPr>
        <p:spPr bwMode="auto">
          <a:xfrm>
            <a:off x="3929482" y="3127771"/>
            <a:ext cx="53732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6 X beam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clock</a:t>
            </a:r>
          </a:p>
        </p:txBody>
      </p:sp>
      <p:sp>
        <p:nvSpPr>
          <p:cNvPr id="2116" name="Rectangle 68"/>
          <p:cNvSpPr>
            <a:spLocks noChangeArrowheads="1"/>
          </p:cNvSpPr>
          <p:nvPr/>
        </p:nvSpPr>
        <p:spPr bwMode="auto">
          <a:xfrm>
            <a:off x="2633664" y="1398985"/>
            <a:ext cx="172640" cy="13537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17" name="Line 69"/>
          <p:cNvSpPr>
            <a:spLocks noChangeShapeType="1"/>
          </p:cNvSpPr>
          <p:nvPr/>
        </p:nvSpPr>
        <p:spPr bwMode="auto">
          <a:xfrm>
            <a:off x="2806304" y="1485899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2381686" y="2724152"/>
            <a:ext cx="6158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2 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Hard </a:t>
            </a:r>
            <a:r>
              <a:rPr lang="en-US" sz="675" b="1" dirty="0" smtClean="0">
                <a:solidFill>
                  <a:srgbClr val="000000"/>
                </a:solidFill>
              </a:rPr>
              <a:t>Metric</a:t>
            </a:r>
            <a:endParaRPr lang="en-US" sz="675" b="1" dirty="0">
              <a:solidFill>
                <a:srgbClr val="000000"/>
              </a:solidFill>
            </a:endParaRPr>
          </a:p>
        </p:txBody>
      </p:sp>
      <p:sp>
        <p:nvSpPr>
          <p:cNvPr id="2119" name="Line 71"/>
          <p:cNvSpPr>
            <a:spLocks noChangeShapeType="1"/>
          </p:cNvSpPr>
          <p:nvPr/>
        </p:nvSpPr>
        <p:spPr bwMode="auto">
          <a:xfrm>
            <a:off x="2806305" y="1600199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20" name="Line 72"/>
          <p:cNvSpPr>
            <a:spLocks noChangeShapeType="1"/>
          </p:cNvSpPr>
          <p:nvPr/>
        </p:nvSpPr>
        <p:spPr bwMode="auto">
          <a:xfrm>
            <a:off x="2806305" y="1772840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21" name="Line 73"/>
          <p:cNvSpPr>
            <a:spLocks noChangeShapeType="1"/>
          </p:cNvSpPr>
          <p:nvPr/>
        </p:nvSpPr>
        <p:spPr bwMode="auto">
          <a:xfrm>
            <a:off x="2806305" y="1946672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22" name="Line 74"/>
          <p:cNvSpPr>
            <a:spLocks noChangeShapeType="1"/>
          </p:cNvSpPr>
          <p:nvPr/>
        </p:nvSpPr>
        <p:spPr bwMode="auto">
          <a:xfrm>
            <a:off x="2806305" y="2090737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23" name="Line 75"/>
          <p:cNvSpPr>
            <a:spLocks noChangeShapeType="1"/>
          </p:cNvSpPr>
          <p:nvPr/>
        </p:nvSpPr>
        <p:spPr bwMode="auto">
          <a:xfrm>
            <a:off x="2806304" y="1687115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24" name="Line 76"/>
          <p:cNvSpPr>
            <a:spLocks noChangeShapeType="1"/>
          </p:cNvSpPr>
          <p:nvPr/>
        </p:nvSpPr>
        <p:spPr bwMode="auto">
          <a:xfrm>
            <a:off x="2806304" y="1859756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25" name="Line 77"/>
          <p:cNvSpPr>
            <a:spLocks noChangeShapeType="1"/>
          </p:cNvSpPr>
          <p:nvPr/>
        </p:nvSpPr>
        <p:spPr bwMode="auto">
          <a:xfrm>
            <a:off x="2806304" y="2003822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66" name="Rectangle 118"/>
          <p:cNvSpPr>
            <a:spLocks noChangeArrowheads="1"/>
          </p:cNvSpPr>
          <p:nvPr/>
        </p:nvSpPr>
        <p:spPr bwMode="auto">
          <a:xfrm>
            <a:off x="3315890" y="4699397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67" name="Rectangle 119"/>
          <p:cNvSpPr>
            <a:spLocks noChangeArrowheads="1"/>
          </p:cNvSpPr>
          <p:nvPr/>
        </p:nvSpPr>
        <p:spPr bwMode="auto">
          <a:xfrm>
            <a:off x="3324225" y="4883943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68" name="Rectangle 120"/>
          <p:cNvSpPr>
            <a:spLocks noChangeArrowheads="1"/>
          </p:cNvSpPr>
          <p:nvPr/>
        </p:nvSpPr>
        <p:spPr bwMode="auto">
          <a:xfrm>
            <a:off x="4516040" y="4585097"/>
            <a:ext cx="514350" cy="8001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69" name="Line 121"/>
          <p:cNvSpPr>
            <a:spLocks noChangeShapeType="1"/>
          </p:cNvSpPr>
          <p:nvPr/>
        </p:nvSpPr>
        <p:spPr bwMode="auto">
          <a:xfrm>
            <a:off x="3715940" y="4756547"/>
            <a:ext cx="80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0" name="Line 122"/>
          <p:cNvSpPr>
            <a:spLocks noChangeShapeType="1"/>
          </p:cNvSpPr>
          <p:nvPr/>
        </p:nvSpPr>
        <p:spPr bwMode="auto">
          <a:xfrm>
            <a:off x="3715940" y="4927997"/>
            <a:ext cx="80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1" name="Rectangle 123"/>
          <p:cNvSpPr>
            <a:spLocks noChangeArrowheads="1"/>
          </p:cNvSpPr>
          <p:nvPr/>
        </p:nvSpPr>
        <p:spPr bwMode="auto">
          <a:xfrm>
            <a:off x="3315890" y="5213747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2" name="Rectangle 124"/>
          <p:cNvSpPr>
            <a:spLocks noChangeArrowheads="1"/>
          </p:cNvSpPr>
          <p:nvPr/>
        </p:nvSpPr>
        <p:spPr bwMode="auto">
          <a:xfrm>
            <a:off x="3315890" y="5042297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3" name="Rectangle 125"/>
          <p:cNvSpPr>
            <a:spLocks noChangeArrowheads="1"/>
          </p:cNvSpPr>
          <p:nvPr/>
        </p:nvSpPr>
        <p:spPr bwMode="auto">
          <a:xfrm>
            <a:off x="3900488" y="4624387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4" name="Rectangle 126"/>
          <p:cNvSpPr>
            <a:spLocks noChangeArrowheads="1"/>
          </p:cNvSpPr>
          <p:nvPr/>
        </p:nvSpPr>
        <p:spPr bwMode="auto">
          <a:xfrm>
            <a:off x="3900488" y="4798218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5" name="Rectangle 127"/>
          <p:cNvSpPr>
            <a:spLocks noChangeArrowheads="1"/>
          </p:cNvSpPr>
          <p:nvPr/>
        </p:nvSpPr>
        <p:spPr bwMode="auto">
          <a:xfrm>
            <a:off x="3900488" y="5143499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6" name="Rectangle 128"/>
          <p:cNvSpPr>
            <a:spLocks noChangeArrowheads="1"/>
          </p:cNvSpPr>
          <p:nvPr/>
        </p:nvSpPr>
        <p:spPr bwMode="auto">
          <a:xfrm>
            <a:off x="3900488" y="4970859"/>
            <a:ext cx="4000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7" name="Line 129"/>
          <p:cNvSpPr>
            <a:spLocks noChangeShapeType="1"/>
          </p:cNvSpPr>
          <p:nvPr/>
        </p:nvSpPr>
        <p:spPr bwMode="auto">
          <a:xfrm>
            <a:off x="3727847" y="5114924"/>
            <a:ext cx="7774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8" name="Line 130"/>
          <p:cNvSpPr>
            <a:spLocks noChangeShapeType="1"/>
          </p:cNvSpPr>
          <p:nvPr/>
        </p:nvSpPr>
        <p:spPr bwMode="auto">
          <a:xfrm>
            <a:off x="4304109" y="4682728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79" name="Line 131"/>
          <p:cNvSpPr>
            <a:spLocks noChangeShapeType="1"/>
          </p:cNvSpPr>
          <p:nvPr/>
        </p:nvSpPr>
        <p:spPr bwMode="auto">
          <a:xfrm>
            <a:off x="4304109" y="4855368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0" name="Line 132"/>
          <p:cNvSpPr>
            <a:spLocks noChangeShapeType="1"/>
          </p:cNvSpPr>
          <p:nvPr/>
        </p:nvSpPr>
        <p:spPr bwMode="auto">
          <a:xfrm>
            <a:off x="4304109" y="5028009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1" name="Line 133"/>
          <p:cNvSpPr>
            <a:spLocks noChangeShapeType="1"/>
          </p:cNvSpPr>
          <p:nvPr/>
        </p:nvSpPr>
        <p:spPr bwMode="auto">
          <a:xfrm>
            <a:off x="3727847" y="5287565"/>
            <a:ext cx="7774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2" name="Line 134"/>
          <p:cNvSpPr>
            <a:spLocks noChangeShapeType="1"/>
          </p:cNvSpPr>
          <p:nvPr/>
        </p:nvSpPr>
        <p:spPr bwMode="auto">
          <a:xfrm>
            <a:off x="4304109" y="5200649"/>
            <a:ext cx="2012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3" name="Text Box 135"/>
          <p:cNvSpPr txBox="1">
            <a:spLocks noChangeArrowheads="1"/>
          </p:cNvSpPr>
          <p:nvPr/>
        </p:nvSpPr>
        <p:spPr bwMode="auto">
          <a:xfrm>
            <a:off x="4518733" y="4605495"/>
            <a:ext cx="530915" cy="8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Analog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Device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AD9257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8 channel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14 bits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65 MHz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ADC</a:t>
            </a:r>
          </a:p>
        </p:txBody>
      </p:sp>
      <p:sp>
        <p:nvSpPr>
          <p:cNvPr id="2185" name="Rectangle 137"/>
          <p:cNvSpPr>
            <a:spLocks noChangeArrowheads="1"/>
          </p:cNvSpPr>
          <p:nvPr/>
        </p:nvSpPr>
        <p:spPr bwMode="auto">
          <a:xfrm>
            <a:off x="2662239" y="4077892"/>
            <a:ext cx="172640" cy="13537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6" name="Line 138"/>
          <p:cNvSpPr>
            <a:spLocks noChangeShapeType="1"/>
          </p:cNvSpPr>
          <p:nvPr/>
        </p:nvSpPr>
        <p:spPr bwMode="auto">
          <a:xfrm>
            <a:off x="2834879" y="4654153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7" name="Line 139"/>
          <p:cNvSpPr>
            <a:spLocks noChangeShapeType="1"/>
          </p:cNvSpPr>
          <p:nvPr/>
        </p:nvSpPr>
        <p:spPr bwMode="auto">
          <a:xfrm>
            <a:off x="2834880" y="4768453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8" name="Line 140"/>
          <p:cNvSpPr>
            <a:spLocks noChangeShapeType="1"/>
          </p:cNvSpPr>
          <p:nvPr/>
        </p:nvSpPr>
        <p:spPr bwMode="auto">
          <a:xfrm>
            <a:off x="2834880" y="4941093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89" name="Line 141"/>
          <p:cNvSpPr>
            <a:spLocks noChangeShapeType="1"/>
          </p:cNvSpPr>
          <p:nvPr/>
        </p:nvSpPr>
        <p:spPr bwMode="auto">
          <a:xfrm>
            <a:off x="2834880" y="5114924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90" name="Line 142"/>
          <p:cNvSpPr>
            <a:spLocks noChangeShapeType="1"/>
          </p:cNvSpPr>
          <p:nvPr/>
        </p:nvSpPr>
        <p:spPr bwMode="auto">
          <a:xfrm>
            <a:off x="2834880" y="5258990"/>
            <a:ext cx="4893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91" name="Line 143"/>
          <p:cNvSpPr>
            <a:spLocks noChangeShapeType="1"/>
          </p:cNvSpPr>
          <p:nvPr/>
        </p:nvSpPr>
        <p:spPr bwMode="auto">
          <a:xfrm>
            <a:off x="2834879" y="4855368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92" name="Line 144"/>
          <p:cNvSpPr>
            <a:spLocks noChangeShapeType="1"/>
          </p:cNvSpPr>
          <p:nvPr/>
        </p:nvSpPr>
        <p:spPr bwMode="auto">
          <a:xfrm>
            <a:off x="2834879" y="5028009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93" name="Line 145"/>
          <p:cNvSpPr>
            <a:spLocks noChangeShapeType="1"/>
          </p:cNvSpPr>
          <p:nvPr/>
        </p:nvSpPr>
        <p:spPr bwMode="auto">
          <a:xfrm>
            <a:off x="2834879" y="5172074"/>
            <a:ext cx="10656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94" name="Text Box 146"/>
          <p:cNvSpPr txBox="1">
            <a:spLocks noChangeArrowheads="1"/>
          </p:cNvSpPr>
          <p:nvPr/>
        </p:nvSpPr>
        <p:spPr bwMode="auto">
          <a:xfrm>
            <a:off x="2372068" y="3645695"/>
            <a:ext cx="63510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2 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Hard Metric </a:t>
            </a:r>
          </a:p>
        </p:txBody>
      </p:sp>
      <p:sp>
        <p:nvSpPr>
          <p:cNvPr id="2195" name="Line 147"/>
          <p:cNvSpPr>
            <a:spLocks noChangeShapeType="1"/>
          </p:cNvSpPr>
          <p:nvPr/>
        </p:nvSpPr>
        <p:spPr bwMode="auto">
          <a:xfrm flipV="1">
            <a:off x="4707731" y="3530204"/>
            <a:ext cx="0" cy="10656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96" name="Text Box 148"/>
          <p:cNvSpPr txBox="1">
            <a:spLocks noChangeArrowheads="1"/>
          </p:cNvSpPr>
          <p:nvPr/>
        </p:nvSpPr>
        <p:spPr bwMode="auto">
          <a:xfrm>
            <a:off x="3407319" y="4279105"/>
            <a:ext cx="59343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333399"/>
                </a:solidFill>
              </a:rPr>
              <a:t>Differential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333399"/>
                </a:solidFill>
              </a:rPr>
              <a:t>receiver</a:t>
            </a:r>
          </a:p>
        </p:txBody>
      </p:sp>
      <p:sp>
        <p:nvSpPr>
          <p:cNvPr id="2197" name="Line 149"/>
          <p:cNvSpPr>
            <a:spLocks noChangeShapeType="1"/>
          </p:cNvSpPr>
          <p:nvPr/>
        </p:nvSpPr>
        <p:spPr bwMode="auto">
          <a:xfrm>
            <a:off x="5024437" y="5258990"/>
            <a:ext cx="604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199" name="Line 151"/>
          <p:cNvSpPr>
            <a:spLocks noChangeShapeType="1"/>
          </p:cNvSpPr>
          <p:nvPr/>
        </p:nvSpPr>
        <p:spPr bwMode="auto">
          <a:xfrm flipV="1">
            <a:off x="5629275" y="3905250"/>
            <a:ext cx="0" cy="13537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0" name="Line 152"/>
          <p:cNvSpPr>
            <a:spLocks noChangeShapeType="1"/>
          </p:cNvSpPr>
          <p:nvPr/>
        </p:nvSpPr>
        <p:spPr bwMode="auto">
          <a:xfrm>
            <a:off x="5629276" y="3905249"/>
            <a:ext cx="2595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1" name="Line 153"/>
          <p:cNvSpPr>
            <a:spLocks noChangeShapeType="1"/>
          </p:cNvSpPr>
          <p:nvPr/>
        </p:nvSpPr>
        <p:spPr bwMode="auto">
          <a:xfrm>
            <a:off x="5024437" y="5143499"/>
            <a:ext cx="4607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2" name="Line 154"/>
          <p:cNvSpPr>
            <a:spLocks noChangeShapeType="1"/>
          </p:cNvSpPr>
          <p:nvPr/>
        </p:nvSpPr>
        <p:spPr bwMode="auto">
          <a:xfrm flipV="1">
            <a:off x="5485209" y="3818336"/>
            <a:ext cx="0" cy="13251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3" name="Line 155"/>
          <p:cNvSpPr>
            <a:spLocks noChangeShapeType="1"/>
          </p:cNvSpPr>
          <p:nvPr/>
        </p:nvSpPr>
        <p:spPr bwMode="auto">
          <a:xfrm>
            <a:off x="5485210" y="3818334"/>
            <a:ext cx="4036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4" name="Line 156"/>
          <p:cNvSpPr>
            <a:spLocks noChangeShapeType="1"/>
          </p:cNvSpPr>
          <p:nvPr/>
        </p:nvSpPr>
        <p:spPr bwMode="auto">
          <a:xfrm flipV="1">
            <a:off x="5024439" y="5028009"/>
            <a:ext cx="316706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5" name="Line 157"/>
          <p:cNvSpPr>
            <a:spLocks noChangeShapeType="1"/>
          </p:cNvSpPr>
          <p:nvPr/>
        </p:nvSpPr>
        <p:spPr bwMode="auto">
          <a:xfrm flipV="1">
            <a:off x="5341144" y="3702843"/>
            <a:ext cx="0" cy="13251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6" name="Line 158"/>
          <p:cNvSpPr>
            <a:spLocks noChangeShapeType="1"/>
          </p:cNvSpPr>
          <p:nvPr/>
        </p:nvSpPr>
        <p:spPr bwMode="auto">
          <a:xfrm>
            <a:off x="5341144" y="3702843"/>
            <a:ext cx="547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07" name="Text Box 159"/>
          <p:cNvSpPr txBox="1">
            <a:spLocks noChangeArrowheads="1"/>
          </p:cNvSpPr>
          <p:nvPr/>
        </p:nvSpPr>
        <p:spPr bwMode="auto">
          <a:xfrm rot="5400000">
            <a:off x="4791603" y="4283395"/>
            <a:ext cx="925253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Serialized ADC DATA</a:t>
            </a:r>
          </a:p>
        </p:txBody>
      </p:sp>
      <p:sp>
        <p:nvSpPr>
          <p:cNvPr id="2208" name="Text Box 160"/>
          <p:cNvSpPr txBox="1">
            <a:spLocks noChangeArrowheads="1"/>
          </p:cNvSpPr>
          <p:nvPr/>
        </p:nvSpPr>
        <p:spPr bwMode="auto">
          <a:xfrm>
            <a:off x="5426869" y="4193380"/>
            <a:ext cx="260008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2209" name="Text Box 161"/>
          <p:cNvSpPr txBox="1">
            <a:spLocks noChangeArrowheads="1"/>
          </p:cNvSpPr>
          <p:nvPr/>
        </p:nvSpPr>
        <p:spPr bwMode="auto">
          <a:xfrm>
            <a:off x="5081588" y="5230415"/>
            <a:ext cx="65114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7X ADC clock</a:t>
            </a:r>
          </a:p>
        </p:txBody>
      </p:sp>
      <p:sp>
        <p:nvSpPr>
          <p:cNvPr id="2210" name="Line 162"/>
          <p:cNvSpPr>
            <a:spLocks noChangeShapeType="1"/>
          </p:cNvSpPr>
          <p:nvPr/>
        </p:nvSpPr>
        <p:spPr bwMode="auto">
          <a:xfrm>
            <a:off x="3065859" y="2493169"/>
            <a:ext cx="0" cy="169902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11" name="Text Box 163"/>
          <p:cNvSpPr txBox="1">
            <a:spLocks noChangeArrowheads="1"/>
          </p:cNvSpPr>
          <p:nvPr/>
        </p:nvSpPr>
        <p:spPr bwMode="auto">
          <a:xfrm>
            <a:off x="3084942" y="3069430"/>
            <a:ext cx="8226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</a:rPr>
              <a:t>64 channel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</a:rPr>
              <a:t>ADC board</a:t>
            </a:r>
          </a:p>
        </p:txBody>
      </p:sp>
      <p:sp>
        <p:nvSpPr>
          <p:cNvPr id="2212" name="Line 164"/>
          <p:cNvSpPr>
            <a:spLocks noChangeShapeType="1"/>
          </p:cNvSpPr>
          <p:nvPr/>
        </p:nvSpPr>
        <p:spPr bwMode="auto">
          <a:xfrm>
            <a:off x="8114788" y="2655575"/>
            <a:ext cx="4036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13" name="Text Box 165"/>
          <p:cNvSpPr txBox="1">
            <a:spLocks noChangeArrowheads="1"/>
          </p:cNvSpPr>
          <p:nvPr/>
        </p:nvSpPr>
        <p:spPr bwMode="auto">
          <a:xfrm>
            <a:off x="8014838" y="2107889"/>
            <a:ext cx="692818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6x beam clock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000000"/>
                </a:solidFill>
              </a:rPr>
              <a:t>Beam phase,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 err="1">
                <a:solidFill>
                  <a:srgbClr val="000000"/>
                </a:solidFill>
              </a:rPr>
              <a:t>init</a:t>
            </a:r>
            <a:r>
              <a:rPr lang="en-US" sz="675" b="1" dirty="0">
                <a:solidFill>
                  <a:srgbClr val="000000"/>
                </a:solidFill>
              </a:rPr>
              <a:t>, L1</a:t>
            </a:r>
          </a:p>
        </p:txBody>
      </p:sp>
      <p:sp>
        <p:nvSpPr>
          <p:cNvPr id="2214" name="Line 166"/>
          <p:cNvSpPr>
            <a:spLocks noChangeShapeType="1"/>
          </p:cNvSpPr>
          <p:nvPr/>
        </p:nvSpPr>
        <p:spPr bwMode="auto">
          <a:xfrm>
            <a:off x="8114787" y="3029431"/>
            <a:ext cx="519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15" name="Line 167"/>
          <p:cNvSpPr>
            <a:spLocks noChangeShapeType="1"/>
          </p:cNvSpPr>
          <p:nvPr/>
        </p:nvSpPr>
        <p:spPr bwMode="auto">
          <a:xfrm>
            <a:off x="8633899" y="2741302"/>
            <a:ext cx="0" cy="2881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16" name="Line 168"/>
          <p:cNvSpPr>
            <a:spLocks noChangeShapeType="1"/>
          </p:cNvSpPr>
          <p:nvPr/>
        </p:nvSpPr>
        <p:spPr bwMode="auto">
          <a:xfrm>
            <a:off x="8114787" y="3461628"/>
            <a:ext cx="519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17" name="Line 169"/>
          <p:cNvSpPr>
            <a:spLocks noChangeShapeType="1"/>
          </p:cNvSpPr>
          <p:nvPr/>
        </p:nvSpPr>
        <p:spPr bwMode="auto">
          <a:xfrm>
            <a:off x="8633899" y="3461630"/>
            <a:ext cx="0" cy="2881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18" name="Text Box 170"/>
          <p:cNvSpPr txBox="1">
            <a:spLocks noChangeArrowheads="1"/>
          </p:cNvSpPr>
          <p:nvPr/>
        </p:nvSpPr>
        <p:spPr bwMode="auto">
          <a:xfrm>
            <a:off x="8089104" y="3037894"/>
            <a:ext cx="628698" cy="47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25" b="1" i="1" dirty="0">
                <a:solidFill>
                  <a:srgbClr val="000000"/>
                </a:solidFill>
              </a:rPr>
              <a:t>Serialized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25" b="1" i="1" dirty="0">
                <a:solidFill>
                  <a:srgbClr val="000000"/>
                </a:solidFill>
              </a:rPr>
              <a:t>Token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25" b="1" i="1" dirty="0">
                <a:solidFill>
                  <a:srgbClr val="000000"/>
                </a:solidFill>
              </a:rPr>
              <a:t>Passing</a:t>
            </a:r>
          </a:p>
        </p:txBody>
      </p:sp>
      <p:sp>
        <p:nvSpPr>
          <p:cNvPr id="2219" name="Rectangle 171"/>
          <p:cNvSpPr>
            <a:spLocks noChangeArrowheads="1"/>
          </p:cNvSpPr>
          <p:nvPr/>
        </p:nvSpPr>
        <p:spPr bwMode="auto">
          <a:xfrm>
            <a:off x="6752034" y="3905249"/>
            <a:ext cx="1181100" cy="201216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20" name="Text Box 172"/>
          <p:cNvSpPr txBox="1">
            <a:spLocks noChangeArrowheads="1"/>
          </p:cNvSpPr>
          <p:nvPr/>
        </p:nvSpPr>
        <p:spPr bwMode="auto">
          <a:xfrm>
            <a:off x="6891761" y="3846909"/>
            <a:ext cx="78258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command/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offline data read</a:t>
            </a:r>
          </a:p>
        </p:txBody>
      </p:sp>
      <p:sp>
        <p:nvSpPr>
          <p:cNvPr id="2221" name="Text Box 173"/>
          <p:cNvSpPr txBox="1">
            <a:spLocks noChangeArrowheads="1"/>
          </p:cNvSpPr>
          <p:nvPr/>
        </p:nvSpPr>
        <p:spPr bwMode="auto">
          <a:xfrm>
            <a:off x="5801915" y="3962399"/>
            <a:ext cx="631904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De-serializer</a:t>
            </a:r>
          </a:p>
        </p:txBody>
      </p:sp>
      <p:sp>
        <p:nvSpPr>
          <p:cNvPr id="2222" name="Line 174"/>
          <p:cNvSpPr>
            <a:spLocks noChangeShapeType="1"/>
          </p:cNvSpPr>
          <p:nvPr/>
        </p:nvSpPr>
        <p:spPr bwMode="auto">
          <a:xfrm>
            <a:off x="7212806" y="4106468"/>
            <a:ext cx="0" cy="201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23" name="Line 175"/>
          <p:cNvSpPr>
            <a:spLocks noChangeShapeType="1"/>
          </p:cNvSpPr>
          <p:nvPr/>
        </p:nvSpPr>
        <p:spPr bwMode="auto">
          <a:xfrm>
            <a:off x="7212809" y="4307681"/>
            <a:ext cx="12108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25" name="Text Box 177"/>
          <p:cNvSpPr txBox="1">
            <a:spLocks noChangeArrowheads="1"/>
          </p:cNvSpPr>
          <p:nvPr/>
        </p:nvSpPr>
        <p:spPr bwMode="auto">
          <a:xfrm>
            <a:off x="7607714" y="4305299"/>
            <a:ext cx="78419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Bused command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>
                <a:solidFill>
                  <a:srgbClr val="000000"/>
                </a:solidFill>
              </a:rPr>
              <a:t>Serial data</a:t>
            </a:r>
          </a:p>
        </p:txBody>
      </p:sp>
      <p:sp>
        <p:nvSpPr>
          <p:cNvPr id="2226" name="Rectangle 178"/>
          <p:cNvSpPr>
            <a:spLocks noChangeArrowheads="1"/>
          </p:cNvSpPr>
          <p:nvPr/>
        </p:nvSpPr>
        <p:spPr bwMode="auto">
          <a:xfrm>
            <a:off x="6003132" y="1485902"/>
            <a:ext cx="606028" cy="34528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+- 3.5V, -2.5V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Differential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receiver power</a:t>
            </a:r>
          </a:p>
        </p:txBody>
      </p:sp>
      <p:sp>
        <p:nvSpPr>
          <p:cNvPr id="2228" name="Rectangle 180"/>
          <p:cNvSpPr>
            <a:spLocks noChangeArrowheads="1"/>
          </p:cNvSpPr>
          <p:nvPr/>
        </p:nvSpPr>
        <p:spPr bwMode="auto">
          <a:xfrm>
            <a:off x="6724651" y="1485902"/>
            <a:ext cx="576263" cy="34528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+1.8V analog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ADC power</a:t>
            </a:r>
          </a:p>
        </p:txBody>
      </p:sp>
      <p:sp>
        <p:nvSpPr>
          <p:cNvPr id="2229" name="Rectangle 181"/>
          <p:cNvSpPr>
            <a:spLocks noChangeArrowheads="1"/>
          </p:cNvSpPr>
          <p:nvPr/>
        </p:nvSpPr>
        <p:spPr bwMode="auto">
          <a:xfrm>
            <a:off x="7415213" y="1485902"/>
            <a:ext cx="576263" cy="34528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+1.8V digital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ADC power</a:t>
            </a:r>
          </a:p>
        </p:txBody>
      </p:sp>
      <p:sp>
        <p:nvSpPr>
          <p:cNvPr id="2232" name="Rectangle 184"/>
          <p:cNvSpPr>
            <a:spLocks noChangeArrowheads="1"/>
          </p:cNvSpPr>
          <p:nvPr/>
        </p:nvSpPr>
        <p:spPr bwMode="auto">
          <a:xfrm>
            <a:off x="7415213" y="4681537"/>
            <a:ext cx="690563" cy="3738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DC/DC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switch regulator</a:t>
            </a:r>
          </a:p>
        </p:txBody>
      </p:sp>
      <p:sp>
        <p:nvSpPr>
          <p:cNvPr id="2233" name="Line 185"/>
          <p:cNvSpPr>
            <a:spLocks noChangeShapeType="1"/>
          </p:cNvSpPr>
          <p:nvPr/>
        </p:nvSpPr>
        <p:spPr bwMode="auto">
          <a:xfrm flipH="1">
            <a:off x="8164116" y="1629965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34" name="Text Box 186"/>
          <p:cNvSpPr txBox="1">
            <a:spLocks noChangeArrowheads="1"/>
          </p:cNvSpPr>
          <p:nvPr/>
        </p:nvSpPr>
        <p:spPr bwMode="auto">
          <a:xfrm>
            <a:off x="7974162" y="1312068"/>
            <a:ext cx="1003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+4V, -3.5V, +2.5V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Power </a:t>
            </a:r>
          </a:p>
        </p:txBody>
      </p:sp>
      <p:sp>
        <p:nvSpPr>
          <p:cNvPr id="2236" name="Line 188"/>
          <p:cNvSpPr>
            <a:spLocks noChangeShapeType="1"/>
          </p:cNvSpPr>
          <p:nvPr/>
        </p:nvSpPr>
        <p:spPr bwMode="auto">
          <a:xfrm flipH="1">
            <a:off x="8221266" y="5086349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2237" name="Text Box 189"/>
          <p:cNvSpPr txBox="1">
            <a:spLocks noChangeArrowheads="1"/>
          </p:cNvSpPr>
          <p:nvPr/>
        </p:nvSpPr>
        <p:spPr bwMode="auto">
          <a:xfrm>
            <a:off x="8301343" y="4912518"/>
            <a:ext cx="5196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+12V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Power </a:t>
            </a:r>
          </a:p>
        </p:txBody>
      </p:sp>
      <p:sp>
        <p:nvSpPr>
          <p:cNvPr id="133" name="Rectangle 184"/>
          <p:cNvSpPr>
            <a:spLocks noChangeArrowheads="1"/>
          </p:cNvSpPr>
          <p:nvPr/>
        </p:nvSpPr>
        <p:spPr bwMode="auto">
          <a:xfrm>
            <a:off x="7415213" y="5172075"/>
            <a:ext cx="690563" cy="3738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DC/DC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switch regulator</a:t>
            </a:r>
          </a:p>
        </p:txBody>
      </p:sp>
      <p:sp>
        <p:nvSpPr>
          <p:cNvPr id="134" name="Rectangle 184"/>
          <p:cNvSpPr>
            <a:spLocks noChangeArrowheads="1"/>
          </p:cNvSpPr>
          <p:nvPr/>
        </p:nvSpPr>
        <p:spPr bwMode="auto">
          <a:xfrm>
            <a:off x="6658154" y="5545932"/>
            <a:ext cx="391361" cy="27503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1.5V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LDO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228225" y="5359002"/>
            <a:ext cx="11845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33" idx="2"/>
          </p:cNvCxnSpPr>
          <p:nvPr/>
        </p:nvCxnSpPr>
        <p:spPr>
          <a:xfrm>
            <a:off x="7760494" y="5545932"/>
            <a:ext cx="0" cy="275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72828" y="5632155"/>
            <a:ext cx="373820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/>
              <a:t>1.1V</a:t>
            </a:r>
          </a:p>
          <a:p>
            <a:r>
              <a:rPr lang="en-US" sz="788" b="1" dirty="0"/>
              <a:t>core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53834" y="5376445"/>
            <a:ext cx="1" cy="1694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H="1">
            <a:off x="6119938" y="4901167"/>
            <a:ext cx="1292108" cy="23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6691711" y="4908462"/>
            <a:ext cx="29527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/>
              <a:t>4V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481755" y="5186008"/>
            <a:ext cx="78418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/>
              <a:t>2.5V FPGA I/O</a:t>
            </a:r>
          </a:p>
        </p:txBody>
      </p:sp>
      <p:sp>
        <p:nvSpPr>
          <p:cNvPr id="163" name="Rectangle 184"/>
          <p:cNvSpPr>
            <a:spLocks noChangeArrowheads="1"/>
          </p:cNvSpPr>
          <p:nvPr/>
        </p:nvSpPr>
        <p:spPr bwMode="auto">
          <a:xfrm>
            <a:off x="6259349" y="4513103"/>
            <a:ext cx="391361" cy="27503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3.3V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LDO </a:t>
            </a:r>
          </a:p>
        </p:txBody>
      </p:sp>
      <p:sp>
        <p:nvSpPr>
          <p:cNvPr id="164" name="Rectangle 184"/>
          <p:cNvSpPr>
            <a:spLocks noChangeArrowheads="1"/>
          </p:cNvSpPr>
          <p:nvPr/>
        </p:nvSpPr>
        <p:spPr bwMode="auto">
          <a:xfrm>
            <a:off x="6803003" y="4513103"/>
            <a:ext cx="391361" cy="27503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3.3V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75" b="1" dirty="0">
                <a:solidFill>
                  <a:srgbClr val="FFFFFF"/>
                </a:solidFill>
              </a:rPr>
              <a:t>LDO </a:t>
            </a:r>
          </a:p>
        </p:txBody>
      </p:sp>
      <p:cxnSp>
        <p:nvCxnSpPr>
          <p:cNvPr id="2048" name="Straight Arrow Connector 2047"/>
          <p:cNvCxnSpPr>
            <a:endCxn id="163" idx="2"/>
          </p:cNvCxnSpPr>
          <p:nvPr/>
        </p:nvCxnSpPr>
        <p:spPr>
          <a:xfrm flipH="1" flipV="1">
            <a:off x="6455028" y="4788135"/>
            <a:ext cx="7246" cy="118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H="1" flipV="1">
            <a:off x="6998682" y="4784693"/>
            <a:ext cx="7246" cy="118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39"/>
          <p:cNvSpPr>
            <a:spLocks noChangeArrowheads="1"/>
          </p:cNvSpPr>
          <p:nvPr/>
        </p:nvSpPr>
        <p:spPr bwMode="auto">
          <a:xfrm>
            <a:off x="6374541" y="2604061"/>
            <a:ext cx="184781" cy="1416680"/>
          </a:xfrm>
          <a:prstGeom prst="rect">
            <a:avLst/>
          </a:prstGeom>
          <a:solidFill>
            <a:srgbClr val="D6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U</a:t>
            </a:r>
          </a:p>
        </p:txBody>
      </p:sp>
      <p:cxnSp>
        <p:nvCxnSpPr>
          <p:cNvPr id="2097" name="Straight Arrow Connector 2096"/>
          <p:cNvCxnSpPr/>
          <p:nvPr/>
        </p:nvCxnSpPr>
        <p:spPr>
          <a:xfrm>
            <a:off x="6559322" y="3179738"/>
            <a:ext cx="126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2" name="Straight Arrow Connector 2111"/>
          <p:cNvCxnSpPr/>
          <p:nvPr/>
        </p:nvCxnSpPr>
        <p:spPr>
          <a:xfrm>
            <a:off x="6559321" y="3818334"/>
            <a:ext cx="155301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6" name="TextBox 2125"/>
          <p:cNvSpPr txBox="1"/>
          <p:nvPr/>
        </p:nvSpPr>
        <p:spPr>
          <a:xfrm>
            <a:off x="8633900" y="2719836"/>
            <a:ext cx="76846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two transceivers</a:t>
            </a:r>
            <a:endParaRPr lang="en-US" sz="1350" b="1" dirty="0"/>
          </a:p>
        </p:txBody>
      </p:sp>
      <p:sp>
        <p:nvSpPr>
          <p:cNvPr id="190" name="TextBox 189"/>
          <p:cNvSpPr txBox="1"/>
          <p:nvPr/>
        </p:nvSpPr>
        <p:spPr>
          <a:xfrm>
            <a:off x="8635371" y="3373027"/>
            <a:ext cx="766995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two transceivers</a:t>
            </a:r>
            <a:endParaRPr lang="en-US" sz="135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701935" y="397376"/>
            <a:ext cx="331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sPHENIX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ADC Module Block Diagram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99190" y="3728919"/>
            <a:ext cx="105670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 dirty="0"/>
              <a:t>L1 trigger primitives</a:t>
            </a:r>
          </a:p>
          <a:p>
            <a:pPr algn="ctr"/>
            <a:r>
              <a:rPr lang="en-US" sz="825" b="1" dirty="0"/>
              <a:t> transceiver out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221266" y="3818239"/>
            <a:ext cx="740001" cy="869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459807" y="899720"/>
            <a:ext cx="1566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u="sng" dirty="0"/>
              <a:t>RHIC beam clock 9.6MHz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4600" y="1638300"/>
            <a:ext cx="10287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Baseline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subtraction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89660" y="2311949"/>
            <a:ext cx="0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508760" y="2311949"/>
            <a:ext cx="0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8660" y="2729559"/>
            <a:ext cx="133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 address = write address -delay</a:t>
            </a:r>
            <a:endParaRPr lang="en-US" sz="1100" dirty="0"/>
          </a:p>
        </p:txBody>
      </p:sp>
      <p:sp>
        <p:nvSpPr>
          <p:cNvPr id="14" name="Freeform 13"/>
          <p:cNvSpPr/>
          <p:nvPr/>
        </p:nvSpPr>
        <p:spPr>
          <a:xfrm>
            <a:off x="632460" y="3378749"/>
            <a:ext cx="1641389" cy="648048"/>
          </a:xfrm>
          <a:custGeom>
            <a:avLst/>
            <a:gdLst>
              <a:gd name="connsiteX0" fmla="*/ 0 w 3130818"/>
              <a:gd name="connsiteY0" fmla="*/ 1128714 h 1231005"/>
              <a:gd name="connsiteX1" fmla="*/ 659027 w 3130818"/>
              <a:gd name="connsiteY1" fmla="*/ 1120476 h 1231005"/>
              <a:gd name="connsiteX2" fmla="*/ 1441621 w 3130818"/>
              <a:gd name="connsiteY2" fmla="*/ 130 h 1231005"/>
              <a:gd name="connsiteX3" fmla="*/ 1960605 w 3130818"/>
              <a:gd name="connsiteY3" fmla="*/ 1046335 h 1231005"/>
              <a:gd name="connsiteX4" fmla="*/ 3130378 w 3130818"/>
              <a:gd name="connsiteY4" fmla="*/ 1136952 h 123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818" h="1231005">
                <a:moveTo>
                  <a:pt x="0" y="1128714"/>
                </a:moveTo>
                <a:cubicBezTo>
                  <a:pt x="209378" y="1218643"/>
                  <a:pt x="418757" y="1308573"/>
                  <a:pt x="659027" y="1120476"/>
                </a:cubicBezTo>
                <a:cubicBezTo>
                  <a:pt x="899297" y="932379"/>
                  <a:pt x="1224691" y="12487"/>
                  <a:pt x="1441621" y="130"/>
                </a:cubicBezTo>
                <a:cubicBezTo>
                  <a:pt x="1658551" y="-12227"/>
                  <a:pt x="1679146" y="856865"/>
                  <a:pt x="1960605" y="1046335"/>
                </a:cubicBezTo>
                <a:cubicBezTo>
                  <a:pt x="2242064" y="1235805"/>
                  <a:pt x="3153719" y="1036725"/>
                  <a:pt x="3130378" y="11369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5341" y="398087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89826" y="335582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1674" y="4140749"/>
            <a:ext cx="1762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Delay a parameter</a:t>
            </a:r>
          </a:p>
          <a:p>
            <a:pPr algn="ctr"/>
            <a:r>
              <a:rPr lang="en-US" sz="1100" dirty="0" smtClean="0"/>
              <a:t>Probably has 2 clocks offset</a:t>
            </a:r>
            <a:endParaRPr lang="en-US" sz="1100" dirty="0"/>
          </a:p>
        </p:txBody>
      </p:sp>
      <p:sp>
        <p:nvSpPr>
          <p:cNvPr id="19" name="Rectangle 18"/>
          <p:cNvSpPr/>
          <p:nvPr/>
        </p:nvSpPr>
        <p:spPr>
          <a:xfrm>
            <a:off x="838200" y="1638300"/>
            <a:ext cx="10287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Dual port memory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endCxn id="19" idx="1"/>
          </p:cNvCxnSpPr>
          <p:nvPr/>
        </p:nvCxnSpPr>
        <p:spPr>
          <a:xfrm>
            <a:off x="266700" y="1981200"/>
            <a:ext cx="571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66900" y="2135041"/>
            <a:ext cx="647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095500" y="1830241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095500" y="1334941"/>
            <a:ext cx="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3890" y="1333295"/>
            <a:ext cx="1463040" cy="1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32460" y="1333501"/>
            <a:ext cx="0" cy="647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191000" y="1638300"/>
            <a:ext cx="10235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Lookup memory</a:t>
            </a:r>
          </a:p>
          <a:p>
            <a:pPr algn="ctr"/>
            <a:r>
              <a:rPr lang="en-US" sz="1200" dirty="0" smtClean="0"/>
              <a:t>(1024X10)</a:t>
            </a:r>
            <a:endParaRPr lang="en-US" sz="1200" dirty="0"/>
          </a:p>
        </p:txBody>
      </p:sp>
      <p:cxnSp>
        <p:nvCxnSpPr>
          <p:cNvPr id="46" name="Straight Arrow Connector 45"/>
          <p:cNvCxnSpPr>
            <a:stCxn id="3" idx="3"/>
            <a:endCxn id="44" idx="1"/>
          </p:cNvCxnSpPr>
          <p:nvPr/>
        </p:nvCxnSpPr>
        <p:spPr>
          <a:xfrm>
            <a:off x="3543300" y="1981200"/>
            <a:ext cx="647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05247" y="1981200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Read</a:t>
            </a:r>
          </a:p>
          <a:p>
            <a:pPr algn="ctr"/>
            <a:r>
              <a:rPr lang="en-US" sz="1200" dirty="0" smtClean="0"/>
              <a:t>Address</a:t>
            </a:r>
          </a:p>
          <a:p>
            <a:pPr algn="ctr"/>
            <a:r>
              <a:rPr lang="en-US" sz="1200" dirty="0" smtClean="0"/>
              <a:t>(upper 10 bits)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2244344" y="2984053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Sub = ADC – </a:t>
            </a:r>
            <a:r>
              <a:rPr lang="en-US" sz="1200" dirty="0" err="1" smtClean="0"/>
              <a:t>ADCpre</a:t>
            </a:r>
            <a:endParaRPr lang="en-US" sz="1200" dirty="0" smtClean="0"/>
          </a:p>
          <a:p>
            <a:r>
              <a:rPr lang="en-US" sz="1200" dirty="0" smtClean="0"/>
              <a:t>If (</a:t>
            </a:r>
            <a:r>
              <a:rPr lang="en-US" sz="1200" dirty="0" err="1" smtClean="0"/>
              <a:t>adcpre</a:t>
            </a:r>
            <a:r>
              <a:rPr lang="en-US" sz="1200" dirty="0"/>
              <a:t> </a:t>
            </a:r>
            <a:r>
              <a:rPr lang="en-US" sz="1200" dirty="0" smtClean="0"/>
              <a:t>&gt; </a:t>
            </a:r>
            <a:r>
              <a:rPr lang="en-US" sz="1200" dirty="0" err="1" smtClean="0"/>
              <a:t>adc</a:t>
            </a:r>
            <a:r>
              <a:rPr lang="en-US" sz="1200" dirty="0" smtClean="0"/>
              <a:t>) sub=0</a:t>
            </a:r>
            <a:endParaRPr lang="en-US" sz="1200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457700" y="2324100"/>
            <a:ext cx="0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876800" y="2324100"/>
            <a:ext cx="0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44945" y="2660099"/>
            <a:ext cx="105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Load lookup </a:t>
            </a:r>
          </a:p>
          <a:p>
            <a:r>
              <a:rPr lang="en-US" sz="1200" dirty="0" smtClean="0"/>
              <a:t>Memory from</a:t>
            </a:r>
          </a:p>
          <a:p>
            <a:r>
              <a:rPr lang="en-US" sz="1200" dirty="0" smtClean="0"/>
              <a:t>Slow control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753100" y="1642448"/>
            <a:ext cx="1023550" cy="2281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10 bits </a:t>
            </a:r>
          </a:p>
          <a:p>
            <a:pPr algn="ctr"/>
            <a:r>
              <a:rPr lang="en-US" sz="1200" dirty="0" smtClean="0"/>
              <a:t>2X2 SUM</a:t>
            </a:r>
          </a:p>
          <a:p>
            <a:pPr algn="ctr"/>
            <a:r>
              <a:rPr lang="en-US" sz="1200" dirty="0" smtClean="0"/>
              <a:t>(12 bits output)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6734913" y="1550313"/>
            <a:ext cx="883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o</a:t>
            </a:r>
            <a:r>
              <a:rPr lang="en-US" sz="1100" b="1" dirty="0" smtClean="0"/>
              <a:t>nly use</a:t>
            </a:r>
          </a:p>
          <a:p>
            <a:pPr algn="ctr"/>
            <a:r>
              <a:rPr lang="en-US" sz="1100" b="1" dirty="0"/>
              <a:t>u</a:t>
            </a:r>
            <a:r>
              <a:rPr lang="en-US" sz="1100" b="1" dirty="0" smtClean="0"/>
              <a:t>pper 8 bits</a:t>
            </a:r>
            <a:endParaRPr lang="en-US" sz="1100" b="1" dirty="0"/>
          </a:p>
        </p:txBody>
      </p:sp>
      <p:cxnSp>
        <p:nvCxnSpPr>
          <p:cNvPr id="64" name="Straight Arrow Connector 63"/>
          <p:cNvCxnSpPr>
            <a:stCxn id="44" idx="3"/>
          </p:cNvCxnSpPr>
          <p:nvPr/>
        </p:nvCxnSpPr>
        <p:spPr>
          <a:xfrm>
            <a:off x="5214550" y="1981200"/>
            <a:ext cx="538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214550" y="2459524"/>
            <a:ext cx="538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214550" y="2937848"/>
            <a:ext cx="538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214550" y="3416172"/>
            <a:ext cx="538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560274" y="1638300"/>
            <a:ext cx="1023550" cy="392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Choose one of the of </a:t>
            </a:r>
            <a:r>
              <a:rPr lang="en-US" dirty="0" err="1" smtClean="0"/>
              <a:t>of</a:t>
            </a:r>
            <a:r>
              <a:rPr lang="en-US" dirty="0" smtClean="0"/>
              <a:t> the 12X BC clock </a:t>
            </a:r>
            <a:r>
              <a:rPr lang="en-US" dirty="0" err="1" smtClean="0"/>
              <a:t>phas</a:t>
            </a:r>
            <a:r>
              <a:rPr lang="en-US" dirty="0" smtClean="0"/>
              <a:t>  for trigger primitive</a:t>
            </a:r>
            <a:endParaRPr lang="en-US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776650" y="2135041"/>
            <a:ext cx="7607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799510" y="5105400"/>
            <a:ext cx="7607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57032" y="2304365"/>
            <a:ext cx="19668" cy="261053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 rot="5400000">
            <a:off x="6418365" y="3084867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64 channels</a:t>
            </a:r>
          </a:p>
          <a:p>
            <a:pPr algn="ctr"/>
            <a:r>
              <a:rPr lang="en-US" sz="1400" b="1" dirty="0" smtClean="0"/>
              <a:t>16 2X2 8 bits sum</a:t>
            </a:r>
            <a:endParaRPr lang="en-US" sz="1400" b="1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266700" y="742594"/>
            <a:ext cx="6743700" cy="207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625818" y="31553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6X BC clock</a:t>
            </a:r>
            <a:endParaRPr lang="en-US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7537414" y="742594"/>
            <a:ext cx="3007297" cy="2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848600" y="346310"/>
            <a:ext cx="1124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12X BC Clock</a:t>
            </a:r>
            <a:endParaRPr lang="en-US" sz="1400" dirty="0"/>
          </a:p>
        </p:txBody>
      </p:sp>
      <p:sp>
        <p:nvSpPr>
          <p:cNvPr id="89" name="Rectangle 88"/>
          <p:cNvSpPr/>
          <p:nvPr/>
        </p:nvSpPr>
        <p:spPr>
          <a:xfrm>
            <a:off x="9271771" y="1843127"/>
            <a:ext cx="682067" cy="2281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MUX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128 bits</a:t>
            </a:r>
          </a:p>
          <a:p>
            <a:pPr algn="ctr"/>
            <a:r>
              <a:rPr lang="en-US" sz="1200" dirty="0" smtClean="0"/>
              <a:t>To 8 16 bits </a:t>
            </a:r>
            <a:endParaRPr lang="en-US" sz="1200" dirty="0"/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0608462" y="771389"/>
            <a:ext cx="1104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0544711" y="326027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120 MHz clock </a:t>
            </a:r>
            <a:endParaRPr lang="en-US" sz="1600" dirty="0"/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8583824" y="3048000"/>
            <a:ext cx="6879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10292431" y="1843127"/>
            <a:ext cx="704850" cy="2281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10X16 bits FIFO</a:t>
            </a:r>
            <a:endParaRPr lang="en-US" sz="1400" dirty="0"/>
          </a:p>
        </p:txBody>
      </p:sp>
      <p:sp>
        <p:nvSpPr>
          <p:cNvPr id="103" name="Rectangle 102"/>
          <p:cNvSpPr/>
          <p:nvPr/>
        </p:nvSpPr>
        <p:spPr>
          <a:xfrm>
            <a:off x="11292993" y="1843127"/>
            <a:ext cx="704850" cy="2281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Transceiver </a:t>
            </a:r>
          </a:p>
          <a:p>
            <a:pPr algn="ctr"/>
            <a:r>
              <a:rPr lang="en-US" sz="1400" dirty="0" smtClean="0"/>
              <a:t>IP</a:t>
            </a:r>
            <a:endParaRPr lang="en-US" sz="1400" dirty="0"/>
          </a:p>
        </p:txBody>
      </p:sp>
      <p:cxnSp>
        <p:nvCxnSpPr>
          <p:cNvPr id="105" name="Straight Arrow Connector 104"/>
          <p:cNvCxnSpPr>
            <a:stCxn id="89" idx="3"/>
            <a:endCxn id="101" idx="1"/>
          </p:cNvCxnSpPr>
          <p:nvPr/>
        </p:nvCxnSpPr>
        <p:spPr>
          <a:xfrm>
            <a:off x="9953838" y="2984053"/>
            <a:ext cx="338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01" idx="3"/>
            <a:endCxn id="103" idx="1"/>
          </p:cNvCxnSpPr>
          <p:nvPr/>
        </p:nvCxnSpPr>
        <p:spPr>
          <a:xfrm>
            <a:off x="10997281" y="2984053"/>
            <a:ext cx="2957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Table 107"/>
          <p:cNvGraphicFramePr>
            <a:graphicFrameLocks noGrp="1"/>
          </p:cNvGraphicFramePr>
          <p:nvPr>
            <p:extLst/>
          </p:nvPr>
        </p:nvGraphicFramePr>
        <p:xfrm>
          <a:off x="2415343" y="4592191"/>
          <a:ext cx="4192380" cy="2085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38"/>
                <a:gridCol w="419238"/>
                <a:gridCol w="419238"/>
                <a:gridCol w="419238"/>
                <a:gridCol w="419238"/>
                <a:gridCol w="419238"/>
                <a:gridCol w="419238"/>
                <a:gridCol w="419238"/>
                <a:gridCol w="419238"/>
                <a:gridCol w="419238"/>
              </a:tblGrid>
              <a:tr h="73572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1350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header</a:t>
                      </a:r>
                    </a:p>
                    <a:p>
                      <a:endParaRPr lang="en-U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 + clock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1+2</a:t>
                      </a:r>
                      <a:endParaRPr lang="en-U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Sum</a:t>
                      </a:r>
                      <a:r>
                        <a:rPr lang="en-US" baseline="0" dirty="0" smtClean="0"/>
                        <a:t> 3+4</a:t>
                      </a:r>
                      <a:endParaRPr lang="en-US" dirty="0" smtClean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</a:t>
                      </a:r>
                      <a:r>
                        <a:rPr lang="en-US" baseline="0" dirty="0" smtClean="0"/>
                        <a:t> 5+6</a:t>
                      </a:r>
                      <a:endParaRPr lang="en-U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 7+8</a:t>
                      </a:r>
                      <a:endParaRPr lang="en-U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 9+10</a:t>
                      </a:r>
                      <a:endParaRPr lang="en-U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 11+12</a:t>
                      </a:r>
                      <a:endParaRPr lang="en-U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 13+14 </a:t>
                      </a:r>
                      <a:endParaRPr lang="en-U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 15+16</a:t>
                      </a:r>
                      <a:endParaRPr lang="en-US" dirty="0"/>
                    </a:p>
                  </a:txBody>
                  <a:tcPr vert="vert"/>
                </a:tc>
              </a:tr>
            </a:tbl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203316" y="851548"/>
            <a:ext cx="69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delay</a:t>
            </a:r>
            <a:endParaRPr lang="en-US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2629481" y="85292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4302982" y="85292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6693761" y="884601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9568155" y="879275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+ 1 BC + 2 12X</a:t>
            </a:r>
            <a:endParaRPr lang="en-US" dirty="0"/>
          </a:p>
        </p:txBody>
      </p:sp>
      <p:cxnSp>
        <p:nvCxnSpPr>
          <p:cNvPr id="118" name="Straight Arrow Connector 117"/>
          <p:cNvCxnSpPr/>
          <p:nvPr/>
        </p:nvCxnSpPr>
        <p:spPr>
          <a:xfrm flipH="1">
            <a:off x="8583824" y="1830241"/>
            <a:ext cx="598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631258" y="1373039"/>
            <a:ext cx="1587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 bits trigger phase</a:t>
            </a:r>
            <a:endParaRPr lang="en-US" sz="1400" dirty="0"/>
          </a:p>
        </p:txBody>
      </p:sp>
      <p:sp>
        <p:nvSpPr>
          <p:cNvPr id="120" name="TextBox 119"/>
          <p:cNvSpPr txBox="1"/>
          <p:nvPr/>
        </p:nvSpPr>
        <p:spPr>
          <a:xfrm>
            <a:off x="4457700" y="15919"/>
            <a:ext cx="432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Cal trigger primitive Generator (preliminary)</a:t>
            </a:r>
            <a:endParaRPr lang="en-US" u="sng" dirty="0"/>
          </a:p>
        </p:txBody>
      </p:sp>
      <p:sp>
        <p:nvSpPr>
          <p:cNvPr id="2" name="Rectangle 1"/>
          <p:cNvSpPr/>
          <p:nvPr/>
        </p:nvSpPr>
        <p:spPr>
          <a:xfrm>
            <a:off x="9271771" y="4743359"/>
            <a:ext cx="696492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Monitor Delay dual port memory</a:t>
            </a:r>
            <a:endParaRPr lang="en-US" sz="1100" dirty="0"/>
          </a:p>
        </p:txBody>
      </p:sp>
      <p:sp>
        <p:nvSpPr>
          <p:cNvPr id="58" name="Rectangle 57"/>
          <p:cNvSpPr/>
          <p:nvPr/>
        </p:nvSpPr>
        <p:spPr>
          <a:xfrm>
            <a:off x="10307964" y="4743359"/>
            <a:ext cx="696492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5 events buffer</a:t>
            </a:r>
            <a:endParaRPr lang="en-US" sz="1200" b="1" dirty="0"/>
          </a:p>
        </p:txBody>
      </p:sp>
      <p:cxnSp>
        <p:nvCxnSpPr>
          <p:cNvPr id="13" name="Straight Arrow Connector 12"/>
          <p:cNvCxnSpPr>
            <a:endCxn id="2" idx="1"/>
          </p:cNvCxnSpPr>
          <p:nvPr/>
        </p:nvCxnSpPr>
        <p:spPr>
          <a:xfrm>
            <a:off x="8606684" y="5219609"/>
            <a:ext cx="665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" idx="3"/>
            <a:endCxn id="58" idx="1"/>
          </p:cNvCxnSpPr>
          <p:nvPr/>
        </p:nvCxnSpPr>
        <p:spPr>
          <a:xfrm>
            <a:off x="9968263" y="5219609"/>
            <a:ext cx="3397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138113" y="5219609"/>
            <a:ext cx="0" cy="800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836036" y="6145090"/>
            <a:ext cx="5741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L1 </a:t>
            </a:r>
          </a:p>
          <a:p>
            <a:pPr algn="ctr"/>
            <a:r>
              <a:rPr lang="en-US" sz="1100" b="1" dirty="0" smtClean="0"/>
              <a:t>trigger</a:t>
            </a:r>
            <a:endParaRPr lang="en-US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1055327" y="5331767"/>
            <a:ext cx="992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To controller</a:t>
            </a:r>
          </a:p>
          <a:p>
            <a:pPr algn="ctr"/>
            <a:r>
              <a:rPr lang="en-US" sz="1200" b="1" dirty="0" smtClean="0"/>
              <a:t>readout</a:t>
            </a:r>
            <a:endParaRPr lang="en-US" sz="1200" b="1" dirty="0"/>
          </a:p>
        </p:txBody>
      </p:sp>
      <p:cxnSp>
        <p:nvCxnSpPr>
          <p:cNvPr id="34" name="Straight Arrow Connector 33"/>
          <p:cNvCxnSpPr>
            <a:stCxn id="58" idx="3"/>
          </p:cNvCxnSpPr>
          <p:nvPr/>
        </p:nvCxnSpPr>
        <p:spPr>
          <a:xfrm>
            <a:off x="11004456" y="5219609"/>
            <a:ext cx="9313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525311" y="5860425"/>
            <a:ext cx="1136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Delay and</a:t>
            </a:r>
          </a:p>
          <a:p>
            <a:pPr algn="ctr"/>
            <a:r>
              <a:rPr lang="en-US" sz="1400" b="1" dirty="0" smtClean="0"/>
              <a:t># of Sample  </a:t>
            </a:r>
          </a:p>
          <a:p>
            <a:pPr algn="ctr"/>
            <a:r>
              <a:rPr lang="en-US" sz="1400" b="1" dirty="0" smtClean="0"/>
              <a:t>adjustable </a:t>
            </a:r>
            <a:endParaRPr lang="en-US" sz="1400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230" y="65728"/>
            <a:ext cx="616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MBD Trigger Primitive data path (preliminary)  </a:t>
            </a:r>
            <a:endParaRPr lang="en-US" sz="24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1315616" y="1436914"/>
            <a:ext cx="811763" cy="531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28595" y="1436914"/>
            <a:ext cx="951723" cy="531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Post-Pre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81534" y="1250303"/>
            <a:ext cx="895738" cy="905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Timing </a:t>
            </a:r>
          </a:p>
          <a:p>
            <a:pPr algn="ctr"/>
            <a:r>
              <a:rPr lang="en-US" dirty="0" smtClean="0"/>
              <a:t>Block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946" y="2727649"/>
            <a:ext cx="811763" cy="531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ADCs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37925" y="2727649"/>
            <a:ext cx="951723" cy="531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Post-Pre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34473" y="1250303"/>
            <a:ext cx="811763" cy="905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10X10 lookup table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34472" y="2541038"/>
            <a:ext cx="811763" cy="905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10X10 lookup table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8888833" y="967275"/>
            <a:ext cx="419877" cy="905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dirty="0" smtClean="0"/>
              <a:t>Choose</a:t>
            </a:r>
          </a:p>
          <a:p>
            <a:pPr algn="ctr"/>
            <a:r>
              <a:rPr lang="en-US" sz="1400" dirty="0" smtClean="0"/>
              <a:t>phase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098771" y="491413"/>
            <a:ext cx="2" cy="4758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9184370" y="3876869"/>
            <a:ext cx="4664" cy="4805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888832" y="2980067"/>
            <a:ext cx="419877" cy="905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dirty="0" smtClean="0"/>
              <a:t>Choose</a:t>
            </a:r>
          </a:p>
          <a:p>
            <a:pPr algn="ctr"/>
            <a:r>
              <a:rPr lang="en-US" sz="1400" dirty="0" smtClean="0"/>
              <a:t>phase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6690049" y="922178"/>
            <a:ext cx="727790" cy="1380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dirty="0" smtClean="0"/>
              <a:t>Slewing</a:t>
            </a:r>
          </a:p>
          <a:p>
            <a:pPr algn="ctr"/>
            <a:r>
              <a:rPr lang="en-US" sz="1400" dirty="0" smtClean="0"/>
              <a:t>Correction</a:t>
            </a:r>
          </a:p>
          <a:p>
            <a:pPr algn="ctr"/>
            <a:r>
              <a:rPr lang="en-US" sz="1400" dirty="0" smtClean="0"/>
              <a:t>12X9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046235" y="1621184"/>
            <a:ext cx="643814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46235" y="1252343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 bits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046235" y="2755639"/>
            <a:ext cx="3219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368142" y="1968759"/>
            <a:ext cx="0" cy="786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368142" y="1968759"/>
            <a:ext cx="32190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5400000">
            <a:off x="6184253" y="2240965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 bits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7865706" y="536510"/>
            <a:ext cx="587829" cy="1766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Time</a:t>
            </a:r>
          </a:p>
          <a:p>
            <a:pPr algn="ctr"/>
            <a:r>
              <a:rPr lang="en-US" dirty="0" smtClean="0"/>
              <a:t>SUM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881133" y="2541038"/>
            <a:ext cx="587829" cy="1766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Charge </a:t>
            </a:r>
          </a:p>
          <a:p>
            <a:pPr algn="ctr"/>
            <a:r>
              <a:rPr lang="en-US" dirty="0" smtClean="0"/>
              <a:t>SUM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6" idx="3"/>
            <a:endCxn id="11" idx="1"/>
          </p:cNvCxnSpPr>
          <p:nvPr/>
        </p:nvCxnSpPr>
        <p:spPr>
          <a:xfrm>
            <a:off x="8453535" y="1419808"/>
            <a:ext cx="43529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8453535" y="3503645"/>
            <a:ext cx="41378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046235" y="3116425"/>
            <a:ext cx="1834898" cy="186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612170" y="3157317"/>
            <a:ext cx="647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 bits</a:t>
            </a:r>
            <a:endParaRPr lang="en-US" sz="1600" dirty="0"/>
          </a:p>
        </p:txBody>
      </p:sp>
      <p:sp>
        <p:nvSpPr>
          <p:cNvPr id="48" name="Right Arrow 47"/>
          <p:cNvSpPr/>
          <p:nvPr/>
        </p:nvSpPr>
        <p:spPr>
          <a:xfrm>
            <a:off x="1324946" y="4460033"/>
            <a:ext cx="7983764" cy="158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610947" y="4151344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6X beam clock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79599" y="1423766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Time </a:t>
            </a:r>
          </a:p>
          <a:p>
            <a:pPr algn="ctr"/>
            <a:r>
              <a:rPr lang="en-US" sz="1400" dirty="0" smtClean="0"/>
              <a:t>channels</a:t>
            </a:r>
            <a:endParaRPr lang="en-US" sz="1400" dirty="0"/>
          </a:p>
        </p:txBody>
      </p:sp>
      <p:cxnSp>
        <p:nvCxnSpPr>
          <p:cNvPr id="52" name="Straight Arrow Connector 51"/>
          <p:cNvCxnSpPr>
            <a:endCxn id="3" idx="1"/>
          </p:cNvCxnSpPr>
          <p:nvPr/>
        </p:nvCxnSpPr>
        <p:spPr>
          <a:xfrm>
            <a:off x="681135" y="1702836"/>
            <a:ext cx="634481" cy="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90778" y="2971802"/>
            <a:ext cx="634481" cy="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95039" y="2691174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charge </a:t>
            </a:r>
          </a:p>
          <a:p>
            <a:pPr algn="ctr"/>
            <a:r>
              <a:rPr lang="en-US" sz="1400" dirty="0" smtClean="0"/>
              <a:t>channels</a:t>
            </a:r>
            <a:endParaRPr lang="en-US" sz="1400" dirty="0"/>
          </a:p>
        </p:txBody>
      </p:sp>
      <p:cxnSp>
        <p:nvCxnSpPr>
          <p:cNvPr id="56" name="Straight Arrow Connector 55"/>
          <p:cNvCxnSpPr>
            <a:stCxn id="3" idx="3"/>
            <a:endCxn id="4" idx="1"/>
          </p:cNvCxnSpPr>
          <p:nvPr/>
        </p:nvCxnSpPr>
        <p:spPr>
          <a:xfrm>
            <a:off x="2127379" y="1702837"/>
            <a:ext cx="401216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" idx="3"/>
            <a:endCxn id="5" idx="1"/>
          </p:cNvCxnSpPr>
          <p:nvPr/>
        </p:nvCxnSpPr>
        <p:spPr>
          <a:xfrm flipV="1">
            <a:off x="3480318" y="1702836"/>
            <a:ext cx="401216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" idx="3"/>
            <a:endCxn id="9" idx="1"/>
          </p:cNvCxnSpPr>
          <p:nvPr/>
        </p:nvCxnSpPr>
        <p:spPr>
          <a:xfrm>
            <a:off x="4777272" y="1702836"/>
            <a:ext cx="4572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136709" y="2985087"/>
            <a:ext cx="401216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" idx="3"/>
            <a:endCxn id="10" idx="1"/>
          </p:cNvCxnSpPr>
          <p:nvPr/>
        </p:nvCxnSpPr>
        <p:spPr>
          <a:xfrm flipV="1">
            <a:off x="3489648" y="2993571"/>
            <a:ext cx="1744824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1" idx="3"/>
          </p:cNvCxnSpPr>
          <p:nvPr/>
        </p:nvCxnSpPr>
        <p:spPr>
          <a:xfrm>
            <a:off x="7417839" y="1612642"/>
            <a:ext cx="4478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9814181" y="802818"/>
            <a:ext cx="681134" cy="3184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Trigger </a:t>
            </a:r>
          </a:p>
          <a:p>
            <a:pPr algn="ctr"/>
            <a:r>
              <a:rPr lang="en-US" dirty="0" smtClean="0"/>
              <a:t>output</a:t>
            </a:r>
            <a:endParaRPr lang="en-US" dirty="0"/>
          </a:p>
        </p:txBody>
      </p:sp>
      <p:cxnSp>
        <p:nvCxnSpPr>
          <p:cNvPr id="75" name="Straight Arrow Connector 74"/>
          <p:cNvCxnSpPr>
            <a:stCxn id="11" idx="3"/>
          </p:cNvCxnSpPr>
          <p:nvPr/>
        </p:nvCxnSpPr>
        <p:spPr>
          <a:xfrm>
            <a:off x="9308710" y="1419808"/>
            <a:ext cx="505471" cy="2013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0" idx="3"/>
          </p:cNvCxnSpPr>
          <p:nvPr/>
        </p:nvCxnSpPr>
        <p:spPr>
          <a:xfrm flipV="1">
            <a:off x="9308709" y="3116425"/>
            <a:ext cx="505472" cy="3161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ight Arrow 77"/>
          <p:cNvSpPr/>
          <p:nvPr/>
        </p:nvSpPr>
        <p:spPr>
          <a:xfrm>
            <a:off x="10572353" y="2243233"/>
            <a:ext cx="1065314" cy="237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0495315" y="2612792"/>
            <a:ext cx="1383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2.5 </a:t>
            </a:r>
            <a:r>
              <a:rPr lang="en-US" sz="1600" b="1" dirty="0" err="1" smtClean="0"/>
              <a:t>Gbps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8 X16 bits words per beam crossing</a:t>
            </a:r>
            <a:endParaRPr lang="en-US" sz="1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10727791" y="1808088"/>
            <a:ext cx="75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optics</a:t>
            </a:r>
            <a:endParaRPr lang="en-US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1091681" y="5095576"/>
            <a:ext cx="10545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ADC clock and discriminator clock are interlock together.. So sample height is fixed for a given PMT pulse time</a:t>
            </a:r>
          </a:p>
          <a:p>
            <a:endParaRPr lang="en-US" dirty="0"/>
          </a:p>
          <a:p>
            <a:r>
              <a:rPr lang="en-US" dirty="0" smtClean="0"/>
              <a:t>Beam gate is 25ns </a:t>
            </a:r>
            <a:r>
              <a:rPr lang="en-US" dirty="0" smtClean="0">
                <a:sym typeface="Wingdings" panose="05000000000000000000" pitchFamily="2" charset="2"/>
              </a:rPr>
              <a:t> 9 bits range will be 50ps per division.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For the timing block we can choose either fix sample relative to BC, peak finder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r>
              <a:rPr lang="en-US" dirty="0" smtClean="0">
                <a:sym typeface="Wingdings" panose="05000000000000000000" pitchFamily="2" charset="2"/>
              </a:rPr>
              <a:t>…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6606561" y="419452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For 32 </a:t>
            </a:r>
          </a:p>
          <a:p>
            <a:pPr algn="ctr"/>
            <a:r>
              <a:rPr lang="en-US" sz="1400" b="1" dirty="0" smtClean="0"/>
              <a:t>channels</a:t>
            </a:r>
            <a:endParaRPr lang="en-US" sz="1400" b="1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5130" y="1609070"/>
            <a:ext cx="609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Wide FIFO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05255" y="2085320"/>
            <a:ext cx="838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Demux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343505" y="2085320"/>
            <a:ext cx="81915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optical</a:t>
            </a:r>
          </a:p>
          <a:p>
            <a:pPr algn="ctr"/>
            <a:r>
              <a:rPr lang="en-US" sz="1050" dirty="0" smtClean="0"/>
              <a:t>Transmitter</a:t>
            </a:r>
          </a:p>
          <a:p>
            <a:pPr algn="ctr"/>
            <a:r>
              <a:rPr lang="en-US" sz="1050" dirty="0" smtClean="0"/>
              <a:t>IP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5562705" y="2085320"/>
            <a:ext cx="81915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Optical </a:t>
            </a:r>
          </a:p>
          <a:p>
            <a:pPr algn="ctr"/>
            <a:r>
              <a:rPr lang="en-US" sz="1050" dirty="0" smtClean="0"/>
              <a:t>Receiver</a:t>
            </a:r>
          </a:p>
          <a:p>
            <a:pPr algn="ctr"/>
            <a:r>
              <a:rPr lang="en-US" sz="1050" dirty="0" smtClean="0"/>
              <a:t>IP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6834292" y="2085320"/>
            <a:ext cx="81915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FIFO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8132073" y="2085320"/>
            <a:ext cx="838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mux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389373" y="1628120"/>
            <a:ext cx="609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Wide Register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363305" y="1618595"/>
            <a:ext cx="609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input data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16899" y="1590020"/>
            <a:ext cx="609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Processed</a:t>
            </a:r>
          </a:p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589273" y="2694920"/>
            <a:ext cx="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89273" y="3380720"/>
            <a:ext cx="20788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3" idx="2"/>
          </p:cNvCxnSpPr>
          <p:nvPr/>
        </p:nvCxnSpPr>
        <p:spPr>
          <a:xfrm flipV="1">
            <a:off x="10668105" y="3142595"/>
            <a:ext cx="0" cy="23812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458078" y="3380720"/>
            <a:ext cx="362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lst</a:t>
            </a:r>
            <a:endParaRPr lang="en-US" sz="1400" b="1" dirty="0"/>
          </a:p>
        </p:txBody>
      </p:sp>
      <p:sp>
        <p:nvSpPr>
          <p:cNvPr id="26" name="Right Arrow 25"/>
          <p:cNvSpPr/>
          <p:nvPr/>
        </p:nvSpPr>
        <p:spPr>
          <a:xfrm>
            <a:off x="1652693" y="2304395"/>
            <a:ext cx="426243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2750448" y="2294869"/>
            <a:ext cx="364332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961314" y="2313919"/>
            <a:ext cx="364332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180514" y="2294869"/>
            <a:ext cx="364332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6425907" y="2294869"/>
            <a:ext cx="364332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7710592" y="2304394"/>
            <a:ext cx="364332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8995277" y="2313919"/>
            <a:ext cx="364332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9998973" y="2275819"/>
            <a:ext cx="364332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93073" y="1399520"/>
            <a:ext cx="14478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598048" y="1399520"/>
            <a:ext cx="259318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388873" y="1399520"/>
            <a:ext cx="16764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236724" y="1389995"/>
            <a:ext cx="3736181" cy="95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57381" y="857250"/>
            <a:ext cx="97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Processing</a:t>
            </a:r>
          </a:p>
          <a:p>
            <a:pPr algn="ctr"/>
            <a:r>
              <a:rPr lang="en-US" sz="1400" b="1" dirty="0" smtClean="0"/>
              <a:t>clock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517861" y="885825"/>
            <a:ext cx="1118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TX reference</a:t>
            </a:r>
          </a:p>
          <a:p>
            <a:pPr algn="ctr"/>
            <a:r>
              <a:rPr lang="en-US" sz="1400" b="1" dirty="0" smtClean="0"/>
              <a:t>clock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661277" y="885825"/>
            <a:ext cx="1131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RX reference</a:t>
            </a:r>
          </a:p>
          <a:p>
            <a:pPr algn="ctr"/>
            <a:r>
              <a:rPr lang="en-US" sz="1400" b="1" dirty="0" smtClean="0"/>
              <a:t>clock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229600" y="838200"/>
            <a:ext cx="1453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processing block</a:t>
            </a:r>
          </a:p>
          <a:p>
            <a:pPr algn="ctr"/>
            <a:r>
              <a:rPr lang="en-US" sz="1400" b="1" dirty="0" smtClean="0"/>
              <a:t>clock</a:t>
            </a:r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2725449" y="4133195"/>
            <a:ext cx="445292" cy="1219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Fill frame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369578" y="4133195"/>
            <a:ext cx="445292" cy="121920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4013166" y="4142720"/>
            <a:ext cx="445292" cy="121920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6038962" y="4142720"/>
            <a:ext cx="445292" cy="121920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6743810" y="4142720"/>
            <a:ext cx="445292" cy="121920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7448658" y="4142720"/>
            <a:ext cx="445292" cy="1219200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8153506" y="4142720"/>
            <a:ext cx="445292" cy="1219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Fill frame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60773" y="220147"/>
            <a:ext cx="357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Generic Optical </a:t>
            </a:r>
            <a:r>
              <a:rPr lang="en-US" b="1" u="sng" dirty="0"/>
              <a:t>D</a:t>
            </a:r>
            <a:r>
              <a:rPr lang="en-US" b="1" u="sng" dirty="0" smtClean="0"/>
              <a:t>ata </a:t>
            </a:r>
            <a:r>
              <a:rPr lang="en-US" b="1" u="sng" dirty="0"/>
              <a:t>F</a:t>
            </a:r>
            <a:r>
              <a:rPr lang="en-US" b="1" u="sng" dirty="0" smtClean="0"/>
              <a:t>low </a:t>
            </a:r>
            <a:r>
              <a:rPr lang="en-US" b="1" u="sng" dirty="0"/>
              <a:t>D</a:t>
            </a:r>
            <a:r>
              <a:rPr lang="en-US" b="1" u="sng" dirty="0" smtClean="0"/>
              <a:t>iagram </a:t>
            </a:r>
            <a:endParaRPr lang="en-US" b="1" u="sng" dirty="0"/>
          </a:p>
        </p:txBody>
      </p:sp>
      <p:sp>
        <p:nvSpPr>
          <p:cNvPr id="58" name="TextBox 57"/>
          <p:cNvSpPr txBox="1"/>
          <p:nvPr/>
        </p:nvSpPr>
        <p:spPr>
          <a:xfrm>
            <a:off x="4559952" y="3503831"/>
            <a:ext cx="213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Generic Data format</a:t>
            </a:r>
            <a:endParaRPr lang="en-US" b="1" u="sng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932614" y="5715000"/>
            <a:ext cx="5199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2283530" y="3134587"/>
            <a:ext cx="0" cy="3898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724466" y="3098661"/>
            <a:ext cx="559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Write</a:t>
            </a:r>
          </a:p>
          <a:p>
            <a:pPr algn="ctr"/>
            <a:r>
              <a:rPr lang="en-US" sz="1200" b="1" dirty="0" smtClean="0"/>
              <a:t>(sync)</a:t>
            </a:r>
            <a:endParaRPr lang="en-US" sz="1200" b="1" dirty="0"/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2514600" y="3133070"/>
            <a:ext cx="0" cy="3898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395041" y="3098661"/>
            <a:ext cx="74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read</a:t>
            </a:r>
          </a:p>
          <a:p>
            <a:pPr algn="ctr"/>
            <a:r>
              <a:rPr lang="en-US" sz="1200" b="1" dirty="0" smtClean="0"/>
              <a:t>(!empty)</a:t>
            </a:r>
            <a:endParaRPr lang="en-US" sz="1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32000" y="719666"/>
          <a:ext cx="8128008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</a:tblGrid>
              <a:tr h="370840">
                <a:tc gridSpan="2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</a:p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6854" y="719666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clock (BC)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709" y="1088998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6 X BC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581" y="153817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X BC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2000" y="719666"/>
          <a:ext cx="81279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32000" y="719666"/>
          <a:ext cx="81279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032000" y="719666"/>
          <a:ext cx="81279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79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58" y="2402652"/>
            <a:ext cx="7880280" cy="408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5826" y="233774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 ~ 9.6 MHz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6336" y="2006720"/>
            <a:ext cx="1179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120 MHz</a:t>
            </a:r>
          </a:p>
          <a:p>
            <a:pPr algn="ctr"/>
            <a:r>
              <a:rPr lang="en-US" dirty="0" smtClean="0"/>
              <a:t>Optical </a:t>
            </a:r>
          </a:p>
          <a:p>
            <a:pPr algn="ctr"/>
            <a:r>
              <a:rPr lang="en-US" dirty="0" smtClean="0"/>
              <a:t>Reference </a:t>
            </a:r>
          </a:p>
          <a:p>
            <a:pPr algn="ctr"/>
            <a:r>
              <a:rPr lang="en-US" dirty="0" smtClean="0"/>
              <a:t>clock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6336" y="3565133"/>
            <a:ext cx="11175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24X BC </a:t>
            </a:r>
            <a:r>
              <a:rPr lang="en-US" dirty="0" smtClean="0"/>
              <a:t>(short hand as clock240) </a:t>
            </a:r>
            <a:r>
              <a:rPr lang="en-US" dirty="0" smtClean="0">
                <a:sym typeface="Wingdings" panose="05000000000000000000" pitchFamily="2" charset="2"/>
              </a:rPr>
              <a:t> is generated from </a:t>
            </a:r>
            <a:r>
              <a:rPr lang="en-US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6X BC </a:t>
            </a:r>
            <a:r>
              <a:rPr lang="en-US" dirty="0" smtClean="0">
                <a:sym typeface="Wingdings" panose="05000000000000000000" pitchFamily="2" charset="2"/>
              </a:rPr>
              <a:t>(short hand as clock60)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Beam clock phase is derived from serialized mode bits. 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6X BC</a:t>
            </a:r>
            <a:r>
              <a:rPr lang="en-US" dirty="0" smtClean="0">
                <a:sym typeface="Wingdings" panose="05000000000000000000" pitchFamily="2" charset="2"/>
              </a:rPr>
              <a:t> is the clock from GTM.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Clock240  system clock for trigger calculation.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Phase bit counter is the drive from the edge of BC with clock240 clock.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Slow control set phase bit counter value to generated “SYNC” bits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Slow control is driven slow control clock from the controller (~3XBC)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6585" y="5524965"/>
            <a:ext cx="3467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Trigger </a:t>
            </a:r>
            <a:r>
              <a:rPr lang="en-US" sz="2800" b="1" u="sng" dirty="0"/>
              <a:t>M</a:t>
            </a:r>
            <a:r>
              <a:rPr lang="en-US" sz="2800" b="1" u="sng" dirty="0" smtClean="0"/>
              <a:t>odule </a:t>
            </a:r>
            <a:r>
              <a:rPr lang="en-US" sz="2800" b="1" u="sng" dirty="0"/>
              <a:t>C</a:t>
            </a:r>
            <a:r>
              <a:rPr lang="en-US" sz="2800" b="1" u="sng" dirty="0" smtClean="0"/>
              <a:t>locks</a:t>
            </a:r>
            <a:endParaRPr lang="en-US" sz="2800" b="1" u="sng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Calorimeter Level 1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60571"/>
          </a:xfrm>
        </p:spPr>
        <p:txBody>
          <a:bodyPr/>
          <a:lstStyle/>
          <a:p>
            <a:r>
              <a:rPr lang="en-US" dirty="0" smtClean="0"/>
              <a:t>Receive trigger primitives from</a:t>
            </a:r>
          </a:p>
          <a:p>
            <a:pPr lvl="1"/>
            <a:r>
              <a:rPr lang="en-US" dirty="0" smtClean="0"/>
              <a:t>EMCAL has 96(eta) X 256 (phi) channels, 0.025 eta and phi</a:t>
            </a:r>
          </a:p>
          <a:p>
            <a:pPr lvl="1"/>
            <a:r>
              <a:rPr lang="en-US" dirty="0" smtClean="0"/>
              <a:t>HCAL  1536 </a:t>
            </a:r>
            <a:r>
              <a:rPr lang="en-US" dirty="0"/>
              <a:t>each, =24x64 </a:t>
            </a:r>
            <a:r>
              <a:rPr lang="en-US" dirty="0" smtClean="0"/>
              <a:t>channels (per inner or outer HCAL)  0.1 eta and 0.1 phi</a:t>
            </a:r>
          </a:p>
          <a:p>
            <a:pPr lvl="1"/>
            <a:r>
              <a:rPr lang="en-US" dirty="0" smtClean="0"/>
              <a:t>MBD 128 channel, charge and time measurements</a:t>
            </a:r>
          </a:p>
          <a:p>
            <a:pPr lvl="1"/>
            <a:r>
              <a:rPr lang="en-US" dirty="0" smtClean="0"/>
              <a:t>These systems use calorimeter digitizer module (64 channel per module</a:t>
            </a:r>
            <a:r>
              <a:rPr lang="en-US" dirty="0" smtClean="0"/>
              <a:t>) as front end module. </a:t>
            </a:r>
            <a:endParaRPr lang="en-US" dirty="0" smtClean="0"/>
          </a:p>
          <a:p>
            <a:r>
              <a:rPr lang="en-US" dirty="0" smtClean="0"/>
              <a:t>Generate </a:t>
            </a:r>
          </a:p>
          <a:p>
            <a:pPr lvl="1"/>
            <a:r>
              <a:rPr lang="en-US" dirty="0" smtClean="0"/>
              <a:t>Send possible </a:t>
            </a:r>
            <a:r>
              <a:rPr lang="en-US" dirty="0" smtClean="0"/>
              <a:t>Pair trigger, Jet trigger and interaction trigger (MBD) candidate to Global Level 1 trigger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7584" y="5714741"/>
            <a:ext cx="1147665" cy="59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55437" y="5714741"/>
            <a:ext cx="1415143" cy="597159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Level 1 trigger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09388" y="5714741"/>
            <a:ext cx="1415143" cy="59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Global Level</a:t>
            </a:r>
          </a:p>
          <a:p>
            <a:pPr algn="ctr"/>
            <a:r>
              <a:rPr lang="en-US" dirty="0" smtClean="0"/>
              <a:t>1 </a:t>
            </a:r>
            <a:r>
              <a:rPr lang="en-US" dirty="0"/>
              <a:t>T</a:t>
            </a:r>
            <a:r>
              <a:rPr lang="en-US" dirty="0" smtClean="0"/>
              <a:t>rigger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575249" y="5945852"/>
            <a:ext cx="880188" cy="156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870580" y="5931498"/>
            <a:ext cx="1038808" cy="163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2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1828800"/>
            <a:ext cx="1585609" cy="1070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Dual port memory</a:t>
            </a:r>
          </a:p>
          <a:p>
            <a:pPr algn="ctr"/>
            <a:r>
              <a:rPr lang="en-US" dirty="0" smtClean="0"/>
              <a:t>(64X3081)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57400" y="22098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5345" y="1908696"/>
            <a:ext cx="728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</a:t>
            </a:r>
            <a:r>
              <a:rPr lang="en-US" sz="1400" b="1" dirty="0" smtClean="0"/>
              <a:t>ync </a:t>
            </a:r>
          </a:p>
          <a:p>
            <a:r>
              <a:rPr lang="en-US" sz="1400" b="1" dirty="0" err="1"/>
              <a:t>b</a:t>
            </a:r>
            <a:r>
              <a:rPr lang="en-US" sz="1400" b="1" dirty="0" err="1" smtClean="0"/>
              <a:t>c,sync</a:t>
            </a:r>
            <a:endParaRPr lang="en-US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57400" y="25146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41497" y="2459477"/>
            <a:ext cx="516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data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67600" y="6019800"/>
            <a:ext cx="4326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3081 = 8 (phi) * 48 (eta) * 8 bits + BC count (8) + sync (1) </a:t>
            </a:r>
            <a:endParaRPr lang="en-US" sz="1400" dirty="0"/>
          </a:p>
        </p:txBody>
      </p:sp>
      <p:sp>
        <p:nvSpPr>
          <p:cNvPr id="15" name="Down Arrow 14"/>
          <p:cNvSpPr/>
          <p:nvPr/>
        </p:nvSpPr>
        <p:spPr>
          <a:xfrm>
            <a:off x="3124200" y="144780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29119" y="1016408"/>
            <a:ext cx="149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Read address =</a:t>
            </a:r>
          </a:p>
          <a:p>
            <a:pPr algn="ctr"/>
            <a:r>
              <a:rPr lang="en-US" sz="1200" b="1" dirty="0" smtClean="0"/>
              <a:t>Write address -delay</a:t>
            </a:r>
            <a:endParaRPr lang="en-US" sz="1200" b="1" dirty="0"/>
          </a:p>
        </p:txBody>
      </p:sp>
      <p:sp>
        <p:nvSpPr>
          <p:cNvPr id="17" name="Rectangle 16"/>
          <p:cNvSpPr/>
          <p:nvPr/>
        </p:nvSpPr>
        <p:spPr>
          <a:xfrm>
            <a:off x="4737371" y="1828800"/>
            <a:ext cx="901429" cy="2285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Alignment register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4176409" y="2209800"/>
            <a:ext cx="54799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Elbow Connector 19"/>
          <p:cNvCxnSpPr>
            <a:endCxn id="17" idx="0"/>
          </p:cNvCxnSpPr>
          <p:nvPr/>
        </p:nvCxnSpPr>
        <p:spPr>
          <a:xfrm flipV="1">
            <a:off x="4176409" y="1828800"/>
            <a:ext cx="1011677" cy="228600"/>
          </a:xfrm>
          <a:prstGeom prst="bentConnector4">
            <a:avLst>
              <a:gd name="adj1" fmla="val 27724"/>
              <a:gd name="adj2" fmla="val 2000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67945" y="1442235"/>
            <a:ext cx="98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Sync out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971800" y="3581400"/>
            <a:ext cx="175260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49196" y="3319790"/>
            <a:ext cx="1897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2x2 sums from </a:t>
            </a:r>
          </a:p>
          <a:p>
            <a:pPr algn="ctr"/>
            <a:r>
              <a:rPr lang="en-US" sz="1400" b="1" dirty="0" smtClean="0"/>
              <a:t>neighbor trigger blocks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5638800" y="2869526"/>
            <a:ext cx="990600" cy="204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0374" y="164790"/>
            <a:ext cx="4789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Cross </a:t>
            </a:r>
            <a:r>
              <a:rPr lang="en-US" sz="2800" b="1" u="sng" dirty="0" smtClean="0"/>
              <a:t>stitching </a:t>
            </a:r>
            <a:r>
              <a:rPr lang="en-US" sz="2800" b="1" u="sng" dirty="0" smtClean="0"/>
              <a:t>Align data block</a:t>
            </a:r>
            <a:endParaRPr lang="en-US" sz="2800" b="1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1447800" y="4800600"/>
            <a:ext cx="4870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2x2 sum data is aligned from all inputs.</a:t>
            </a:r>
          </a:p>
          <a:p>
            <a:r>
              <a:rPr lang="en-US" dirty="0"/>
              <a:t>	</a:t>
            </a:r>
            <a:r>
              <a:rPr lang="en-US" dirty="0" smtClean="0"/>
              <a:t>data is stable for entire BC clock period.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11415" y="1468641"/>
          <a:ext cx="999744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1202076" y="5815173"/>
            <a:ext cx="10007030" cy="308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17888" y="6030930"/>
            <a:ext cx="99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 eta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60240" y="1468641"/>
            <a:ext cx="0" cy="407924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377681" y="3323595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in phi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1364301" y="2178122"/>
            <a:ext cx="20969" cy="303087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5400000">
            <a:off x="11105311" y="350889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in phi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533400"/>
            <a:ext cx="819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Calorimeter L1 trigger FPGA slide , 24 FEM cover 8 phi slice and complete eta space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40933" y="95828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(2x2 sum map)</a:t>
            </a:r>
            <a:endParaRPr lang="en-US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2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752600" y="4434839"/>
          <a:ext cx="1676400" cy="124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/>
                <a:gridCol w="419100"/>
                <a:gridCol w="419100"/>
                <a:gridCol w="419100"/>
              </a:tblGrid>
              <a:tr h="310303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3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3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3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90800" y="609600"/>
            <a:ext cx="1371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2x2 sum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23162" y="1597631"/>
            <a:ext cx="52277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 over lapped 4x4 sum</a:t>
            </a:r>
          </a:p>
          <a:p>
            <a:r>
              <a:rPr lang="en-US" dirty="0" smtClean="0"/>
              <a:t>From 11X 48 (phi, eta) 8 bits 2x2 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 10 X47 10 bits 4x4 sum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	  8 in phi and 45 in phi peak finder cell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(valid bit high if SUM &gt; threshold) </a:t>
            </a:r>
            <a:endParaRPr lang="en-US" dirty="0" smtClean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267200" y="4506805"/>
          <a:ext cx="1295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800"/>
                <a:gridCol w="431800"/>
                <a:gridCol w="431800"/>
              </a:tblGrid>
              <a:tr h="351932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932">
                <a:tc>
                  <a:txBody>
                    <a:bodyPr/>
                    <a:lstStyle/>
                    <a:p>
                      <a:r>
                        <a:rPr lang="en-US" dirty="0" smtClean="0"/>
                        <a:t>01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93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92D050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988692" y="5128260"/>
            <a:ext cx="36516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497103" y="5128260"/>
            <a:ext cx="365160" cy="4572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6400800" y="4488180"/>
          <a:ext cx="1295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800"/>
                <a:gridCol w="431800"/>
                <a:gridCol w="431800"/>
              </a:tblGrid>
              <a:tr h="351932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932">
                <a:tc>
                  <a:txBody>
                    <a:bodyPr/>
                    <a:lstStyle/>
                    <a:p>
                      <a:r>
                        <a:rPr lang="en-US" dirty="0" smtClean="0"/>
                        <a:t>&gt;=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SM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93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&gt;=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&gt;=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Right Arrow 20"/>
          <p:cNvSpPr/>
          <p:nvPr/>
        </p:nvSpPr>
        <p:spPr>
          <a:xfrm>
            <a:off x="3580544" y="4937118"/>
            <a:ext cx="533400" cy="251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715856" y="4934635"/>
            <a:ext cx="533400" cy="251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57870" y="57912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2x2 SUM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83724" y="5611791"/>
            <a:ext cx="1278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Overlapped</a:t>
            </a:r>
          </a:p>
          <a:p>
            <a:pPr algn="ctr"/>
            <a:r>
              <a:rPr lang="en-US" dirty="0" smtClean="0"/>
              <a:t>4x4 sum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13643" y="5697455"/>
            <a:ext cx="133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finding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153400" y="4876800"/>
            <a:ext cx="3018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 SUM &gt; threshold (common),</a:t>
            </a:r>
          </a:p>
          <a:p>
            <a:pPr algn="ctr"/>
            <a:r>
              <a:rPr lang="en-US" dirty="0" smtClean="0"/>
              <a:t>Valid =high</a:t>
            </a:r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3048856" y="1782759"/>
            <a:ext cx="380144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319926" y="2647308"/>
            <a:ext cx="1913348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Peak finding </a:t>
            </a:r>
          </a:p>
          <a:p>
            <a:pPr algn="ctr"/>
            <a:r>
              <a:rPr lang="en-US" dirty="0" smtClean="0"/>
              <a:t>Based on </a:t>
            </a:r>
          </a:p>
          <a:p>
            <a:pPr algn="ctr"/>
            <a:r>
              <a:rPr lang="en-US" dirty="0" smtClean="0"/>
              <a:t>Over-lapped </a:t>
            </a:r>
          </a:p>
          <a:p>
            <a:pPr algn="ctr"/>
            <a:r>
              <a:rPr lang="en-US" dirty="0" smtClean="0"/>
              <a:t>4x4 sum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001000" y="304800"/>
            <a:ext cx="247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Peaking finding</a:t>
            </a:r>
            <a:endParaRPr lang="en-US" sz="2800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49077" y="2111045"/>
          <a:ext cx="999744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739738" y="6457577"/>
            <a:ext cx="10007030" cy="308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27469" y="6472988"/>
            <a:ext cx="99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 eta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7902" y="2111045"/>
            <a:ext cx="0" cy="407924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-84657" y="3965999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in phi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901963" y="2820526"/>
            <a:ext cx="20969" cy="303087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5400000">
            <a:off x="10642973" y="415129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in phi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817784" y="408208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56" name="Rectangle 55"/>
          <p:cNvSpPr/>
          <p:nvPr/>
        </p:nvSpPr>
        <p:spPr>
          <a:xfrm>
            <a:off x="863029" y="4432511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57" name="Rectangle 56"/>
          <p:cNvSpPr/>
          <p:nvPr/>
        </p:nvSpPr>
        <p:spPr>
          <a:xfrm>
            <a:off x="863029" y="2936155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58" name="Rectangle 57"/>
          <p:cNvSpPr/>
          <p:nvPr/>
        </p:nvSpPr>
        <p:spPr>
          <a:xfrm>
            <a:off x="1666611" y="4432511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59" name="Rectangle 58"/>
          <p:cNvSpPr/>
          <p:nvPr/>
        </p:nvSpPr>
        <p:spPr>
          <a:xfrm>
            <a:off x="9996014" y="4432511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61" name="Rectangle 60"/>
          <p:cNvSpPr/>
          <p:nvPr/>
        </p:nvSpPr>
        <p:spPr>
          <a:xfrm>
            <a:off x="2485604" y="4432511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62" name="Rectangle 61"/>
          <p:cNvSpPr/>
          <p:nvPr/>
        </p:nvSpPr>
        <p:spPr>
          <a:xfrm>
            <a:off x="9996014" y="2936155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277455" y="322239"/>
          <a:ext cx="26918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958"/>
                <a:gridCol w="672958"/>
                <a:gridCol w="672958"/>
                <a:gridCol w="6729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3" name="Right Arrow 62"/>
          <p:cNvSpPr/>
          <p:nvPr/>
        </p:nvSpPr>
        <p:spPr>
          <a:xfrm>
            <a:off x="2714574" y="994840"/>
            <a:ext cx="333910" cy="138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239969" y="740752"/>
            <a:ext cx="104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2x2 sum </a:t>
            </a:r>
          </a:p>
          <a:p>
            <a:r>
              <a:rPr lang="en-US" dirty="0" smtClean="0"/>
              <a:t>ordering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307905" y="4432511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66" name="Rectangle 65"/>
          <p:cNvSpPr/>
          <p:nvPr/>
        </p:nvSpPr>
        <p:spPr>
          <a:xfrm>
            <a:off x="4140831" y="4426586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67" name="Rectangle 66"/>
          <p:cNvSpPr/>
          <p:nvPr/>
        </p:nvSpPr>
        <p:spPr>
          <a:xfrm>
            <a:off x="4968478" y="4426586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68" name="Rectangle 67"/>
          <p:cNvSpPr/>
          <p:nvPr/>
        </p:nvSpPr>
        <p:spPr>
          <a:xfrm>
            <a:off x="5796058" y="4426586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69" name="Rectangle 68"/>
          <p:cNvSpPr/>
          <p:nvPr/>
        </p:nvSpPr>
        <p:spPr>
          <a:xfrm>
            <a:off x="6638311" y="4423298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74" name="Rectangle 73"/>
          <p:cNvSpPr/>
          <p:nvPr/>
        </p:nvSpPr>
        <p:spPr>
          <a:xfrm>
            <a:off x="7480565" y="4423298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75" name="Rectangle 74"/>
          <p:cNvSpPr/>
          <p:nvPr/>
        </p:nvSpPr>
        <p:spPr>
          <a:xfrm>
            <a:off x="8303459" y="4428162"/>
            <a:ext cx="635058" cy="130655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76" name="Rectangle 75"/>
          <p:cNvSpPr/>
          <p:nvPr/>
        </p:nvSpPr>
        <p:spPr>
          <a:xfrm>
            <a:off x="9173713" y="4423298"/>
            <a:ext cx="635058" cy="130655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77" name="Rectangle 76"/>
          <p:cNvSpPr/>
          <p:nvPr/>
        </p:nvSpPr>
        <p:spPr>
          <a:xfrm>
            <a:off x="1682022" y="2936155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78" name="Rectangle 77"/>
          <p:cNvSpPr/>
          <p:nvPr/>
        </p:nvSpPr>
        <p:spPr>
          <a:xfrm>
            <a:off x="9160756" y="2936155"/>
            <a:ext cx="667820" cy="131142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FF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FEM</a:t>
            </a:r>
          </a:p>
          <a:p>
            <a:pPr algn="ctr"/>
            <a:r>
              <a:rPr lang="en-US" sz="1600" dirty="0" smtClean="0"/>
              <a:t>(8X8)</a:t>
            </a:r>
          </a:p>
          <a:p>
            <a:pPr algn="ctr"/>
            <a:r>
              <a:rPr lang="en-US" sz="1100" dirty="0" smtClean="0"/>
              <a:t>64 channel</a:t>
            </a:r>
            <a:endParaRPr lang="en-US" sz="1100" dirty="0"/>
          </a:p>
        </p:txBody>
      </p:sp>
      <p:sp>
        <p:nvSpPr>
          <p:cNvPr id="80" name="Right Brace 79"/>
          <p:cNvSpPr/>
          <p:nvPr/>
        </p:nvSpPr>
        <p:spPr>
          <a:xfrm>
            <a:off x="10746517" y="5126804"/>
            <a:ext cx="400944" cy="52398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Elbow Connector 81"/>
          <p:cNvCxnSpPr/>
          <p:nvPr/>
        </p:nvCxnSpPr>
        <p:spPr>
          <a:xfrm rot="16200000" flipH="1">
            <a:off x="11162405" y="5488275"/>
            <a:ext cx="467744" cy="258509"/>
          </a:xfrm>
          <a:prstGeom prst="bentConnector3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ight Brace 86"/>
          <p:cNvSpPr/>
          <p:nvPr/>
        </p:nvSpPr>
        <p:spPr>
          <a:xfrm>
            <a:off x="10746517" y="2936155"/>
            <a:ext cx="400944" cy="2385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Elbow Connector 88"/>
          <p:cNvCxnSpPr/>
          <p:nvPr/>
        </p:nvCxnSpPr>
        <p:spPr>
          <a:xfrm rot="5400000" flipH="1" flipV="1">
            <a:off x="11069176" y="2623447"/>
            <a:ext cx="629835" cy="23414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1501165" y="3055435"/>
            <a:ext cx="0" cy="2328222"/>
          </a:xfrm>
          <a:prstGeom prst="line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 rot="5400000">
            <a:off x="10484230" y="3924412"/>
            <a:ext cx="208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overlapped data to 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neighbor slide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Sorting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peak finding algorithm, a single phi slide of overlapped 4x4 sum is 45 wide array.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tower sum pass the threshold is represented in the valid bit array, valid bit =1</a:t>
            </a:r>
          </a:p>
          <a:p>
            <a:r>
              <a:rPr lang="en-US" dirty="0"/>
              <a:t>Expend the 45 wide array to 48 wide </a:t>
            </a:r>
            <a:r>
              <a:rPr lang="en-US" dirty="0" smtClean="0"/>
              <a:t>array i.e.</a:t>
            </a:r>
          </a:p>
          <a:p>
            <a:pPr lvl="1"/>
            <a:r>
              <a:rPr lang="en-US" dirty="0" smtClean="0"/>
              <a:t>valid[0:48</a:t>
            </a:r>
            <a:r>
              <a:rPr lang="en-US" dirty="0"/>
              <a:t>] = 1’b0, valid[0:44], 2’b0</a:t>
            </a:r>
          </a:p>
          <a:p>
            <a:r>
              <a:rPr lang="en-US" dirty="0" smtClean="0"/>
              <a:t>Using the Valid bit array and sum value to </a:t>
            </a:r>
            <a:r>
              <a:rPr lang="en-US" dirty="0"/>
              <a:t>c</a:t>
            </a:r>
            <a:r>
              <a:rPr lang="en-US" dirty="0" smtClean="0"/>
              <a:t>onvert 2 </a:t>
            </a:r>
            <a:r>
              <a:rPr lang="en-US" dirty="0"/>
              <a:t>dimension of tower array to a list of the peaks value through </a:t>
            </a:r>
            <a:endParaRPr lang="en-US" dirty="0" smtClean="0"/>
          </a:p>
          <a:p>
            <a:pPr lvl="1"/>
            <a:r>
              <a:rPr lang="en-US" dirty="0" smtClean="0"/>
              <a:t>1</a:t>
            </a:r>
            <a:r>
              <a:rPr lang="en-US" dirty="0"/>
              <a:t>) priority encoding </a:t>
            </a:r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dirty="0"/>
              <a:t>) </a:t>
            </a:r>
            <a:r>
              <a:rPr lang="en-US" dirty="0" smtClean="0"/>
              <a:t>sorting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57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057400" y="5105400"/>
          <a:ext cx="8534400" cy="414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4800"/>
                <a:gridCol w="2844800"/>
                <a:gridCol w="2844800"/>
              </a:tblGrid>
              <a:tr h="41401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362200" y="3810000"/>
          <a:ext cx="812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4038600" y="4297680"/>
            <a:ext cx="1981200" cy="731520"/>
          </a:xfrm>
          <a:prstGeom prst="straightConnector1">
            <a:avLst/>
          </a:prstGeom>
          <a:ln w="73025" cmpd="dbl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510540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Phi slice of</a:t>
            </a:r>
          </a:p>
          <a:p>
            <a:r>
              <a:rPr lang="en-US" dirty="0"/>
              <a:t> </a:t>
            </a:r>
            <a:r>
              <a:rPr lang="en-US" dirty="0" smtClean="0"/>
              <a:t>peak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457200"/>
            <a:ext cx="94179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Priority encoding method:</a:t>
            </a:r>
          </a:p>
          <a:p>
            <a:r>
              <a:rPr lang="en-US" dirty="0"/>
              <a:t>	</a:t>
            </a:r>
            <a:r>
              <a:rPr lang="en-US" dirty="0" smtClean="0"/>
              <a:t>1) go through valid bit</a:t>
            </a:r>
          </a:p>
          <a:p>
            <a:r>
              <a:rPr lang="en-US" dirty="0"/>
              <a:t>	</a:t>
            </a:r>
            <a:r>
              <a:rPr lang="en-US" dirty="0" smtClean="0"/>
              <a:t>1) Cut phi slide into 3 groups, each group 16 channel</a:t>
            </a:r>
          </a:p>
          <a:p>
            <a:r>
              <a:rPr lang="en-US" dirty="0"/>
              <a:t>	</a:t>
            </a:r>
            <a:r>
              <a:rPr lang="en-US" dirty="0" smtClean="0"/>
              <a:t>2) check with group 1 to see all bits are zero.</a:t>
            </a:r>
          </a:p>
          <a:p>
            <a:r>
              <a:rPr lang="en-US" dirty="0"/>
              <a:t>	 </a:t>
            </a:r>
            <a:r>
              <a:rPr lang="en-US" dirty="0" smtClean="0"/>
              <a:t>      if not empty, encode the bit location to 4 bit address start from lowest order channel</a:t>
            </a:r>
          </a:p>
          <a:p>
            <a:r>
              <a:rPr lang="en-US" dirty="0"/>
              <a:t>	</a:t>
            </a:r>
            <a:r>
              <a:rPr lang="en-US" dirty="0" smtClean="0"/>
              <a:t>	till all non zero bits are encoded</a:t>
            </a:r>
          </a:p>
          <a:p>
            <a:r>
              <a:rPr lang="en-US" dirty="0"/>
              <a:t>	 </a:t>
            </a:r>
            <a:r>
              <a:rPr lang="en-US" dirty="0" smtClean="0"/>
              <a:t>     </a:t>
            </a:r>
            <a:r>
              <a:rPr lang="en-US" dirty="0"/>
              <a:t> </a:t>
            </a:r>
            <a:r>
              <a:rPr lang="en-US" dirty="0" smtClean="0"/>
              <a:t>if Yes,  go to group 2 </a:t>
            </a:r>
          </a:p>
          <a:p>
            <a:r>
              <a:rPr lang="en-US" dirty="0"/>
              <a:t>	</a:t>
            </a:r>
            <a:r>
              <a:rPr lang="en-US" dirty="0" smtClean="0"/>
              <a:t>4) repeat the procedure for group 2 then group 3</a:t>
            </a:r>
          </a:p>
          <a:p>
            <a:r>
              <a:rPr lang="en-US" dirty="0"/>
              <a:t>	</a:t>
            </a:r>
            <a:r>
              <a:rPr lang="en-US" dirty="0" smtClean="0"/>
              <a:t>5) output the result as list of peak sum and address. Maximum 4  hits per </a:t>
            </a:r>
            <a:r>
              <a:rPr lang="en-US" dirty="0" smtClean="0"/>
              <a:t>slice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305800" y="457200"/>
            <a:ext cx="272850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Priority Encoding</a:t>
            </a:r>
            <a:endParaRPr lang="en-US" sz="2800" b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8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170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Merging routine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447800" y="2286000"/>
          <a:ext cx="482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00"/>
              </a:tblGrid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819400" y="2514600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19400" y="3505200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19400" y="4563438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19400" y="5638800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81200" y="2590800"/>
            <a:ext cx="685800" cy="22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81200" y="3619500"/>
            <a:ext cx="685800" cy="22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81200" y="4648200"/>
            <a:ext cx="685800" cy="22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81200" y="5676900"/>
            <a:ext cx="685800" cy="22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81200" y="2857500"/>
            <a:ext cx="685800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81200" y="3923444"/>
            <a:ext cx="685800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73066" y="4912759"/>
            <a:ext cx="685800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73066" y="5977418"/>
            <a:ext cx="685800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267200" y="3099371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581400" y="2900416"/>
            <a:ext cx="609600" cy="447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267200" y="5046109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2113" y="4955675"/>
            <a:ext cx="609600" cy="447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62350" y="3396679"/>
            <a:ext cx="647700" cy="476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543300" y="5501168"/>
            <a:ext cx="647700" cy="476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400000">
            <a:off x="-641218" y="3994243"/>
            <a:ext cx="3362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phi slices after priority encoding</a:t>
            </a:r>
          </a:p>
          <a:p>
            <a:pPr algn="ctr"/>
            <a:r>
              <a:rPr lang="en-US" dirty="0" smtClean="0"/>
              <a:t>4 hits per </a:t>
            </a:r>
            <a:r>
              <a:rPr lang="en-US" dirty="0" smtClean="0"/>
              <a:t>slices</a:t>
            </a:r>
            <a:endParaRPr lang="en-US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2658866" y="2056544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Sort 8 hits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05200" y="4192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4 hits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562600" y="3024027"/>
            <a:ext cx="2667000" cy="82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Optical out</a:t>
            </a:r>
          </a:p>
          <a:p>
            <a:pPr algn="ctr"/>
            <a:r>
              <a:rPr lang="en-US" sz="1400" b="1" dirty="0" smtClean="0"/>
              <a:t>(8 (8 bits address, 10 bits sum) + 7 bits ID + 8 bit BC + 1 empty bit) </a:t>
            </a:r>
            <a:endParaRPr lang="en-US" sz="1400" b="1" dirty="0"/>
          </a:p>
        </p:txBody>
      </p:sp>
      <p:cxnSp>
        <p:nvCxnSpPr>
          <p:cNvPr id="33" name="Straight Arrow Connector 32"/>
          <p:cNvCxnSpPr>
            <a:stCxn id="20" idx="3"/>
          </p:cNvCxnSpPr>
          <p:nvPr/>
        </p:nvCxnSpPr>
        <p:spPr>
          <a:xfrm>
            <a:off x="4953000" y="3442271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62600" y="4976972"/>
            <a:ext cx="2667000" cy="82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Optical out</a:t>
            </a:r>
          </a:p>
          <a:p>
            <a:pPr algn="ctr"/>
            <a:r>
              <a:rPr lang="en-US" sz="1400" b="1" dirty="0" smtClean="0"/>
              <a:t>(8 (8 bits address, 10 bits sum) + 7 bits ID + 8 bit BC + 1 empty bit) </a:t>
            </a:r>
            <a:endParaRPr lang="en-US" sz="1400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975261" y="5389008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15966" y="990600"/>
            <a:ext cx="7511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avoid the two peak sum value is the same. The data is shift left by one bits. </a:t>
            </a:r>
          </a:p>
          <a:p>
            <a:r>
              <a:rPr lang="en-US" dirty="0"/>
              <a:t>	</a:t>
            </a:r>
            <a:r>
              <a:rPr lang="en-US" dirty="0" smtClean="0"/>
              <a:t>If the sum is equal add 1 to the sum, start from the top of the array 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75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09600" y="1676400"/>
          <a:ext cx="999744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9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600261" y="6022932"/>
            <a:ext cx="10007030" cy="308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20942" y="6087870"/>
            <a:ext cx="99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48 in eta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8425" y="1676400"/>
            <a:ext cx="0" cy="407924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-224134" y="3531354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 in phi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1521" y="4050293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501449" y="4050293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321377" y="4050292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75499" y="4050288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000066" y="4050288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831853" y="4050288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673010" y="4050288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514167" y="4050288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355324" y="4050287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8196481" y="4050286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9037638" y="4050285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9878795" y="4050284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81521" y="2572857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501449" y="2572857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321377" y="2572856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184496" y="2572855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000066" y="2572855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820942" y="2572855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5687471" y="2574895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6521858" y="2574895"/>
            <a:ext cx="67216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372282" y="2572855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8196480" y="2572854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016408" y="2564695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9873493" y="2564694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785505" y="217236"/>
            <a:ext cx="668755" cy="1143163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654141" y="706395"/>
            <a:ext cx="431514" cy="164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260989" y="553946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 x 8 sum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10917181" y="2687235"/>
            <a:ext cx="990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Optical out</a:t>
            </a:r>
          </a:p>
          <a:p>
            <a:pPr algn="ctr"/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54" name="Rectangle 53"/>
          <p:cNvSpPr/>
          <p:nvPr/>
        </p:nvSpPr>
        <p:spPr>
          <a:xfrm>
            <a:off x="10907920" y="4164665"/>
            <a:ext cx="990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Optical </a:t>
            </a:r>
          </a:p>
          <a:p>
            <a:pPr algn="ctr"/>
            <a:r>
              <a:rPr lang="en-US" sz="1600" b="1" dirty="0" smtClean="0"/>
              <a:t>Out</a:t>
            </a:r>
          </a:p>
          <a:p>
            <a:pPr algn="ctr"/>
            <a:r>
              <a:rPr lang="en-US" sz="1600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9600" y="457200"/>
            <a:ext cx="5190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8x8 sum </a:t>
            </a:r>
            <a:r>
              <a:rPr lang="en-US" dirty="0" smtClean="0">
                <a:sym typeface="Wingdings" panose="05000000000000000000" pitchFamily="2" charset="2"/>
              </a:rPr>
              <a:t> optical out 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12 of 12 bits sum value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7 bit header, 8 bits BC counter, 1 empty bit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27</a:t>
            </a:fld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230132" y="1112039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(2x2 sum map)</a:t>
            </a:r>
            <a:endParaRPr lang="en-US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slide window 10 optical port summery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24 input ports from FEM directory</a:t>
            </a:r>
          </a:p>
          <a:p>
            <a:pPr lvl="1"/>
            <a:r>
              <a:rPr lang="en-US" dirty="0" smtClean="0"/>
              <a:t>2.4 </a:t>
            </a:r>
            <a:r>
              <a:rPr lang="en-US" dirty="0" err="1" smtClean="0"/>
              <a:t>Gbits</a:t>
            </a:r>
            <a:r>
              <a:rPr lang="en-US" dirty="0" smtClean="0"/>
              <a:t>/sec, 8 phi slice.</a:t>
            </a:r>
          </a:p>
          <a:p>
            <a:r>
              <a:rPr lang="en-US" dirty="0" smtClean="0"/>
              <a:t>6 cross stitching input ports</a:t>
            </a:r>
          </a:p>
          <a:p>
            <a:pPr lvl="1"/>
            <a:r>
              <a:rPr lang="en-US" dirty="0" smtClean="0"/>
              <a:t>3.84 </a:t>
            </a:r>
            <a:r>
              <a:rPr lang="en-US" dirty="0" err="1" smtClean="0"/>
              <a:t>Gbits</a:t>
            </a:r>
            <a:r>
              <a:rPr lang="en-US" dirty="0" smtClean="0"/>
              <a:t>/sec, 3 phi slice, 24 2x2 sum per link.</a:t>
            </a:r>
          </a:p>
          <a:p>
            <a:pPr lvl="2"/>
            <a:r>
              <a:rPr lang="en-US" dirty="0" smtClean="0"/>
              <a:t>3.84 </a:t>
            </a:r>
            <a:r>
              <a:rPr lang="en-US" dirty="0" err="1" smtClean="0"/>
              <a:t>Gbits</a:t>
            </a:r>
            <a:r>
              <a:rPr lang="en-US" dirty="0" smtClean="0"/>
              <a:t>/sec. Maximum 18 </a:t>
            </a:r>
            <a:r>
              <a:rPr lang="en-US" dirty="0" smtClean="0"/>
              <a:t>16 </a:t>
            </a:r>
            <a:r>
              <a:rPr lang="en-US" dirty="0" smtClean="0"/>
              <a:t>bits words </a:t>
            </a:r>
            <a:r>
              <a:rPr lang="en-US" dirty="0" smtClean="0">
                <a:sym typeface="Wingdings" panose="05000000000000000000" pitchFamily="2" charset="2"/>
              </a:rPr>
              <a:t> 16 data words   32 2x2 SUMs</a:t>
            </a:r>
            <a:endParaRPr lang="en-US" dirty="0" smtClean="0"/>
          </a:p>
          <a:p>
            <a:r>
              <a:rPr lang="en-US" dirty="0"/>
              <a:t>6 cross stitching </a:t>
            </a:r>
            <a:r>
              <a:rPr lang="en-US" dirty="0" smtClean="0"/>
              <a:t>output ports</a:t>
            </a:r>
            <a:endParaRPr lang="en-US" dirty="0"/>
          </a:p>
          <a:p>
            <a:pPr lvl="1"/>
            <a:r>
              <a:rPr lang="en-US" dirty="0" smtClean="0"/>
              <a:t>3.84 </a:t>
            </a:r>
            <a:r>
              <a:rPr lang="en-US" dirty="0" err="1"/>
              <a:t>Gbits</a:t>
            </a:r>
            <a:r>
              <a:rPr lang="en-US" dirty="0"/>
              <a:t>/sec, 3 phi slice, 24 2x2 sum per link</a:t>
            </a:r>
            <a:r>
              <a:rPr lang="en-US" dirty="0" smtClean="0"/>
              <a:t>.</a:t>
            </a:r>
          </a:p>
          <a:p>
            <a:r>
              <a:rPr lang="en-US" dirty="0" smtClean="0"/>
              <a:t>2 output ports for </a:t>
            </a:r>
            <a:r>
              <a:rPr lang="en-US" dirty="0" err="1" smtClean="0"/>
              <a:t>emcal</a:t>
            </a:r>
            <a:r>
              <a:rPr lang="en-US" dirty="0" smtClean="0"/>
              <a:t> 8x8 sum</a:t>
            </a:r>
          </a:p>
          <a:p>
            <a:pPr lvl="1"/>
            <a:r>
              <a:rPr lang="en-US" dirty="0" smtClean="0"/>
              <a:t>This has to be reduce to 1 port ???</a:t>
            </a:r>
          </a:p>
          <a:p>
            <a:pPr lvl="2"/>
            <a:r>
              <a:rPr lang="en-US" dirty="0" smtClean="0"/>
              <a:t>24 8 bits words + 1 16 bits header words</a:t>
            </a:r>
          </a:p>
          <a:p>
            <a:r>
              <a:rPr lang="en-US" dirty="0" smtClean="0"/>
              <a:t>2 output ports for show max. </a:t>
            </a:r>
          </a:p>
          <a:p>
            <a:pPr lvl="1"/>
            <a:r>
              <a:rPr lang="en-US" dirty="0" smtClean="0"/>
              <a:t>Need to reduce to 1 output port.</a:t>
            </a:r>
          </a:p>
          <a:p>
            <a:pPr lvl="2"/>
            <a:r>
              <a:rPr lang="en-US" dirty="0" smtClean="0"/>
              <a:t>Depend on how many candidates after sorting.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Jet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 optical inputs from EMCAL section</a:t>
            </a:r>
          </a:p>
          <a:p>
            <a:r>
              <a:rPr lang="en-US" dirty="0"/>
              <a:t>16 optical inputs from </a:t>
            </a:r>
            <a:r>
              <a:rPr lang="en-US" dirty="0" smtClean="0"/>
              <a:t>HCAL section</a:t>
            </a:r>
          </a:p>
          <a:p>
            <a:r>
              <a:rPr lang="en-US" dirty="0" smtClean="0"/>
              <a:t>Data is organized as 8x8 sum from EMCAL (0.2 eta X0.2 phi)</a:t>
            </a:r>
          </a:p>
          <a:p>
            <a:pPr lvl="1"/>
            <a:r>
              <a:rPr lang="en-US" dirty="0" smtClean="0"/>
              <a:t>Group into 32 (256/8)  X 12 (96/8) array. </a:t>
            </a:r>
            <a:endParaRPr lang="en-US" dirty="0"/>
          </a:p>
          <a:p>
            <a:r>
              <a:rPr lang="en-US" dirty="0"/>
              <a:t>Data is organized as </a:t>
            </a:r>
            <a:r>
              <a:rPr lang="en-US" dirty="0" smtClean="0"/>
              <a:t>2x2 </a:t>
            </a:r>
            <a:r>
              <a:rPr lang="en-US" dirty="0"/>
              <a:t>sum from </a:t>
            </a:r>
            <a:r>
              <a:rPr lang="en-US" dirty="0" smtClean="0"/>
              <a:t>HCAL </a:t>
            </a:r>
            <a:r>
              <a:rPr lang="en-US" dirty="0"/>
              <a:t>(0.2 eta X0.2 phi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This is done from FEM </a:t>
            </a:r>
          </a:p>
          <a:p>
            <a:pPr lvl="1"/>
            <a:r>
              <a:rPr lang="en-US" dirty="0" smtClean="0"/>
              <a:t>Concentrator is needed to pack outer HCAL 24 fibers into 16 fibers</a:t>
            </a:r>
          </a:p>
          <a:p>
            <a:pPr lvl="2"/>
            <a:r>
              <a:rPr lang="en-US" dirty="0" smtClean="0"/>
              <a:t>add inner HCAL with outer HCAL.</a:t>
            </a:r>
          </a:p>
          <a:p>
            <a:pPr lvl="2"/>
            <a:r>
              <a:rPr lang="en-US" dirty="0" smtClean="0"/>
              <a:t>FEM optical bandwidth 2.4 </a:t>
            </a:r>
            <a:r>
              <a:rPr lang="en-US" dirty="0" err="1" smtClean="0"/>
              <a:t>Gbps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Local level 1 trigger is strange system to prove it works</a:t>
            </a:r>
          </a:p>
          <a:p>
            <a:pPr lvl="1"/>
            <a:r>
              <a:rPr lang="en-US" dirty="0" smtClean="0"/>
              <a:t>It is not practical to test system as whole</a:t>
            </a:r>
          </a:p>
          <a:p>
            <a:pPr lvl="2"/>
            <a:r>
              <a:rPr lang="en-US" dirty="0" smtClean="0"/>
              <a:t>Too many inputs, have to test slice by slice….</a:t>
            </a:r>
          </a:p>
          <a:p>
            <a:pPr lvl="1"/>
            <a:r>
              <a:rPr lang="en-US" dirty="0" smtClean="0"/>
              <a:t>Hardware</a:t>
            </a:r>
          </a:p>
          <a:p>
            <a:pPr lvl="2"/>
            <a:r>
              <a:rPr lang="en-US" dirty="0" smtClean="0"/>
              <a:t>Is system design meet the running requirements??</a:t>
            </a:r>
          </a:p>
          <a:p>
            <a:pPr lvl="2"/>
            <a:r>
              <a:rPr lang="en-US" dirty="0" smtClean="0"/>
              <a:t>How can we proven the system works??</a:t>
            </a:r>
          </a:p>
          <a:p>
            <a:pPr lvl="3"/>
            <a:r>
              <a:rPr lang="en-US" dirty="0" smtClean="0"/>
              <a:t>Make sure input and outputs works</a:t>
            </a:r>
          </a:p>
          <a:p>
            <a:pPr lvl="1"/>
            <a:r>
              <a:rPr lang="en-US" dirty="0" smtClean="0"/>
              <a:t>Firmware</a:t>
            </a:r>
          </a:p>
          <a:p>
            <a:pPr lvl="2"/>
            <a:r>
              <a:rPr lang="en-US" dirty="0" smtClean="0"/>
              <a:t>Can we the FPGA design meet the 1</a:t>
            </a:r>
            <a:r>
              <a:rPr lang="en-US" baseline="30000" dirty="0" smtClean="0"/>
              <a:t>st</a:t>
            </a:r>
            <a:r>
              <a:rPr lang="en-US" dirty="0" smtClean="0"/>
              <a:t> cut physics requirements??</a:t>
            </a:r>
          </a:p>
          <a:p>
            <a:pPr lvl="3"/>
            <a:r>
              <a:rPr lang="en-US" dirty="0" smtClean="0"/>
              <a:t>Pair trigger</a:t>
            </a:r>
          </a:p>
          <a:p>
            <a:pPr lvl="3"/>
            <a:r>
              <a:rPr lang="en-US" dirty="0" smtClean="0"/>
              <a:t>Jet trigger</a:t>
            </a:r>
          </a:p>
          <a:p>
            <a:pPr lvl="3"/>
            <a:r>
              <a:rPr lang="en-US" dirty="0" smtClean="0"/>
              <a:t>MBD interaction trigger</a:t>
            </a:r>
          </a:p>
          <a:p>
            <a:pPr lvl="1"/>
            <a:r>
              <a:rPr lang="en-US" dirty="0" smtClean="0"/>
              <a:t>Resource management</a:t>
            </a:r>
          </a:p>
          <a:p>
            <a:pPr lvl="2"/>
            <a:r>
              <a:rPr lang="en-US" dirty="0" smtClean="0"/>
              <a:t>How many bits can fit into one fiber?? </a:t>
            </a:r>
          </a:p>
          <a:p>
            <a:pPr lvl="2"/>
            <a:r>
              <a:rPr lang="en-US" dirty="0" smtClean="0"/>
              <a:t>How many fibers one can stuffs into one FPGA.</a:t>
            </a:r>
          </a:p>
          <a:p>
            <a:pPr lvl="2"/>
            <a:r>
              <a:rPr lang="en-US" dirty="0" smtClean="0"/>
              <a:t>How much resources inside FPGA…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828800" y="1828800"/>
          <a:ext cx="812801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  <a:gridCol w="23222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828800" y="6477000"/>
            <a:ext cx="73914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00157" y="647700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in phi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1828800"/>
            <a:ext cx="0" cy="445008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5400000">
            <a:off x="992655" y="3869174"/>
            <a:ext cx="99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in eta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5904" y="228600"/>
            <a:ext cx="85738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x 8 sum maps</a:t>
            </a:r>
          </a:p>
          <a:p>
            <a:r>
              <a:rPr lang="en-US" dirty="0"/>
              <a:t>	</a:t>
            </a:r>
            <a:r>
              <a:rPr lang="en-US" dirty="0" smtClean="0"/>
              <a:t>when deal with overlapped 4x4 sum (0.8 eta X 0.8 phi) based on the &lt;8X8&gt; sum</a:t>
            </a:r>
          </a:p>
          <a:p>
            <a:r>
              <a:rPr lang="en-US" dirty="0"/>
              <a:t>		</a:t>
            </a:r>
            <a:r>
              <a:rPr lang="en-US" dirty="0" smtClean="0"/>
              <a:t>done to find jet peak</a:t>
            </a:r>
          </a:p>
          <a:p>
            <a:r>
              <a:rPr lang="en-US" dirty="0"/>
              <a:t>	</a:t>
            </a:r>
            <a:r>
              <a:rPr lang="en-US" dirty="0" smtClean="0"/>
              <a:t>extend 1</a:t>
            </a:r>
            <a:r>
              <a:rPr lang="en-US" baseline="30000" dirty="0" smtClean="0"/>
              <a:t>st</a:t>
            </a:r>
            <a:r>
              <a:rPr lang="en-US" dirty="0" smtClean="0"/>
              <a:t> 3 phi columns to larger phi area </a:t>
            </a:r>
            <a:r>
              <a:rPr lang="en-US" dirty="0" smtClean="0">
                <a:sym typeface="Wingdings" panose="05000000000000000000" pitchFamily="2" charset="2"/>
              </a:rPr>
              <a:t> convert cylinder to 2D space.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20200" y="1630680"/>
            <a:ext cx="73661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220200" y="1295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U-Turn Arrow 20"/>
          <p:cNvSpPr/>
          <p:nvPr/>
        </p:nvSpPr>
        <p:spPr>
          <a:xfrm>
            <a:off x="2182486" y="1432218"/>
            <a:ext cx="7420642" cy="33157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05000" y="4554386"/>
            <a:ext cx="685800" cy="1162081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82486" y="4554386"/>
            <a:ext cx="685800" cy="1162081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Pair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 optical inputs.</a:t>
            </a:r>
          </a:p>
          <a:p>
            <a:pPr lvl="1"/>
            <a:r>
              <a:rPr lang="en-US" dirty="0" smtClean="0"/>
              <a:t>Each FEM cover 16 phi X 96 eta. Further divide into 2 slice,  </a:t>
            </a:r>
            <a:r>
              <a:rPr lang="en-US" dirty="0"/>
              <a:t>8</a:t>
            </a:r>
            <a:r>
              <a:rPr lang="en-US" dirty="0" smtClean="0"/>
              <a:t>X96.</a:t>
            </a:r>
          </a:p>
          <a:p>
            <a:pPr lvl="2"/>
            <a:r>
              <a:rPr lang="en-US" dirty="0" smtClean="0"/>
              <a:t>The optical data is organized into 3 possible pairs per slices.  </a:t>
            </a:r>
          </a:p>
          <a:p>
            <a:pPr lvl="3"/>
            <a:r>
              <a:rPr lang="en-US" dirty="0" smtClean="0"/>
              <a:t>One valid indicates slice has non-zero 1</a:t>
            </a:r>
            <a:r>
              <a:rPr lang="en-US" baseline="30000" dirty="0" smtClean="0"/>
              <a:t>st</a:t>
            </a:r>
            <a:r>
              <a:rPr lang="en-US" dirty="0" smtClean="0"/>
              <a:t> data in array (at least one data is above zero)…</a:t>
            </a:r>
          </a:p>
          <a:p>
            <a:pPr lvl="3"/>
            <a:r>
              <a:rPr lang="en-US" dirty="0" smtClean="0"/>
              <a:t>8 bit address, 10 bits data</a:t>
            </a:r>
          </a:p>
          <a:p>
            <a:pPr lvl="4"/>
            <a:r>
              <a:rPr lang="en-US" dirty="0" smtClean="0"/>
              <a:t>Need to find 8 bit address sub field. </a:t>
            </a:r>
          </a:p>
          <a:p>
            <a:pPr lvl="3"/>
            <a:r>
              <a:rPr lang="en-US" dirty="0" smtClean="0"/>
              <a:t>4 bits phi address will be added to identify the FEM sub address.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28600" y="1600200"/>
            <a:ext cx="2514600" cy="23622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8" idx="4"/>
            <a:endCxn id="8" idx="0"/>
          </p:cNvCxnSpPr>
          <p:nvPr/>
        </p:nvCxnSpPr>
        <p:spPr>
          <a:xfrm flipV="1">
            <a:off x="1485900" y="1600200"/>
            <a:ext cx="0" cy="2362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381000"/>
            <a:ext cx="17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Search Path 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8" idx="4"/>
          </p:cNvCxnSpPr>
          <p:nvPr/>
        </p:nvCxnSpPr>
        <p:spPr>
          <a:xfrm flipH="1" flipV="1">
            <a:off x="1219200" y="1600200"/>
            <a:ext cx="266700" cy="2362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4"/>
          </p:cNvCxnSpPr>
          <p:nvPr/>
        </p:nvCxnSpPr>
        <p:spPr>
          <a:xfrm flipV="1">
            <a:off x="1485900" y="1600200"/>
            <a:ext cx="266700" cy="2362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2000" y="1066800"/>
            <a:ext cx="16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 project view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00400" y="1436132"/>
            <a:ext cx="4163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phi section is cut into 32 sections.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The pair search path range is +- 1 sections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32004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new valid bit is created with the possible search.</a:t>
            </a:r>
          </a:p>
          <a:p>
            <a:r>
              <a:rPr lang="en-US" dirty="0"/>
              <a:t>	</a:t>
            </a:r>
            <a:r>
              <a:rPr lang="en-US" dirty="0" smtClean="0"/>
              <a:t>for example x[0] = v[0] &amp; (v[15] | v[16] | v[17]);</a:t>
            </a:r>
          </a:p>
          <a:p>
            <a:r>
              <a:rPr lang="en-US" dirty="0"/>
              <a:t>	 </a:t>
            </a:r>
            <a:r>
              <a:rPr lang="en-US" dirty="0" smtClean="0"/>
              <a:t> v[x], x= section number.</a:t>
            </a:r>
          </a:p>
          <a:p>
            <a:endParaRPr lang="en-US" dirty="0"/>
          </a:p>
          <a:p>
            <a:r>
              <a:rPr lang="en-US" dirty="0" smtClean="0"/>
              <a:t>The priority encoding is done based on the new valid bit.</a:t>
            </a:r>
            <a:endParaRPr lang="en-US" dirty="0"/>
          </a:p>
          <a:p>
            <a:r>
              <a:rPr lang="en-US" dirty="0" smtClean="0"/>
              <a:t>	it generate 12 possible match pairs.</a:t>
            </a:r>
          </a:p>
          <a:p>
            <a:endParaRPr lang="en-US" dirty="0"/>
          </a:p>
          <a:p>
            <a:r>
              <a:rPr lang="en-US" dirty="0" smtClean="0"/>
              <a:t>Based the possible match pairs</a:t>
            </a:r>
          </a:p>
          <a:p>
            <a:r>
              <a:rPr lang="en-US" dirty="0"/>
              <a:t>	 </a:t>
            </a:r>
            <a:r>
              <a:rPr lang="en-US" dirty="0" smtClean="0"/>
              <a:t>for </a:t>
            </a:r>
            <a:r>
              <a:rPr lang="en-US" dirty="0"/>
              <a:t>e</a:t>
            </a:r>
            <a:r>
              <a:rPr lang="en-US" dirty="0" smtClean="0"/>
              <a:t>ach possible pairs 3 hits per phi position X 3 possible opposite connection X 3 hits per connection  =&gt; 27 possible pairs.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9161"/>
            <a:ext cx="21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mass calculation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762000"/>
            <a:ext cx="8153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HIT:</a:t>
            </a:r>
          </a:p>
          <a:p>
            <a:r>
              <a:rPr lang="en-US" sz="1600" dirty="0" smtClean="0"/>
              <a:t>    Energy </a:t>
            </a:r>
            <a:r>
              <a:rPr lang="en-US" sz="1600" dirty="0" smtClean="0">
                <a:sym typeface="Wingdings" panose="05000000000000000000" pitchFamily="2" charset="2"/>
              </a:rPr>
              <a:t> 10 bits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    Phi           7 bits  16  fibers, 2 sub division per fiber, 8 bits address per fiber. &lt; 2bits on phi&gt;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    Eta           6 bits </a:t>
            </a:r>
          </a:p>
          <a:p>
            <a:endParaRPr lang="en-US" sz="1600" dirty="0" smtClean="0">
              <a:sym typeface="Wingdings" panose="05000000000000000000" pitchFamily="2" charset="2"/>
            </a:endParaRPr>
          </a:p>
          <a:p>
            <a:r>
              <a:rPr lang="en-US" sz="1600" dirty="0" smtClean="0">
                <a:sym typeface="Wingdings" panose="05000000000000000000" pitchFamily="2" charset="2"/>
              </a:rPr>
              <a:t>Mass calculation use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	upper 3 bits of eta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	upper 3 bits of phi  ( this probably a mistake)  .. The important parts is phi1 – phi2 </a:t>
            </a:r>
          </a:p>
          <a:p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all 10 bits of energy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 smtClean="0">
                <a:sym typeface="Wingdings" panose="05000000000000000000" pitchFamily="2" charset="2"/>
              </a:rPr>
              <a:t>Look up table </a:t>
            </a:r>
          </a:p>
          <a:p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12 bits address ( 2 pair’s angle  ) with  8 bits output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1</a:t>
            </a:r>
            <a:r>
              <a:rPr lang="en-US" sz="1600" dirty="0" smtClean="0">
                <a:sym typeface="Wingdings" panose="05000000000000000000" pitchFamily="2" charset="2"/>
              </a:rPr>
              <a:t>0 bits multiplier with 20 bits output</a:t>
            </a:r>
          </a:p>
          <a:p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Energy 1 X Energy 2 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/>
              <a:t>Square </a:t>
            </a:r>
            <a:r>
              <a:rPr lang="en-US" sz="1600" dirty="0" smtClean="0"/>
              <a:t>Root of </a:t>
            </a:r>
            <a:r>
              <a:rPr lang="en-US" sz="1600" dirty="0" smtClean="0">
                <a:sym typeface="Wingdings" panose="05000000000000000000" pitchFamily="2" charset="2"/>
              </a:rPr>
              <a:t> E1X E2 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 smtClean="0">
                <a:sym typeface="Wingdings" panose="05000000000000000000" pitchFamily="2" charset="2"/>
              </a:rPr>
              <a:t>Multiplier of 8 bits X 10 bits</a:t>
            </a:r>
          </a:p>
          <a:p>
            <a:endParaRPr lang="en-US" sz="1600" dirty="0" smtClean="0">
              <a:sym typeface="Wingdings" panose="05000000000000000000" pitchFamily="2" charset="2"/>
            </a:endParaRPr>
          </a:p>
          <a:p>
            <a:r>
              <a:rPr lang="en-US" sz="1600" dirty="0" smtClean="0">
                <a:sym typeface="Wingdings" panose="05000000000000000000" pitchFamily="2" charset="2"/>
              </a:rPr>
              <a:t>Mass cut is done through upper and low mass limits. The limits is loaded by slow control. </a:t>
            </a:r>
            <a:endParaRPr lang="en-US" sz="1600" dirty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67400" y="4495800"/>
                <a:ext cx="5311326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𝑒𝑡𝑎</m:t>
                                  </m:r>
                                  <m: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𝑒𝑡𝑎</m:t>
                                  </m:r>
                                  <m: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func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𝑝h𝑖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𝑝h𝑖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2)</m:t>
                          </m:r>
                        </m:num>
                        <m:den>
                          <m:func>
                            <m:func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𝑒𝑡𝑎</m:t>
                                  </m:r>
                                  <m:r>
                                    <a:rPr kumimoji="0" lang="en-US" sz="1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func>
                          <m:r>
                            <m:rPr>
                              <m:sty m:val="p"/>
                            </m:rPr>
                            <a: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cosh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𝑒𝑡𝑎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2)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4495800"/>
                <a:ext cx="5311326" cy="6790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Pair trigger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any one of the 27 pairs, pass the mass cut.  The Mass value is send out via optical data</a:t>
            </a:r>
          </a:p>
          <a:p>
            <a:pPr lvl="1"/>
            <a:r>
              <a:rPr lang="en-US" dirty="0" smtClean="0"/>
              <a:t>One bit indicate mass pass the cut.</a:t>
            </a:r>
          </a:p>
          <a:p>
            <a:r>
              <a:rPr lang="en-US" dirty="0" smtClean="0"/>
              <a:t>There are 12 possible hits through pair finding algorithm. </a:t>
            </a:r>
            <a:endParaRPr lang="en-US" dirty="0"/>
          </a:p>
          <a:p>
            <a:r>
              <a:rPr lang="en-US" dirty="0" smtClean="0"/>
              <a:t>The trigger output is send out via 2nd reference clock crystal.</a:t>
            </a:r>
          </a:p>
          <a:p>
            <a:pPr lvl="1"/>
            <a:r>
              <a:rPr lang="en-US" dirty="0" smtClean="0"/>
              <a:t>156.25 MHz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272" y="255887"/>
            <a:ext cx="8174776" cy="63627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B403-AE10-4191-B09E-704D85DA7207}" type="slidenum">
              <a:rPr lang="en-US" smtClean="0"/>
              <a:t>35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4" y="1371600"/>
            <a:ext cx="11692434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4724400"/>
            <a:ext cx="756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transmitter start at 1598.. The receiver start at  1622. The difference is 24. </a:t>
            </a:r>
          </a:p>
          <a:p>
            <a:r>
              <a:rPr lang="en-US" dirty="0" smtClean="0"/>
              <a:t>The clock is </a:t>
            </a:r>
            <a:r>
              <a:rPr lang="en-US" dirty="0" err="1" smtClean="0"/>
              <a:t>tx_out</a:t>
            </a:r>
            <a:r>
              <a:rPr lang="en-US" dirty="0" smtClean="0"/>
              <a:t>, 120 </a:t>
            </a:r>
            <a:r>
              <a:rPr lang="en-US" dirty="0" err="1" smtClean="0"/>
              <a:t>MHz.</a:t>
            </a:r>
            <a:r>
              <a:rPr lang="en-US" dirty="0" smtClean="0"/>
              <a:t> clock period 8.333ns. </a:t>
            </a:r>
          </a:p>
          <a:p>
            <a:r>
              <a:rPr lang="en-US" dirty="0" smtClean="0"/>
              <a:t>The delay is ~200 ns…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4498289" y="4114800"/>
            <a:ext cx="45719" cy="4385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10687595" y="4114800"/>
            <a:ext cx="45719" cy="4385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4" y="195943"/>
            <a:ext cx="483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Tap picture for the L1 trigger loopback test.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36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54840" y="3668522"/>
            <a:ext cx="609600" cy="474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1462194" y="3788228"/>
            <a:ext cx="331699" cy="474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3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39" y="2526489"/>
            <a:ext cx="7305655" cy="4263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179" y="836023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48098" y="836023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De-</a:t>
            </a:r>
            <a:r>
              <a:rPr lang="en-US" sz="1200" dirty="0" err="1" smtClean="0"/>
              <a:t>serializer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993572" y="836023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FIFO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75910" y="836023"/>
            <a:ext cx="770708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Post-pre</a:t>
            </a:r>
          </a:p>
          <a:p>
            <a:pPr algn="ctr"/>
            <a:r>
              <a:rPr lang="en-US" sz="1050" dirty="0" smtClean="0"/>
              <a:t>(ADC)</a:t>
            </a:r>
          </a:p>
          <a:p>
            <a:pPr algn="ctr"/>
            <a:r>
              <a:rPr lang="en-US" sz="1050" dirty="0" smtClean="0"/>
              <a:t>(FIFO)</a:t>
            </a:r>
            <a:endParaRPr lang="en-US" sz="105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17138" y="300446"/>
            <a:ext cx="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24000" y="53340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09918" y="31538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 FPGA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08285" y="836023"/>
            <a:ext cx="685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10 bits X 8  lookup 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6904879" y="836023"/>
            <a:ext cx="685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2x2 channel </a:t>
            </a:r>
          </a:p>
          <a:p>
            <a:pPr algn="ctr"/>
            <a:r>
              <a:rPr lang="en-US" sz="1200" dirty="0" smtClean="0"/>
              <a:t>sum</a:t>
            </a:r>
            <a:endParaRPr lang="en-US" sz="1200" dirty="0"/>
          </a:p>
        </p:txBody>
      </p:sp>
      <p:cxnSp>
        <p:nvCxnSpPr>
          <p:cNvPr id="20" name="Straight Arrow Connector 19"/>
          <p:cNvCxnSpPr>
            <a:stCxn id="8" idx="3"/>
            <a:endCxn id="15" idx="1"/>
          </p:cNvCxnSpPr>
          <p:nvPr/>
        </p:nvCxnSpPr>
        <p:spPr>
          <a:xfrm>
            <a:off x="5046618" y="1102723"/>
            <a:ext cx="5616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30508" y="1219200"/>
            <a:ext cx="5357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drop </a:t>
            </a:r>
          </a:p>
          <a:p>
            <a:r>
              <a:rPr lang="en-US" sz="1000" dirty="0" smtClean="0"/>
              <a:t>Lower </a:t>
            </a:r>
          </a:p>
          <a:p>
            <a:r>
              <a:rPr lang="en-US" sz="1000" dirty="0" smtClean="0"/>
              <a:t>4 bits</a:t>
            </a:r>
            <a:endParaRPr lang="en-US" sz="1000" dirty="0"/>
          </a:p>
        </p:txBody>
      </p:sp>
      <p:cxnSp>
        <p:nvCxnSpPr>
          <p:cNvPr id="23" name="Straight Arrow Connector 22"/>
          <p:cNvCxnSpPr>
            <a:stCxn id="15" idx="3"/>
            <a:endCxn id="16" idx="1"/>
          </p:cNvCxnSpPr>
          <p:nvPr/>
        </p:nvCxnSpPr>
        <p:spPr>
          <a:xfrm>
            <a:off x="6294085" y="1102723"/>
            <a:ext cx="6107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043742" y="833846"/>
            <a:ext cx="685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Pick trigger </a:t>
            </a:r>
          </a:p>
          <a:p>
            <a:pPr algn="ctr"/>
            <a:r>
              <a:rPr lang="en-US" sz="1200" dirty="0" smtClean="0"/>
              <a:t>phase</a:t>
            </a:r>
            <a:endParaRPr lang="en-US" sz="1200" dirty="0"/>
          </a:p>
        </p:txBody>
      </p:sp>
      <p:cxnSp>
        <p:nvCxnSpPr>
          <p:cNvPr id="27" name="Straight Arrow Connector 26"/>
          <p:cNvCxnSpPr>
            <a:stCxn id="16" idx="3"/>
            <a:endCxn id="25" idx="1"/>
          </p:cNvCxnSpPr>
          <p:nvPr/>
        </p:nvCxnSpPr>
        <p:spPr>
          <a:xfrm flipV="1">
            <a:off x="7590679" y="1100546"/>
            <a:ext cx="453063" cy="2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3"/>
            <a:endCxn id="6" idx="1"/>
          </p:cNvCxnSpPr>
          <p:nvPr/>
        </p:nvCxnSpPr>
        <p:spPr>
          <a:xfrm>
            <a:off x="1186179" y="1102723"/>
            <a:ext cx="4619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3"/>
            <a:endCxn id="7" idx="1"/>
          </p:cNvCxnSpPr>
          <p:nvPr/>
        </p:nvCxnSpPr>
        <p:spPr>
          <a:xfrm>
            <a:off x="2410098" y="1102723"/>
            <a:ext cx="583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3"/>
          </p:cNvCxnSpPr>
          <p:nvPr/>
        </p:nvCxnSpPr>
        <p:spPr>
          <a:xfrm flipV="1">
            <a:off x="3755572" y="1100546"/>
            <a:ext cx="529046" cy="2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9134455" y="833846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Form</a:t>
            </a:r>
          </a:p>
          <a:p>
            <a:pPr algn="ctr"/>
            <a:r>
              <a:rPr lang="en-US" sz="1200" dirty="0" smtClean="0"/>
              <a:t>Trigger packet 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10201255" y="833846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Optical transmitter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299876" y="833846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Optical receiver</a:t>
            </a:r>
          </a:p>
        </p:txBody>
      </p:sp>
      <p:cxnSp>
        <p:nvCxnSpPr>
          <p:cNvPr id="51" name="Straight Arrow Connector 50"/>
          <p:cNvCxnSpPr>
            <a:stCxn id="25" idx="3"/>
            <a:endCxn id="35" idx="1"/>
          </p:cNvCxnSpPr>
          <p:nvPr/>
        </p:nvCxnSpPr>
        <p:spPr>
          <a:xfrm>
            <a:off x="8729542" y="1100546"/>
            <a:ext cx="4049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5" idx="3"/>
            <a:endCxn id="36" idx="1"/>
          </p:cNvCxnSpPr>
          <p:nvPr/>
        </p:nvCxnSpPr>
        <p:spPr>
          <a:xfrm>
            <a:off x="9896455" y="1100546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6" idx="3"/>
            <a:endCxn id="49" idx="1"/>
          </p:cNvCxnSpPr>
          <p:nvPr/>
        </p:nvCxnSpPr>
        <p:spPr>
          <a:xfrm>
            <a:off x="10963255" y="1100546"/>
            <a:ext cx="3366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1131565" y="424230"/>
            <a:ext cx="0" cy="1756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1353800" y="53340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375571" y="19019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LL1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28800" y="2362200"/>
            <a:ext cx="7686655" cy="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829800" y="2362200"/>
            <a:ext cx="1133455" cy="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28601" y="1219200"/>
            <a:ext cx="2947758" cy="3048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961565" y="1219200"/>
            <a:ext cx="1967126" cy="38862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729542" y="2447884"/>
            <a:ext cx="2929058" cy="140396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782995" y="3585154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100ns per division. 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308544" y="191083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6x BC </a:t>
            </a:r>
            <a:r>
              <a:rPr lang="en-US" dirty="0" smtClean="0">
                <a:sym typeface="Wingdings" panose="05000000000000000000" pitchFamily="2" charset="2"/>
              </a:rPr>
              <a:t>~ </a:t>
            </a:r>
            <a:r>
              <a:rPr lang="en-US" dirty="0" smtClean="0"/>
              <a:t>60 MHz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0000111" y="1496199"/>
            <a:ext cx="862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 MHz</a:t>
            </a:r>
          </a:p>
          <a:p>
            <a:r>
              <a:rPr lang="en-US" dirty="0" smtClean="0"/>
              <a:t>Crystal </a:t>
            </a:r>
          </a:p>
          <a:p>
            <a:r>
              <a:rPr lang="en-US" dirty="0" smtClean="0"/>
              <a:t>Clock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9054" y="171731"/>
            <a:ext cx="108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clocks </a:t>
            </a:r>
          </a:p>
          <a:p>
            <a:r>
              <a:rPr lang="en-US" dirty="0" smtClean="0"/>
              <a:t>latency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1307661" y="1725151"/>
            <a:ext cx="746429" cy="548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FIFO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1702197" y="1390341"/>
            <a:ext cx="0" cy="357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1702197" y="2273636"/>
            <a:ext cx="0" cy="357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50DF-0A28-492B-A7D4-22521D2AD767}" type="slidenum">
              <a:rPr lang="en-US" smtClean="0"/>
              <a:t>37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452038">
            <a:off x="94302" y="4106517"/>
            <a:ext cx="367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PRELIMINARY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06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066800"/>
            <a:ext cx="838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LL1</a:t>
            </a:r>
          </a:p>
          <a:p>
            <a:pPr algn="ctr"/>
            <a:r>
              <a:rPr lang="en-US" sz="1400" dirty="0" smtClean="0"/>
              <a:t>receiver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055018" y="1066800"/>
            <a:ext cx="838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FIFO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58741" y="1066800"/>
            <a:ext cx="838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Data re-Map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0327" y="1066800"/>
            <a:ext cx="685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FIFO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56077" y="10668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Edge </a:t>
            </a:r>
          </a:p>
          <a:p>
            <a:pPr algn="ctr"/>
            <a:r>
              <a:rPr lang="en-US" sz="1200" dirty="0" smtClean="0"/>
              <a:t>Transmitter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210427" y="10668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Edge </a:t>
            </a:r>
          </a:p>
          <a:p>
            <a:pPr algn="ctr"/>
            <a:r>
              <a:rPr lang="en-US" sz="1200" dirty="0" smtClean="0"/>
              <a:t>receive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9708361" y="10668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FIFO</a:t>
            </a:r>
            <a:endParaRPr lang="en-US" sz="1200" dirty="0"/>
          </a:p>
        </p:txBody>
      </p:sp>
      <p:cxnSp>
        <p:nvCxnSpPr>
          <p:cNvPr id="30" name="Straight Arrow Connector 29"/>
          <p:cNvCxnSpPr>
            <a:endCxn id="3" idx="1"/>
          </p:cNvCxnSpPr>
          <p:nvPr/>
        </p:nvCxnSpPr>
        <p:spPr>
          <a:xfrm>
            <a:off x="304800" y="133350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43152" y="662284"/>
            <a:ext cx="112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3.84 </a:t>
            </a:r>
            <a:r>
              <a:rPr lang="en-US" dirty="0" err="1" smtClean="0"/>
              <a:t>Gbps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981200" y="2819400"/>
            <a:ext cx="89154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06416" y="2358509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24X BC ~ 240 MHz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096000" y="3006209"/>
            <a:ext cx="385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450ns (108 counts with 240 MHz clock)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903809" y="3440609"/>
            <a:ext cx="9493118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248025" y="228600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Calorimeter EMCAL cross stitching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9708361" y="1891784"/>
            <a:ext cx="914400" cy="429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Delay memory</a:t>
            </a:r>
            <a:endParaRPr lang="en-US" sz="1100" dirty="0"/>
          </a:p>
        </p:txBody>
      </p:sp>
      <p:cxnSp>
        <p:nvCxnSpPr>
          <p:cNvPr id="65" name="Elbow Connector 64"/>
          <p:cNvCxnSpPr>
            <a:stCxn id="5" idx="2"/>
            <a:endCxn id="63" idx="1"/>
          </p:cNvCxnSpPr>
          <p:nvPr/>
        </p:nvCxnSpPr>
        <p:spPr>
          <a:xfrm rot="16200000" flipH="1">
            <a:off x="6439885" y="-1161844"/>
            <a:ext cx="506432" cy="60305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3"/>
            <a:endCxn id="4" idx="1"/>
          </p:cNvCxnSpPr>
          <p:nvPr/>
        </p:nvCxnSpPr>
        <p:spPr>
          <a:xfrm>
            <a:off x="1752600" y="1333500"/>
            <a:ext cx="302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" idx="3"/>
            <a:endCxn id="5" idx="1"/>
          </p:cNvCxnSpPr>
          <p:nvPr/>
        </p:nvCxnSpPr>
        <p:spPr>
          <a:xfrm>
            <a:off x="2893218" y="1333500"/>
            <a:ext cx="3655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" idx="3"/>
            <a:endCxn id="6" idx="1"/>
          </p:cNvCxnSpPr>
          <p:nvPr/>
        </p:nvCxnSpPr>
        <p:spPr>
          <a:xfrm>
            <a:off x="4096941" y="1333500"/>
            <a:ext cx="4333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" idx="3"/>
            <a:endCxn id="7" idx="1"/>
          </p:cNvCxnSpPr>
          <p:nvPr/>
        </p:nvCxnSpPr>
        <p:spPr>
          <a:xfrm>
            <a:off x="5216127" y="1333500"/>
            <a:ext cx="539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" idx="3"/>
            <a:endCxn id="8" idx="1"/>
          </p:cNvCxnSpPr>
          <p:nvPr/>
        </p:nvCxnSpPr>
        <p:spPr>
          <a:xfrm>
            <a:off x="6670477" y="1333500"/>
            <a:ext cx="539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8" idx="3"/>
            <a:endCxn id="10" idx="1"/>
          </p:cNvCxnSpPr>
          <p:nvPr/>
        </p:nvCxnSpPr>
        <p:spPr>
          <a:xfrm>
            <a:off x="8124827" y="1333500"/>
            <a:ext cx="15835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1049000" y="914400"/>
            <a:ext cx="0" cy="35052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10622761" y="1332189"/>
            <a:ext cx="654839" cy="1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3" idx="3"/>
          </p:cNvCxnSpPr>
          <p:nvPr/>
        </p:nvCxnSpPr>
        <p:spPr>
          <a:xfrm>
            <a:off x="10622761" y="2106632"/>
            <a:ext cx="654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473618" y="4505086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Alignment</a:t>
            </a:r>
          </a:p>
          <a:p>
            <a:pPr algn="ctr"/>
            <a:r>
              <a:rPr lang="en-US" dirty="0" smtClean="0"/>
              <a:t>pulse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50DF-0A28-492B-A7D4-22521D2AD767}" type="slidenum">
              <a:rPr lang="en-US" smtClean="0"/>
              <a:t>38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9452038">
            <a:off x="94302" y="4106517"/>
            <a:ext cx="367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PRELIMINARY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98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alignment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alignment stages</a:t>
            </a:r>
          </a:p>
          <a:p>
            <a:pPr lvl="1"/>
            <a:r>
              <a:rPr lang="en-US" dirty="0" smtClean="0"/>
              <a:t>Data alignment on the FEMs side</a:t>
            </a:r>
          </a:p>
          <a:p>
            <a:pPr lvl="2"/>
            <a:r>
              <a:rPr lang="en-US" dirty="0" smtClean="0"/>
              <a:t>In 16ns steps, 1 or 2 steps</a:t>
            </a:r>
          </a:p>
          <a:p>
            <a:pPr lvl="2"/>
            <a:r>
              <a:rPr lang="en-US" dirty="0" smtClean="0"/>
              <a:t>Adjustment delay steps in the FEM. </a:t>
            </a:r>
            <a:r>
              <a:rPr lang="en-US" dirty="0" smtClean="0"/>
              <a:t>(not implemented yet)</a:t>
            </a:r>
            <a:endParaRPr lang="en-US" dirty="0" smtClean="0"/>
          </a:p>
          <a:p>
            <a:pPr lvl="1"/>
            <a:r>
              <a:rPr lang="en-US" dirty="0" smtClean="0"/>
              <a:t>Alignments on the EMCAL calorimeter inputs</a:t>
            </a:r>
          </a:p>
          <a:p>
            <a:pPr lvl="2"/>
            <a:r>
              <a:rPr lang="en-US" dirty="0" smtClean="0"/>
              <a:t>Alignment after cross stitching.</a:t>
            </a:r>
          </a:p>
          <a:p>
            <a:pPr lvl="1"/>
            <a:r>
              <a:rPr lang="en-US" dirty="0" smtClean="0"/>
              <a:t>Adjustment inside the Calorimeter trigger </a:t>
            </a:r>
            <a:r>
              <a:rPr lang="en-US" dirty="0" smtClean="0"/>
              <a:t>module</a:t>
            </a:r>
          </a:p>
          <a:p>
            <a:pPr lvl="2"/>
            <a:r>
              <a:rPr lang="en-US" dirty="0" smtClean="0"/>
              <a:t>Not per FEM link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5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 rot="757771">
            <a:off x="6557321" y="1141455"/>
            <a:ext cx="423170" cy="46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FEM</a:t>
            </a:r>
            <a:endParaRPr lang="en-US" sz="1000" b="1" dirty="0"/>
          </a:p>
        </p:txBody>
      </p:sp>
      <p:sp>
        <p:nvSpPr>
          <p:cNvPr id="28" name="Curved Up Arrow 27"/>
          <p:cNvSpPr/>
          <p:nvPr/>
        </p:nvSpPr>
        <p:spPr>
          <a:xfrm rot="16704099">
            <a:off x="9841022" y="4637351"/>
            <a:ext cx="3615964" cy="216869"/>
          </a:xfrm>
          <a:prstGeom prst="curvedUpArrow">
            <a:avLst/>
          </a:prstGeom>
          <a:ln>
            <a:solidFill>
              <a:srgbClr val="002060"/>
            </a:solidFill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lowchart: Direct Access Storage 41"/>
          <p:cNvSpPr/>
          <p:nvPr/>
        </p:nvSpPr>
        <p:spPr>
          <a:xfrm rot="647419">
            <a:off x="5607409" y="1755738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Direct Access Storage 42"/>
          <p:cNvSpPr/>
          <p:nvPr/>
        </p:nvSpPr>
        <p:spPr>
          <a:xfrm rot="647419">
            <a:off x="6092149" y="1860075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Direct Access Storage 43"/>
          <p:cNvSpPr/>
          <p:nvPr/>
        </p:nvSpPr>
        <p:spPr>
          <a:xfrm rot="647419">
            <a:off x="6568563" y="1964412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Direct Access Storage 44"/>
          <p:cNvSpPr/>
          <p:nvPr/>
        </p:nvSpPr>
        <p:spPr>
          <a:xfrm rot="647419">
            <a:off x="7058120" y="2068749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Direct Access Storage 45"/>
          <p:cNvSpPr/>
          <p:nvPr/>
        </p:nvSpPr>
        <p:spPr>
          <a:xfrm rot="647419">
            <a:off x="7560235" y="2189176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Direct Access Storage 46"/>
          <p:cNvSpPr/>
          <p:nvPr/>
        </p:nvSpPr>
        <p:spPr>
          <a:xfrm rot="647419">
            <a:off x="7542098" y="2173086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Direct Access Storage 47"/>
          <p:cNvSpPr/>
          <p:nvPr/>
        </p:nvSpPr>
        <p:spPr>
          <a:xfrm rot="647419">
            <a:off x="8018512" y="2273921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Direct Access Storage 48"/>
          <p:cNvSpPr/>
          <p:nvPr/>
        </p:nvSpPr>
        <p:spPr>
          <a:xfrm rot="647419">
            <a:off x="8505845" y="2377717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Direct Access Storage 49"/>
          <p:cNvSpPr/>
          <p:nvPr/>
        </p:nvSpPr>
        <p:spPr>
          <a:xfrm rot="647419">
            <a:off x="8978501" y="2481513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Direct Access Storage 50"/>
          <p:cNvSpPr/>
          <p:nvPr/>
        </p:nvSpPr>
        <p:spPr>
          <a:xfrm rot="647419">
            <a:off x="9451157" y="2585309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Direct Access Storage 51"/>
          <p:cNvSpPr/>
          <p:nvPr/>
        </p:nvSpPr>
        <p:spPr>
          <a:xfrm rot="647419">
            <a:off x="9923813" y="2689105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Direct Access Storage 52"/>
          <p:cNvSpPr/>
          <p:nvPr/>
        </p:nvSpPr>
        <p:spPr>
          <a:xfrm rot="647419">
            <a:off x="10396469" y="2792901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Direct Access Storage 53"/>
          <p:cNvSpPr/>
          <p:nvPr/>
        </p:nvSpPr>
        <p:spPr>
          <a:xfrm rot="647419">
            <a:off x="10869125" y="2860573"/>
            <a:ext cx="609600" cy="3688781"/>
          </a:xfrm>
          <a:prstGeom prst="flowChartMagneticDrum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5734103" y="2905132"/>
            <a:ext cx="5658534" cy="1213179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649330" y="3170634"/>
            <a:ext cx="5720828" cy="122407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595899" y="3471282"/>
            <a:ext cx="5720828" cy="1224072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597123" y="3788099"/>
            <a:ext cx="5614050" cy="120603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 rot="527421">
            <a:off x="11679624" y="4026944"/>
            <a:ext cx="461665" cy="1836400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b="1" dirty="0" smtClean="0"/>
              <a:t>256 channel in phi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 rot="899874">
            <a:off x="5006379" y="3024566"/>
            <a:ext cx="6447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8x8 </a:t>
            </a:r>
          </a:p>
          <a:p>
            <a:pPr algn="ctr"/>
            <a:r>
              <a:rPr lang="en-US" sz="1100" b="1" dirty="0" smtClean="0"/>
              <a:t>channel</a:t>
            </a:r>
            <a:endParaRPr lang="en-US" sz="1100" b="1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521637" y="4101947"/>
            <a:ext cx="5614050" cy="1206035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Left-Up Arrow 73"/>
          <p:cNvSpPr/>
          <p:nvPr/>
        </p:nvSpPr>
        <p:spPr>
          <a:xfrm rot="13328853" flipH="1">
            <a:off x="11273707" y="4247451"/>
            <a:ext cx="265972" cy="274141"/>
          </a:xfrm>
          <a:prstGeom prst="left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eft-Up Arrow 74"/>
          <p:cNvSpPr/>
          <p:nvPr/>
        </p:nvSpPr>
        <p:spPr>
          <a:xfrm rot="13763821" flipH="1">
            <a:off x="11176151" y="4873101"/>
            <a:ext cx="265972" cy="286139"/>
          </a:xfrm>
          <a:prstGeom prst="left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5441458" y="5573309"/>
            <a:ext cx="5334000" cy="1083255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693804">
            <a:off x="7224843" y="6023357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96 channe</a:t>
            </a:r>
            <a:r>
              <a:rPr lang="en-US" sz="1600" b="1" dirty="0"/>
              <a:t>l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5912209" y="1651638"/>
            <a:ext cx="806002" cy="14527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5727919">
            <a:off x="10796437" y="4095008"/>
            <a:ext cx="729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c</a:t>
            </a:r>
            <a:r>
              <a:rPr lang="en-US" sz="1200" b="1" dirty="0" smtClean="0">
                <a:solidFill>
                  <a:srgbClr val="FFFF00"/>
                </a:solidFill>
              </a:rPr>
              <a:t>ross 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stitching</a:t>
            </a:r>
          </a:p>
        </p:txBody>
      </p:sp>
      <p:sp>
        <p:nvSpPr>
          <p:cNvPr id="84" name="TextBox 83"/>
          <p:cNvSpPr txBox="1"/>
          <p:nvPr/>
        </p:nvSpPr>
        <p:spPr>
          <a:xfrm rot="5727919">
            <a:off x="10719941" y="4769623"/>
            <a:ext cx="729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c</a:t>
            </a:r>
            <a:r>
              <a:rPr lang="en-US" sz="1200" b="1" dirty="0" smtClean="0">
                <a:solidFill>
                  <a:srgbClr val="FFFF00"/>
                </a:solidFill>
              </a:rPr>
              <a:t>ross 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stitching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298" y="1334278"/>
            <a:ext cx="51462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EMCAL </a:t>
            </a:r>
            <a:r>
              <a:rPr lang="en-US" dirty="0" smtClean="0"/>
              <a:t>dominates </a:t>
            </a:r>
            <a:r>
              <a:rPr lang="en-US" dirty="0" smtClean="0"/>
              <a:t>the channel counts </a:t>
            </a:r>
            <a:r>
              <a:rPr lang="en-US" dirty="0" smtClean="0">
                <a:sym typeface="Wingdings" panose="05000000000000000000" pitchFamily="2" charset="2"/>
              </a:rPr>
              <a:t> 24,576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overlapping sum  neighbor problem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Choose a complete z section slice, will grabbing data from neighbor slices.  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Slice needs to be wide enough to reduce the cross stitching problem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Each 64 channel -&gt;  1 optical fibers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Map 24 input fibers to 1 FPGA..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16 (phi) X 96 (z)   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2310" y="326571"/>
            <a:ext cx="209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HARDWARE CHOICE</a:t>
            </a:r>
            <a:endParaRPr lang="en-US" b="1" u="sng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 bwMode="auto">
          <a:xfrm flipV="1">
            <a:off x="1829416" y="2452885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Arrow Connector 3"/>
          <p:cNvCxnSpPr/>
          <p:nvPr/>
        </p:nvCxnSpPr>
        <p:spPr bwMode="auto">
          <a:xfrm flipV="1">
            <a:off x="2019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2210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2400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2591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781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972416" y="2452885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3162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353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543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734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924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115416" y="2452885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305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496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686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877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5067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258416" y="2457457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5448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5639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829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6020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6210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6401416" y="2457457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6591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6782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6972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163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7353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7544416" y="2457457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7734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7925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8115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83064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8496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8687416" y="2457457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8877916" y="260528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Rectangle 44"/>
          <p:cNvSpPr/>
          <p:nvPr/>
        </p:nvSpPr>
        <p:spPr bwMode="auto">
          <a:xfrm>
            <a:off x="4685811" y="3100525"/>
            <a:ext cx="190500" cy="4191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303706" y="3100525"/>
            <a:ext cx="382105" cy="4191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294157" y="4072973"/>
            <a:ext cx="190500" cy="4191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204569" y="1009709"/>
            <a:ext cx="190500" cy="4191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41387" y="1442164"/>
            <a:ext cx="716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Beam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</a:rPr>
              <a:t>diamond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4910868" y="1025882"/>
            <a:ext cx="190500" cy="4191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95800" y="1447800"/>
            <a:ext cx="11384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Sampling clock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</a:rPr>
              <a:t>uncertainty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4866762" y="4072913"/>
            <a:ext cx="190500" cy="4191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4484657" y="4072913"/>
            <a:ext cx="382105" cy="4191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919069" y="1009709"/>
            <a:ext cx="190500" cy="4191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26921" y="1442164"/>
            <a:ext cx="5725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Cable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</a:rPr>
              <a:t>delay 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6718309" y="1023064"/>
            <a:ext cx="190500" cy="4191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06815" y="1428809"/>
            <a:ext cx="486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data </a:t>
            </a:r>
          </a:p>
          <a:p>
            <a:r>
              <a:rPr lang="en-US" sz="1100" b="1" dirty="0">
                <a:solidFill>
                  <a:srgbClr val="000000"/>
                </a:solidFill>
              </a:rPr>
              <a:t>hold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5058367" y="4072913"/>
            <a:ext cx="190500" cy="4191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4865902" y="3097537"/>
            <a:ext cx="392513" cy="4191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7327049" y="1023064"/>
            <a:ext cx="190500" cy="4191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5260494" y="3092965"/>
            <a:ext cx="190500" cy="4191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5261353" y="4072913"/>
            <a:ext cx="190500" cy="4191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92845" y="1445619"/>
            <a:ext cx="7248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</a:rPr>
              <a:t>Transfer</a:t>
            </a:r>
          </a:p>
          <a:p>
            <a:pPr algn="ctr"/>
            <a:r>
              <a:rPr lang="en-US" sz="1050" b="1" dirty="0">
                <a:solidFill>
                  <a:srgbClr val="000000"/>
                </a:solidFill>
              </a:rPr>
              <a:t>to trigger</a:t>
            </a: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4294157" y="3633985"/>
            <a:ext cx="0" cy="2667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/>
        </p:nvCxnSpPr>
        <p:spPr bwMode="auto">
          <a:xfrm>
            <a:off x="4294157" y="3900685"/>
            <a:ext cx="5669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4861085" y="3633985"/>
            <a:ext cx="0" cy="2667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Connector 72"/>
          <p:cNvCxnSpPr/>
          <p:nvPr/>
        </p:nvCxnSpPr>
        <p:spPr bwMode="auto">
          <a:xfrm>
            <a:off x="4490334" y="4624585"/>
            <a:ext cx="0" cy="2667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>
            <a:off x="4490334" y="4891285"/>
            <a:ext cx="5669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5057262" y="4624585"/>
            <a:ext cx="0" cy="2667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Box 76"/>
          <p:cNvSpPr txBox="1"/>
          <p:nvPr/>
        </p:nvSpPr>
        <p:spPr>
          <a:xfrm>
            <a:off x="2746366" y="3633984"/>
            <a:ext cx="1547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Shower max window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936989" y="4586911"/>
            <a:ext cx="1547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Shower max window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28974" y="208355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BC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740312" y="208355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BC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927083" y="208355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BC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962012" y="211155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BC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143032" y="211155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BC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327049" y="211155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BC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443182" y="2102505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BC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074701" y="2605285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6x beam clock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57200"/>
            <a:ext cx="16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 Alignment</a:t>
            </a:r>
            <a:endParaRPr lang="en-US" dirty="0"/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Trigger FPGA </a:t>
            </a:r>
            <a:r>
              <a:rPr lang="en-US" dirty="0"/>
              <a:t>C</a:t>
            </a:r>
            <a:r>
              <a:rPr lang="en-US" dirty="0" smtClean="0"/>
              <a:t>ode 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Trigger board FPGA is loaded through on board 512 MB Flash memory.</a:t>
            </a:r>
          </a:p>
          <a:p>
            <a:pPr lvl="1"/>
            <a:r>
              <a:rPr lang="en-US" dirty="0" err="1" smtClean="0"/>
              <a:t>Arria</a:t>
            </a:r>
            <a:r>
              <a:rPr lang="en-US" dirty="0"/>
              <a:t> </a:t>
            </a:r>
            <a:r>
              <a:rPr lang="en-US" dirty="0" smtClean="0"/>
              <a:t>10X570 configuration need 255 </a:t>
            </a:r>
            <a:r>
              <a:rPr lang="en-US" dirty="0" err="1" smtClean="0"/>
              <a:t>Mbits</a:t>
            </a:r>
            <a:r>
              <a:rPr lang="en-US" dirty="0" smtClean="0"/>
              <a:t> if configuration data is not compressed.  </a:t>
            </a:r>
          </a:p>
          <a:p>
            <a:pPr lvl="1"/>
            <a:r>
              <a:rPr lang="en-US" dirty="0" smtClean="0"/>
              <a:t>Direct programming of flash memory is through Altera programmer. </a:t>
            </a:r>
          </a:p>
          <a:p>
            <a:pPr lvl="2"/>
            <a:r>
              <a:rPr lang="en-US" dirty="0" smtClean="0"/>
              <a:t>Load FPGA factory code </a:t>
            </a:r>
            <a:r>
              <a:rPr lang="en-US" dirty="0" smtClean="0">
                <a:sym typeface="Wingdings" panose="05000000000000000000" pitchFamily="2" charset="2"/>
              </a:rPr>
              <a:t> read/write the flash memory through factory code. </a:t>
            </a:r>
            <a:endParaRPr lang="en-US" dirty="0" smtClean="0"/>
          </a:p>
          <a:p>
            <a:pPr lvl="1"/>
            <a:r>
              <a:rPr lang="en-US" dirty="0" smtClean="0"/>
              <a:t>Although it is not tested yet, the flash memory should be able to program through slow control and Altera IP core.</a:t>
            </a:r>
          </a:p>
          <a:p>
            <a:pPr lvl="2"/>
            <a:r>
              <a:rPr lang="en-US" dirty="0" smtClean="0"/>
              <a:t>It is the same method as digitizer flash memory programming method.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 data/Monitoring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two independent data paths from the trigger data flow</a:t>
            </a:r>
          </a:p>
          <a:p>
            <a:pPr lvl="1"/>
            <a:r>
              <a:rPr lang="en-US" dirty="0" smtClean="0"/>
              <a:t>Slow control download/</a:t>
            </a:r>
            <a:r>
              <a:rPr lang="en-US" dirty="0" err="1" smtClean="0"/>
              <a:t>readback</a:t>
            </a:r>
            <a:r>
              <a:rPr lang="en-US" dirty="0" smtClean="0"/>
              <a:t> path.</a:t>
            </a:r>
          </a:p>
          <a:p>
            <a:pPr lvl="2"/>
            <a:r>
              <a:rPr lang="en-US" dirty="0" smtClean="0"/>
              <a:t>Loading test data etc./</a:t>
            </a:r>
            <a:r>
              <a:rPr lang="en-US" dirty="0" err="1" smtClean="0"/>
              <a:t>readback</a:t>
            </a:r>
            <a:r>
              <a:rPr lang="en-US" dirty="0" smtClean="0"/>
              <a:t> system status</a:t>
            </a:r>
          </a:p>
          <a:p>
            <a:pPr lvl="1"/>
            <a:r>
              <a:rPr lang="en-US" dirty="0" smtClean="0"/>
              <a:t>Readout path to JSEB II.</a:t>
            </a:r>
          </a:p>
          <a:p>
            <a:pPr lvl="2"/>
            <a:r>
              <a:rPr lang="en-US" dirty="0" smtClean="0"/>
              <a:t>Untested. It use the unused transmitter, receiver(??)</a:t>
            </a:r>
          </a:p>
          <a:p>
            <a:r>
              <a:rPr lang="en-US" dirty="0" smtClean="0"/>
              <a:t>It is not possible to even readout fraction of input data stream into the monitor system</a:t>
            </a:r>
          </a:p>
          <a:p>
            <a:pPr lvl="1"/>
            <a:r>
              <a:rPr lang="en-US" dirty="0" smtClean="0"/>
              <a:t>We will use the slow control to issue command, then sample of data stream will be load into registers. We will read the content of the registers. </a:t>
            </a:r>
          </a:p>
          <a:p>
            <a:r>
              <a:rPr lang="en-US" dirty="0" smtClean="0"/>
              <a:t>The test data can be used in the offline mode. 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9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Board modification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few things need to be done for the next generation</a:t>
            </a:r>
          </a:p>
          <a:p>
            <a:pPr lvl="1"/>
            <a:r>
              <a:rPr lang="en-US" dirty="0" smtClean="0"/>
              <a:t>The cooling heat sink + fan</a:t>
            </a:r>
          </a:p>
          <a:p>
            <a:pPr lvl="2"/>
            <a:r>
              <a:rPr lang="en-US" dirty="0" smtClean="0"/>
              <a:t>System can run without cooling fan+ heat sink. But it will heat up quickly without crate fan</a:t>
            </a:r>
          </a:p>
          <a:p>
            <a:pPr lvl="2"/>
            <a:r>
              <a:rPr lang="en-US" dirty="0" smtClean="0"/>
              <a:t>It will be attached standard Thermal adhesive. It is too difficult to add </a:t>
            </a:r>
            <a:r>
              <a:rPr lang="en-US" dirty="0" err="1" smtClean="0"/>
              <a:t>machinical</a:t>
            </a:r>
            <a:r>
              <a:rPr lang="en-US" dirty="0" smtClean="0"/>
              <a:t>  constrain. </a:t>
            </a:r>
          </a:p>
          <a:p>
            <a:pPr lvl="2"/>
            <a:r>
              <a:rPr lang="en-US" dirty="0" smtClean="0"/>
              <a:t>Add +12V Fan power entry point near the fuse.</a:t>
            </a:r>
          </a:p>
          <a:p>
            <a:pPr lvl="1"/>
            <a:r>
              <a:rPr lang="en-US" dirty="0" smtClean="0"/>
              <a:t>Add one address bit for upper and lower FPGA.</a:t>
            </a:r>
          </a:p>
          <a:p>
            <a:pPr lvl="1"/>
            <a:r>
              <a:rPr lang="en-US" dirty="0" smtClean="0"/>
              <a:t>Add couple LED. </a:t>
            </a:r>
          </a:p>
          <a:p>
            <a:r>
              <a:rPr lang="en-US" dirty="0" smtClean="0"/>
              <a:t>Except for LED, the Fan power and address bit are already add to prototype board.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9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Things need to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confirm our optical communication with JSEB2.</a:t>
            </a:r>
          </a:p>
          <a:p>
            <a:pPr lvl="1"/>
            <a:r>
              <a:rPr lang="en-US" dirty="0" smtClean="0"/>
              <a:t>Also going to be used for the GL1 Link.</a:t>
            </a:r>
          </a:p>
          <a:p>
            <a:r>
              <a:rPr lang="en-US" dirty="0" smtClean="0"/>
              <a:t>Need to firm up the L1 latency. </a:t>
            </a:r>
          </a:p>
          <a:p>
            <a:pPr lvl="1"/>
            <a:r>
              <a:rPr lang="en-US" dirty="0" smtClean="0"/>
              <a:t>We can use pair trigger + </a:t>
            </a:r>
            <a:r>
              <a:rPr lang="en-US" dirty="0" err="1" smtClean="0"/>
              <a:t>emcal</a:t>
            </a:r>
            <a:r>
              <a:rPr lang="en-US" dirty="0" smtClean="0"/>
              <a:t> processing block to do this measurement</a:t>
            </a:r>
          </a:p>
          <a:p>
            <a:pPr lvl="1"/>
            <a:r>
              <a:rPr lang="en-US" dirty="0" smtClean="0"/>
              <a:t>Except for the optical delay, the </a:t>
            </a:r>
            <a:r>
              <a:rPr lang="en-US" dirty="0" smtClean="0"/>
              <a:t>processing</a:t>
            </a:r>
            <a:r>
              <a:rPr lang="en-US" dirty="0" smtClean="0"/>
              <a:t> </a:t>
            </a:r>
            <a:r>
              <a:rPr lang="en-US" dirty="0" smtClean="0"/>
              <a:t>cycle contribute to the L1 latency is smaller. </a:t>
            </a:r>
          </a:p>
          <a:p>
            <a:r>
              <a:rPr lang="en-US" dirty="0" smtClean="0"/>
              <a:t>Firm up the LL1 to GL1 communication.</a:t>
            </a:r>
          </a:p>
          <a:p>
            <a:pPr lvl="1"/>
            <a:r>
              <a:rPr lang="en-US" dirty="0" smtClean="0"/>
              <a:t>The LL1 output…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8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30017" y="1763486"/>
            <a:ext cx="802432" cy="475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receiver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21698" y="1772817"/>
            <a:ext cx="578498" cy="4665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Cross stitch</a:t>
            </a:r>
          </a:p>
        </p:txBody>
      </p:sp>
      <p:sp>
        <p:nvSpPr>
          <p:cNvPr id="9" name="Rectangle 8"/>
          <p:cNvSpPr/>
          <p:nvPr/>
        </p:nvSpPr>
        <p:spPr>
          <a:xfrm>
            <a:off x="4189445" y="1590869"/>
            <a:ext cx="695133" cy="4152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Overlap 2x2 of 2x2 sum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4579" y="1590869"/>
            <a:ext cx="569166" cy="41521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Peak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finder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89445" y="2006082"/>
            <a:ext cx="1264300" cy="3452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8x8 sum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stCxn id="7" idx="3"/>
            <a:endCxn id="8" idx="1"/>
          </p:cNvCxnSpPr>
          <p:nvPr/>
        </p:nvCxnSpPr>
        <p:spPr>
          <a:xfrm>
            <a:off x="3032449" y="2001417"/>
            <a:ext cx="289249" cy="46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3900196" y="2006082"/>
            <a:ext cx="28924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>
            <a:off x="5579712" y="1716832"/>
            <a:ext cx="746449" cy="1632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579711" y="2097055"/>
            <a:ext cx="746449" cy="163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06693" y="2939145"/>
            <a:ext cx="802432" cy="475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receiver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>
            <a:stCxn id="21" idx="3"/>
            <a:endCxn id="29" idx="1"/>
          </p:cNvCxnSpPr>
          <p:nvPr/>
        </p:nvCxnSpPr>
        <p:spPr>
          <a:xfrm>
            <a:off x="3009125" y="3177076"/>
            <a:ext cx="1278293" cy="23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87418" y="2857503"/>
            <a:ext cx="1166327" cy="6438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inner/outer HCAL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2x2 </a:t>
            </a:r>
            <a:r>
              <a:rPr lang="en-US" sz="1100" b="1" dirty="0" smtClean="0">
                <a:solidFill>
                  <a:schemeClr val="tx1"/>
                </a:solidFill>
              </a:rPr>
              <a:t>sum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96511" y="116322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EMCAL</a:t>
            </a:r>
            <a:endParaRPr lang="en-US" i="1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3329886" y="3324427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HCAL</a:t>
            </a:r>
            <a:endParaRPr lang="en-US" i="1" u="sng" dirty="0"/>
          </a:p>
        </p:txBody>
      </p:sp>
      <p:sp>
        <p:nvSpPr>
          <p:cNvPr id="33" name="Right Arrow 32"/>
          <p:cNvSpPr/>
          <p:nvPr/>
        </p:nvSpPr>
        <p:spPr>
          <a:xfrm>
            <a:off x="5565711" y="3095432"/>
            <a:ext cx="746449" cy="1632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651102" y="1590869"/>
            <a:ext cx="1306286" cy="7324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Pair trigger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862662" y="1877783"/>
            <a:ext cx="746449" cy="1632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55758" y="2768866"/>
            <a:ext cx="1306286" cy="7324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JET trigger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6862661" y="2857502"/>
            <a:ext cx="746449" cy="163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6862661" y="3188737"/>
            <a:ext cx="746449" cy="1632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02035" y="4210443"/>
            <a:ext cx="802432" cy="475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receiver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42996" y="4210442"/>
            <a:ext cx="1166327" cy="475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Interaction window </a:t>
            </a:r>
            <a:r>
              <a:rPr lang="en-US" sz="1100" b="1" dirty="0">
                <a:solidFill>
                  <a:schemeClr val="tx1"/>
                </a:solidFill>
              </a:rPr>
              <a:t>/</a:t>
            </a:r>
            <a:r>
              <a:rPr lang="en-US" sz="1100" b="1" dirty="0" smtClean="0">
                <a:solidFill>
                  <a:schemeClr val="tx1"/>
                </a:solidFill>
              </a:rPr>
              <a:t> charge</a:t>
            </a:r>
          </a:p>
        </p:txBody>
      </p:sp>
      <p:cxnSp>
        <p:nvCxnSpPr>
          <p:cNvPr id="45" name="Straight Arrow Connector 44"/>
          <p:cNvCxnSpPr>
            <a:stCxn id="41" idx="3"/>
            <a:endCxn id="43" idx="1"/>
          </p:cNvCxnSpPr>
          <p:nvPr/>
        </p:nvCxnSpPr>
        <p:spPr>
          <a:xfrm flipV="1">
            <a:off x="3004467" y="4448373"/>
            <a:ext cx="2738529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9919576" y="1322616"/>
            <a:ext cx="643813" cy="3363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GL 1</a:t>
            </a:r>
            <a:endParaRPr lang="en-US" dirty="0"/>
          </a:p>
        </p:txBody>
      </p:sp>
      <p:cxnSp>
        <p:nvCxnSpPr>
          <p:cNvPr id="52" name="Elbow Connector 51"/>
          <p:cNvCxnSpPr>
            <a:stCxn id="43" idx="3"/>
          </p:cNvCxnSpPr>
          <p:nvPr/>
        </p:nvCxnSpPr>
        <p:spPr>
          <a:xfrm flipV="1">
            <a:off x="6909323" y="3861321"/>
            <a:ext cx="3010253" cy="587052"/>
          </a:xfrm>
          <a:prstGeom prst="bentConnector3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6" idx="3"/>
          </p:cNvCxnSpPr>
          <p:nvPr/>
        </p:nvCxnSpPr>
        <p:spPr>
          <a:xfrm flipV="1">
            <a:off x="8962044" y="3135092"/>
            <a:ext cx="891083" cy="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>
            <a:off x="8957388" y="1877783"/>
            <a:ext cx="962188" cy="445539"/>
          </a:xfrm>
          <a:prstGeom prst="bentConnector3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321698" y="446548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MBD </a:t>
            </a:r>
            <a:endParaRPr lang="en-US" i="1" u="sng" dirty="0"/>
          </a:p>
        </p:txBody>
      </p:sp>
      <p:sp>
        <p:nvSpPr>
          <p:cNvPr id="65" name="TextBox 64"/>
          <p:cNvSpPr txBox="1"/>
          <p:nvPr/>
        </p:nvSpPr>
        <p:spPr>
          <a:xfrm>
            <a:off x="171580" y="84852"/>
            <a:ext cx="2568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LL1 </a:t>
            </a:r>
            <a:r>
              <a:rPr lang="en-US" sz="2400" b="1" u="sng" dirty="0"/>
              <a:t>B</a:t>
            </a:r>
            <a:r>
              <a:rPr lang="en-US" sz="2400" b="1" u="sng" dirty="0" smtClean="0"/>
              <a:t>lock Diagram </a:t>
            </a:r>
            <a:endParaRPr lang="en-US" sz="2400" b="1" u="sng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FCAD-7372-4A44-BC5F-0228809EED87}" type="slidenum">
              <a:rPr lang="en-US" smtClean="0"/>
              <a:t>5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19380" y="1763486"/>
            <a:ext cx="802432" cy="475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FEM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>
            <a:stCxn id="39" idx="3"/>
            <a:endCxn id="7" idx="1"/>
          </p:cNvCxnSpPr>
          <p:nvPr/>
        </p:nvCxnSpPr>
        <p:spPr>
          <a:xfrm>
            <a:off x="1821812" y="2001417"/>
            <a:ext cx="408205" cy="0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003045" y="2939145"/>
            <a:ext cx="802432" cy="475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FEM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>
            <a:stCxn id="40" idx="3"/>
          </p:cNvCxnSpPr>
          <p:nvPr/>
        </p:nvCxnSpPr>
        <p:spPr>
          <a:xfrm>
            <a:off x="1805477" y="3177076"/>
            <a:ext cx="408205" cy="0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91685" y="4210442"/>
            <a:ext cx="802432" cy="47586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FEM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44" idx="3"/>
          </p:cNvCxnSpPr>
          <p:nvPr/>
        </p:nvCxnSpPr>
        <p:spPr>
          <a:xfrm>
            <a:off x="1794117" y="4448373"/>
            <a:ext cx="408205" cy="0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265298" y="830425"/>
            <a:ext cx="9331" cy="4161453"/>
          </a:xfrm>
          <a:prstGeom prst="line">
            <a:avLst/>
          </a:prstGeom>
          <a:ln w="158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991651" y="826548"/>
            <a:ext cx="9331" cy="4161453"/>
          </a:xfrm>
          <a:prstGeom prst="line">
            <a:avLst/>
          </a:prstGeom>
          <a:ln w="158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1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9157" y="1087393"/>
            <a:ext cx="1210962" cy="7166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EMCAL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L1 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processor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56837" y="1087393"/>
            <a:ext cx="1210962" cy="7166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(inner/outer)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HCAL data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Concentrator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19400" y="3431573"/>
            <a:ext cx="2059459" cy="83202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162800" y="3429000"/>
            <a:ext cx="2174789" cy="83202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894703" y="1804085"/>
            <a:ext cx="4120" cy="714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905000" y="2513569"/>
            <a:ext cx="5443152" cy="51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348152" y="2513569"/>
            <a:ext cx="5147" cy="9154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466702" y="1804085"/>
            <a:ext cx="0" cy="348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66702" y="2158313"/>
            <a:ext cx="1548714" cy="1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006505" y="2162619"/>
            <a:ext cx="0" cy="12768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683522" y="2365285"/>
            <a:ext cx="5471" cy="1063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242486" y="1849392"/>
            <a:ext cx="0" cy="5158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248343" y="2358077"/>
            <a:ext cx="3435179" cy="7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160241" y="2826607"/>
            <a:ext cx="3089" cy="602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427207" y="1804085"/>
            <a:ext cx="7207" cy="10225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437503" y="2826607"/>
            <a:ext cx="172273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689620" y="1837544"/>
            <a:ext cx="1703" cy="159145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965932" y="1804085"/>
            <a:ext cx="0" cy="10225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4602584" y="2837093"/>
            <a:ext cx="3089" cy="602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626576" y="2826607"/>
            <a:ext cx="13393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8250194" y="1804085"/>
            <a:ext cx="0" cy="16354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875776" y="1793599"/>
            <a:ext cx="0" cy="16354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3414777" y="1087393"/>
            <a:ext cx="1210962" cy="7166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EMCAL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L1 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processor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5707549" y="1076907"/>
            <a:ext cx="1210962" cy="7166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EMCAL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L1 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processor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411293" y="3379560"/>
            <a:ext cx="921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16 fibers</a:t>
            </a:r>
            <a:endParaRPr lang="en-US" sz="1600" b="1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7232190" y="3370970"/>
            <a:ext cx="921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16 fibers</a:t>
            </a:r>
            <a:endParaRPr lang="en-US" sz="1600" b="1" i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8188700" y="3370970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16 fibers</a:t>
            </a:r>
            <a:endParaRPr lang="en-US" sz="1600" b="1" i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3240573" y="3718114"/>
            <a:ext cx="133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Pair </a:t>
            </a:r>
            <a:r>
              <a:rPr lang="en-US" sz="2000" b="1" dirty="0" smtClean="0"/>
              <a:t>Trigger</a:t>
            </a:r>
            <a:endParaRPr lang="en-US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7614122" y="3709524"/>
            <a:ext cx="1272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JET </a:t>
            </a:r>
            <a:r>
              <a:rPr lang="en-US" sz="2000" b="1" dirty="0" smtClean="0"/>
              <a:t>Trigger</a:t>
            </a:r>
            <a:endParaRPr lang="en-US" b="1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3827403" y="577966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4266315" y="577965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878830" y="6898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24</a:t>
            </a:r>
            <a:endParaRPr lang="en-US" sz="1200" b="1" dirty="0"/>
          </a:p>
        </p:txBody>
      </p:sp>
      <p:cxnSp>
        <p:nvCxnSpPr>
          <p:cNvPr id="117" name="Straight Connector 116"/>
          <p:cNvCxnSpPr/>
          <p:nvPr/>
        </p:nvCxnSpPr>
        <p:spPr>
          <a:xfrm>
            <a:off x="3608832" y="795528"/>
            <a:ext cx="0" cy="281379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3316224" y="795528"/>
            <a:ext cx="292608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4413504" y="806014"/>
            <a:ext cx="0" cy="2813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4413504" y="795528"/>
            <a:ext cx="21223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137523" y="560715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6576435" y="560714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6188950" y="6726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24</a:t>
            </a:r>
            <a:endParaRPr lang="en-US" sz="1200" b="1" dirty="0"/>
          </a:p>
        </p:txBody>
      </p:sp>
      <p:cxnSp>
        <p:nvCxnSpPr>
          <p:cNvPr id="129" name="Straight Connector 128"/>
          <p:cNvCxnSpPr/>
          <p:nvPr/>
        </p:nvCxnSpPr>
        <p:spPr>
          <a:xfrm>
            <a:off x="5918952" y="778277"/>
            <a:ext cx="0" cy="281379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5626344" y="778277"/>
            <a:ext cx="292608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6723624" y="788763"/>
            <a:ext cx="0" cy="2813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6723624" y="778277"/>
            <a:ext cx="21223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1529556" y="588452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1968468" y="588451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1580983" y="7003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24</a:t>
            </a:r>
            <a:endParaRPr lang="en-US" sz="1200" b="1" dirty="0"/>
          </a:p>
        </p:txBody>
      </p:sp>
      <p:cxnSp>
        <p:nvCxnSpPr>
          <p:cNvPr id="136" name="Straight Connector 135"/>
          <p:cNvCxnSpPr/>
          <p:nvPr/>
        </p:nvCxnSpPr>
        <p:spPr>
          <a:xfrm>
            <a:off x="1310985" y="806014"/>
            <a:ext cx="0" cy="281379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1018377" y="806014"/>
            <a:ext cx="292608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V="1">
            <a:off x="2115657" y="816500"/>
            <a:ext cx="0" cy="2813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2115657" y="806014"/>
            <a:ext cx="21223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8015416" y="597044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>
            <a:off x="8363424" y="605478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8015416" y="7582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24</a:t>
            </a:r>
            <a:endParaRPr lang="en-US" sz="1200" b="1" dirty="0"/>
          </a:p>
        </p:txBody>
      </p:sp>
      <p:sp>
        <p:nvSpPr>
          <p:cNvPr id="143" name="Rounded Rectangle 142"/>
          <p:cNvSpPr/>
          <p:nvPr/>
        </p:nvSpPr>
        <p:spPr>
          <a:xfrm>
            <a:off x="5181600" y="4818888"/>
            <a:ext cx="1828800" cy="65836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Global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Level 1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45" name="Elbow Connector 144"/>
          <p:cNvCxnSpPr>
            <a:stCxn id="8" idx="2"/>
            <a:endCxn id="143" idx="3"/>
          </p:cNvCxnSpPr>
          <p:nvPr/>
        </p:nvCxnSpPr>
        <p:spPr>
          <a:xfrm rot="5400000">
            <a:off x="7186773" y="4084650"/>
            <a:ext cx="887050" cy="123979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/>
          <p:cNvCxnSpPr>
            <a:stCxn id="7" idx="2"/>
            <a:endCxn id="143" idx="1"/>
          </p:cNvCxnSpPr>
          <p:nvPr/>
        </p:nvCxnSpPr>
        <p:spPr>
          <a:xfrm rot="16200000" flipH="1">
            <a:off x="4073127" y="4039598"/>
            <a:ext cx="884477" cy="1332470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950659" y="3013501"/>
            <a:ext cx="1112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Shower Max</a:t>
            </a:r>
            <a:endParaRPr lang="en-US" sz="1400" b="1" dirty="0"/>
          </a:p>
        </p:txBody>
      </p:sp>
      <p:sp>
        <p:nvSpPr>
          <p:cNvPr id="149" name="TextBox 148"/>
          <p:cNvSpPr txBox="1"/>
          <p:nvPr/>
        </p:nvSpPr>
        <p:spPr>
          <a:xfrm>
            <a:off x="5987858" y="2905780"/>
            <a:ext cx="1371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8x8 su</a:t>
            </a:r>
            <a:r>
              <a:rPr lang="en-US" sz="1400" b="1" dirty="0" smtClean="0"/>
              <a:t>m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non-overlapped</a:t>
            </a:r>
            <a:endParaRPr lang="en-US" sz="1400" b="1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8610286" y="597044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8958294" y="605478"/>
            <a:ext cx="0" cy="500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610286" y="7582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24</a:t>
            </a:r>
            <a:endParaRPr lang="en-US" sz="12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1181" y="1973078"/>
            <a:ext cx="8890113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667933" y="1804085"/>
            <a:ext cx="0" cy="17402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4020258" y="1804085"/>
            <a:ext cx="0" cy="17402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6313030" y="1785225"/>
            <a:ext cx="0" cy="17402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8610286" y="1816674"/>
            <a:ext cx="0" cy="17402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907427" y="4108946"/>
            <a:ext cx="1597688" cy="881462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LL1 data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(JSEB II)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(20 optical links) </a:t>
            </a:r>
          </a:p>
        </p:txBody>
      </p:sp>
      <p:sp>
        <p:nvSpPr>
          <p:cNvPr id="78" name="Right Arrow 77"/>
          <p:cNvSpPr/>
          <p:nvPr/>
        </p:nvSpPr>
        <p:spPr>
          <a:xfrm>
            <a:off x="2289828" y="1405381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ight Arrow 120"/>
          <p:cNvSpPr/>
          <p:nvPr/>
        </p:nvSpPr>
        <p:spPr>
          <a:xfrm>
            <a:off x="4635265" y="1405381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/>
          <p:cNvSpPr/>
          <p:nvPr/>
        </p:nvSpPr>
        <p:spPr>
          <a:xfrm>
            <a:off x="6931460" y="1386223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ight Arrow 123"/>
          <p:cNvSpPr/>
          <p:nvPr/>
        </p:nvSpPr>
        <p:spPr>
          <a:xfrm>
            <a:off x="9077325" y="1381652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ight Arrow 143"/>
          <p:cNvSpPr/>
          <p:nvPr/>
        </p:nvSpPr>
        <p:spPr>
          <a:xfrm>
            <a:off x="4885372" y="3818538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ight Arrow 145"/>
          <p:cNvSpPr/>
          <p:nvPr/>
        </p:nvSpPr>
        <p:spPr>
          <a:xfrm>
            <a:off x="9337589" y="3798310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8459265" y="1959249"/>
            <a:ext cx="0" cy="145592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3940841" y="1973078"/>
            <a:ext cx="0" cy="145592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ight Arrow 150"/>
          <p:cNvSpPr/>
          <p:nvPr/>
        </p:nvSpPr>
        <p:spPr>
          <a:xfrm rot="5400000">
            <a:off x="10175380" y="3797746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rot="5400000">
            <a:off x="10772724" y="3807024"/>
            <a:ext cx="520528" cy="101872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9629226" y="1789495"/>
            <a:ext cx="1721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crate backplanes</a:t>
            </a:r>
          </a:p>
          <a:p>
            <a:pPr algn="ctr"/>
            <a:r>
              <a:rPr lang="en-US" sz="1400" dirty="0" smtClean="0"/>
              <a:t>(slow control/timing)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9629226" y="1167045"/>
            <a:ext cx="124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LL1 triggered</a:t>
            </a:r>
          </a:p>
          <a:p>
            <a:pPr algn="ctr"/>
            <a:r>
              <a:rPr lang="en-US" sz="1400" dirty="0" smtClean="0"/>
              <a:t>Summary data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2981008" y="4350998"/>
            <a:ext cx="8665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Reduced </a:t>
            </a:r>
          </a:p>
          <a:p>
            <a:pPr algn="ctr"/>
            <a:r>
              <a:rPr lang="en-US" sz="1400" b="1" dirty="0" smtClean="0"/>
              <a:t>Trigger</a:t>
            </a:r>
          </a:p>
          <a:p>
            <a:pPr algn="ctr"/>
            <a:r>
              <a:rPr lang="en-US" sz="1400" b="1" dirty="0" smtClean="0"/>
              <a:t>Data </a:t>
            </a:r>
            <a:endParaRPr lang="en-US" sz="2400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8212292" y="4412410"/>
            <a:ext cx="8665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Reduced </a:t>
            </a:r>
          </a:p>
          <a:p>
            <a:pPr algn="ctr"/>
            <a:r>
              <a:rPr lang="en-US" sz="1400" b="1" dirty="0" smtClean="0"/>
              <a:t>Trigger</a:t>
            </a:r>
          </a:p>
          <a:p>
            <a:pPr algn="ctr"/>
            <a:r>
              <a:rPr lang="en-US" sz="1400" b="1" dirty="0" smtClean="0"/>
              <a:t>Data </a:t>
            </a:r>
            <a:endParaRPr lang="en-US" sz="24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3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8100"/>
            <a:ext cx="5838120" cy="668353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096000" y="4419600"/>
            <a:ext cx="0" cy="16002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80447" y="4896837"/>
            <a:ext cx="615553" cy="837730"/>
          </a:xfrm>
          <a:prstGeom prst="rect">
            <a:avLst/>
          </a:prstGeom>
          <a:noFill/>
        </p:spPr>
        <p:txBody>
          <a:bodyPr vert="vert" wrap="none" rtlCol="0" anchor="b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3 12 ports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receivers 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3482741"/>
            <a:ext cx="615553" cy="93685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12 ports 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transmitter</a:t>
            </a:r>
            <a:endParaRPr lang="en-US" sz="1400" b="1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220200" y="3951170"/>
            <a:ext cx="838200" cy="849430"/>
          </a:xfrm>
          <a:prstGeom prst="straightConnector1">
            <a:avLst/>
          </a:prstGeom>
          <a:ln w="53975" cmpd="dbl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601200" y="1524000"/>
            <a:ext cx="533400" cy="1676400"/>
          </a:xfrm>
          <a:prstGeom prst="straightConnector1">
            <a:avLst/>
          </a:prstGeom>
          <a:ln w="53975" cmpd="dbl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5400000">
            <a:off x="10382608" y="2131367"/>
            <a:ext cx="880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Download 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path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59115" y="4280771"/>
            <a:ext cx="646331" cy="81105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FF00"/>
                </a:solidFill>
              </a:rPr>
              <a:t>Readback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path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7492" y="4160441"/>
            <a:ext cx="808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00"/>
                </a:solidFill>
              </a:rPr>
              <a:t>Reference </a:t>
            </a:r>
          </a:p>
          <a:p>
            <a:pPr algn="ctr"/>
            <a:r>
              <a:rPr lang="en-US" sz="1100" b="1" dirty="0" smtClean="0">
                <a:solidFill>
                  <a:srgbClr val="FFFF00"/>
                </a:solidFill>
              </a:rPr>
              <a:t>crystal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3060" y="4549675"/>
            <a:ext cx="909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Altera </a:t>
            </a:r>
          </a:p>
          <a:p>
            <a:pPr algn="ctr"/>
            <a:r>
              <a:rPr lang="en-US" sz="1600" b="1" dirty="0" err="1" smtClean="0">
                <a:solidFill>
                  <a:srgbClr val="FFFF00"/>
                </a:solidFill>
              </a:rPr>
              <a:t>Arria</a:t>
            </a:r>
            <a:r>
              <a:rPr lang="en-US" sz="1600" b="1" dirty="0" smtClean="0">
                <a:solidFill>
                  <a:srgbClr val="FFFF00"/>
                </a:solidFill>
              </a:rPr>
              <a:t> 10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FPGA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15400" y="5943600"/>
            <a:ext cx="82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2.5V/3.3V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optical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8321" y="6128266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2.5V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8252" y="5805100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0.95V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01895" y="5103673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0.9V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15726" y="5685650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1.8V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12351" y="415053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+12V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in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90970" y="6025278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+12V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in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67191" y="1466938"/>
            <a:ext cx="50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6x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clock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10364" y="3892194"/>
            <a:ext cx="52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00"/>
                </a:solidFill>
              </a:rPr>
              <a:t>Mode</a:t>
            </a:r>
          </a:p>
          <a:p>
            <a:pPr algn="ctr"/>
            <a:r>
              <a:rPr lang="en-US" sz="1100" b="1" dirty="0" smtClean="0">
                <a:solidFill>
                  <a:srgbClr val="FFFF00"/>
                </a:solidFill>
              </a:rPr>
              <a:t>Bit in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93440" y="3597513"/>
            <a:ext cx="686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00"/>
                </a:solidFill>
              </a:rPr>
              <a:t>FLASH</a:t>
            </a:r>
          </a:p>
          <a:p>
            <a:pPr algn="ctr"/>
            <a:r>
              <a:rPr lang="en-US" sz="1100" b="1" dirty="0" smtClean="0">
                <a:solidFill>
                  <a:srgbClr val="FFFF00"/>
                </a:solidFill>
              </a:rPr>
              <a:t>Memory</a:t>
            </a:r>
            <a:endParaRPr lang="en-US" sz="1100" b="1" dirty="0">
              <a:solidFill>
                <a:srgbClr val="FFFF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866" y="5380672"/>
            <a:ext cx="1570051" cy="1177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232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sPHENIX</a:t>
            </a:r>
            <a:r>
              <a:rPr lang="en-US" b="1" u="sng" dirty="0"/>
              <a:t> </a:t>
            </a:r>
            <a:r>
              <a:rPr lang="en-US" b="1" u="sng" dirty="0" smtClean="0"/>
              <a:t>Trigger Board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938273"/>
            <a:ext cx="5099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Build block for local level 1 system</a:t>
            </a:r>
          </a:p>
          <a:p>
            <a:pPr marL="342900" indent="-342900">
              <a:buAutoNum type="arabicParenR"/>
            </a:pPr>
            <a:r>
              <a:rPr lang="en-US" dirty="0" smtClean="0"/>
              <a:t>Hosted in the calorimeter digitizer crate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Provide slow control/</a:t>
            </a:r>
            <a:r>
              <a:rPr lang="en-US" sz="1600" dirty="0" err="1" smtClean="0"/>
              <a:t>readback</a:t>
            </a:r>
            <a:r>
              <a:rPr lang="en-US" sz="1600" dirty="0" smtClean="0"/>
              <a:t> paths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Receive 6x clocks and mode bit (L0 and L1 trigger)</a:t>
            </a:r>
          </a:p>
          <a:p>
            <a:pPr marL="800100" lvl="1" indent="-342900">
              <a:buAutoNum type="arabicParenR"/>
            </a:pPr>
            <a:r>
              <a:rPr lang="en-US" sz="1600" dirty="0" smtClean="0"/>
              <a:t>Provide 12V input power</a:t>
            </a:r>
          </a:p>
          <a:p>
            <a:pPr marL="1257300" lvl="2" indent="-342900">
              <a:buAutoNum type="arabicParenR"/>
            </a:pPr>
            <a:r>
              <a:rPr lang="en-US" sz="1400" b="1" dirty="0" smtClean="0"/>
              <a:t>Can not be used together with digitizer board, upper 12V power. </a:t>
            </a:r>
          </a:p>
          <a:p>
            <a:pPr marL="342900" indent="-342900">
              <a:buAutoNum type="arabicParenR"/>
            </a:pPr>
            <a:r>
              <a:rPr lang="en-US" dirty="0" smtClean="0"/>
              <a:t>Board size 6U X 190 mm</a:t>
            </a:r>
          </a:p>
          <a:p>
            <a:pPr marL="342900" indent="-342900">
              <a:buAutoNum type="arabicParenR"/>
            </a:pPr>
            <a:r>
              <a:rPr lang="en-US" dirty="0" smtClean="0"/>
              <a:t>Supply 12V around 3A</a:t>
            </a:r>
          </a:p>
          <a:p>
            <a:pPr marL="342900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Two reference clocks crystals.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120 MHz FEM link and 156.25 MHz for GL1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&amp; Monitor (JSEBII).</a:t>
            </a:r>
          </a:p>
          <a:p>
            <a:pPr marL="342900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2 building blocks </a:t>
            </a:r>
            <a:endParaRPr lang="en-US" dirty="0">
              <a:sym typeface="Wingdings" panose="05000000000000000000" pitchFamily="2" charset="2"/>
            </a:endParaRPr>
          </a:p>
          <a:p>
            <a:pPr marL="800100" lvl="1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Each block </a:t>
            </a:r>
          </a:p>
          <a:p>
            <a:pPr marL="1257300" lvl="2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36 receivers + 12 transmitters</a:t>
            </a:r>
          </a:p>
          <a:p>
            <a:pPr marL="1257300" lvl="2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1 </a:t>
            </a:r>
            <a:r>
              <a:rPr lang="en-US" dirty="0" err="1" smtClean="0">
                <a:sym typeface="Wingdings" panose="05000000000000000000" pitchFamily="2" charset="2"/>
              </a:rPr>
              <a:t>Arria</a:t>
            </a:r>
            <a:r>
              <a:rPr lang="en-US" dirty="0" smtClean="0">
                <a:sym typeface="Wingdings" panose="05000000000000000000" pitchFamily="2" charset="2"/>
              </a:rPr>
              <a:t> 10 FPGA </a:t>
            </a:r>
          </a:p>
          <a:p>
            <a:pPr marL="342900" indent="-342900">
              <a:buAutoNum type="arabicParenR"/>
            </a:pPr>
            <a:r>
              <a:rPr lang="en-US" dirty="0" smtClean="0">
                <a:sym typeface="Wingdings" panose="05000000000000000000" pitchFamily="2" charset="2"/>
              </a:rPr>
              <a:t>2 half </a:t>
            </a:r>
            <a:r>
              <a:rPr lang="en-US" dirty="0" smtClean="0">
                <a:sym typeface="Wingdings" panose="05000000000000000000" pitchFamily="2" charset="2"/>
              </a:rPr>
              <a:t>modules </a:t>
            </a:r>
            <a:r>
              <a:rPr lang="en-US" dirty="0" smtClean="0">
                <a:sym typeface="Wingdings" panose="05000000000000000000" pitchFamily="2" charset="2"/>
              </a:rPr>
              <a:t>+ 1 full module assembled.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Digitizer Crate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Calorimeter digitizer crate system provides</a:t>
            </a:r>
          </a:p>
          <a:p>
            <a:pPr lvl="1"/>
            <a:r>
              <a:rPr lang="en-US" dirty="0" smtClean="0"/>
              <a:t>Interface with GTM through </a:t>
            </a:r>
            <a:r>
              <a:rPr lang="en-US" dirty="0" err="1" smtClean="0"/>
              <a:t>clockmaster</a:t>
            </a:r>
            <a:r>
              <a:rPr lang="en-US" dirty="0" smtClean="0"/>
              <a:t> Module</a:t>
            </a:r>
          </a:p>
          <a:p>
            <a:pPr lvl="2"/>
            <a:r>
              <a:rPr lang="en-US" dirty="0" smtClean="0"/>
              <a:t>Timing and L0, L1 timing information</a:t>
            </a:r>
          </a:p>
          <a:p>
            <a:pPr lvl="1"/>
            <a:r>
              <a:rPr lang="en-US" dirty="0" smtClean="0"/>
              <a:t>Slow control download and </a:t>
            </a:r>
            <a:r>
              <a:rPr lang="en-US" dirty="0" err="1" smtClean="0"/>
              <a:t>readback</a:t>
            </a:r>
            <a:endParaRPr lang="en-US" dirty="0" smtClean="0"/>
          </a:p>
          <a:p>
            <a:pPr lvl="1"/>
            <a:r>
              <a:rPr lang="en-US" dirty="0" smtClean="0"/>
              <a:t>Mechanical support</a:t>
            </a:r>
          </a:p>
          <a:p>
            <a:pPr lvl="1"/>
            <a:r>
              <a:rPr lang="en-US" dirty="0" smtClean="0"/>
              <a:t>Power entry…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3A06-A831-4CDE-AF24-40F60DEC1B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4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15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The </a:t>
            </a:r>
            <a:r>
              <a:rPr lang="en-US" altLang="en-US" dirty="0" smtClean="0">
                <a:solidFill>
                  <a:srgbClr val="000000"/>
                </a:solidFill>
              </a:rPr>
              <a:t>Digitizer Subsystem </a:t>
            </a:r>
            <a:r>
              <a:rPr lang="en-US" altLang="en-US" dirty="0" smtClean="0">
                <a:solidFill>
                  <a:srgbClr val="000000"/>
                </a:solidFill>
              </a:rPr>
              <a:t>Technical Overview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55882" y="2398650"/>
            <a:ext cx="5634680" cy="617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651297" y="2707567"/>
            <a:ext cx="741406" cy="49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Controller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0275" y="3591075"/>
            <a:ext cx="821724" cy="512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/>
              <a:t>clockmaster</a:t>
            </a:r>
            <a:endParaRPr lang="en-US" sz="1050" b="1" dirty="0"/>
          </a:p>
        </p:txBody>
      </p:sp>
      <p:sp>
        <p:nvSpPr>
          <p:cNvPr id="9" name="Rectangle 8"/>
          <p:cNvSpPr/>
          <p:nvPr/>
        </p:nvSpPr>
        <p:spPr>
          <a:xfrm>
            <a:off x="2101422" y="4690828"/>
            <a:ext cx="747584" cy="4633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GTM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81043" y="3183302"/>
            <a:ext cx="0" cy="407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20058" y="4690826"/>
            <a:ext cx="747584" cy="1977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JSEB II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20058" y="4888534"/>
            <a:ext cx="747584" cy="45102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PC</a:t>
            </a: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H="1" flipV="1">
            <a:off x="3293851" y="3201840"/>
            <a:ext cx="1" cy="148898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flipH="1" flipV="1">
            <a:off x="3022002" y="2383204"/>
            <a:ext cx="1" cy="32436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0"/>
          </p:cNvCxnSpPr>
          <p:nvPr/>
        </p:nvCxnSpPr>
        <p:spPr>
          <a:xfrm flipH="1" flipV="1">
            <a:off x="2475216" y="4103881"/>
            <a:ext cx="1" cy="5869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75415" y="2707567"/>
            <a:ext cx="784655" cy="49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ADC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74818" y="2707567"/>
            <a:ext cx="784655" cy="49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ADC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467741" y="2394015"/>
            <a:ext cx="0" cy="30274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683984" y="2545384"/>
            <a:ext cx="0" cy="1513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83983" y="2545384"/>
            <a:ext cx="9082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98384" y="2545384"/>
            <a:ext cx="0" cy="1513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684881" y="2497503"/>
            <a:ext cx="0" cy="19925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75864" y="2497502"/>
            <a:ext cx="110901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5862" y="2497504"/>
            <a:ext cx="0" cy="2100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120457" y="2545384"/>
            <a:ext cx="0" cy="1513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20457" y="2545384"/>
            <a:ext cx="9082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34857" y="2545384"/>
            <a:ext cx="0" cy="1513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21355" y="2497503"/>
            <a:ext cx="0" cy="19925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12338" y="2497502"/>
            <a:ext cx="110901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012336" y="2497504"/>
            <a:ext cx="0" cy="2100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874220" y="2706023"/>
            <a:ext cx="784655" cy="49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XMIT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867143" y="2394015"/>
            <a:ext cx="0" cy="30274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266546" y="2394015"/>
            <a:ext cx="0" cy="30274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565948" y="1673461"/>
            <a:ext cx="612337" cy="42630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Trigger</a:t>
            </a:r>
          </a:p>
          <a:p>
            <a:pPr algn="ctr"/>
            <a:r>
              <a:rPr lang="en-US" sz="1050" b="1" dirty="0"/>
              <a:t>out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29474" y="1686589"/>
            <a:ext cx="585180" cy="42630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Trigger</a:t>
            </a:r>
          </a:p>
          <a:p>
            <a:pPr algn="ctr"/>
            <a:r>
              <a:rPr lang="en-US" sz="1050" b="1" dirty="0"/>
              <a:t>out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363480" y="2099770"/>
            <a:ext cx="0" cy="607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756705" y="2112899"/>
            <a:ext cx="0" cy="607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874220" y="4635221"/>
            <a:ext cx="784655" cy="5189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DCM II</a:t>
            </a:r>
          </a:p>
        </p:txBody>
      </p:sp>
      <p:cxnSp>
        <p:nvCxnSpPr>
          <p:cNvPr id="42" name="Straight Arrow Connector 41"/>
          <p:cNvCxnSpPr>
            <a:stCxn id="34" idx="2"/>
            <a:endCxn id="41" idx="0"/>
          </p:cNvCxnSpPr>
          <p:nvPr/>
        </p:nvCxnSpPr>
        <p:spPr>
          <a:xfrm>
            <a:off x="7266546" y="3200295"/>
            <a:ext cx="0" cy="1434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101423" y="1558390"/>
            <a:ext cx="5850925" cy="1878227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Connector 43"/>
          <p:cNvCxnSpPr/>
          <p:nvPr/>
        </p:nvCxnSpPr>
        <p:spPr>
          <a:xfrm>
            <a:off x="2047363" y="4369550"/>
            <a:ext cx="5904985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381090" y="1537606"/>
            <a:ext cx="5399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89545" y="3407696"/>
            <a:ext cx="8643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(rack based)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791089" y="4083018"/>
            <a:ext cx="14558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Slow control/</a:t>
            </a:r>
            <a:r>
              <a:rPr lang="en-US" sz="1050" b="1" dirty="0" err="1"/>
              <a:t>readback</a:t>
            </a:r>
            <a:endParaRPr lang="en-US" sz="105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614432" y="4339088"/>
            <a:ext cx="9060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Beam clock,</a:t>
            </a:r>
          </a:p>
          <a:p>
            <a:pPr algn="ctr"/>
            <a:r>
              <a:rPr lang="en-US" sz="1050" b="1" dirty="0"/>
              <a:t>L0, L1 trigger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08635" y="4782756"/>
            <a:ext cx="1554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/>
              <a:t>SPHENIX DAQ System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67741" y="3226551"/>
            <a:ext cx="0" cy="4181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867143" y="3224346"/>
            <a:ext cx="0" cy="4181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714656" y="3476141"/>
            <a:ext cx="786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detector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55884" y="2095648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Slow control/</a:t>
            </a:r>
            <a:r>
              <a:rPr lang="en-US" sz="900" b="1" dirty="0" err="1"/>
              <a:t>readback</a:t>
            </a:r>
            <a:endParaRPr lang="en-US" sz="900" b="1" dirty="0"/>
          </a:p>
          <a:p>
            <a:r>
              <a:rPr lang="en-US" sz="900" b="1" dirty="0"/>
              <a:t> bus, L0, L1 trigger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30807" y="2507499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Token passing</a:t>
            </a:r>
          </a:p>
          <a:p>
            <a:pPr algn="ctr"/>
            <a:r>
              <a:rPr lang="en-US" sz="1050" b="1" dirty="0" err="1"/>
              <a:t>dataway</a:t>
            </a:r>
            <a:endParaRPr lang="en-US" sz="105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054397" y="2504409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Token passing</a:t>
            </a:r>
          </a:p>
          <a:p>
            <a:pPr algn="ctr"/>
            <a:r>
              <a:rPr lang="en-US" sz="1050" b="1" dirty="0" err="1"/>
              <a:t>dataway</a:t>
            </a:r>
            <a:endParaRPr lang="en-US" sz="105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2461810" y="156104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Clock are </a:t>
            </a:r>
            <a:r>
              <a:rPr lang="en-US" sz="900" b="1" dirty="0" err="1"/>
              <a:t>fanout</a:t>
            </a:r>
            <a:r>
              <a:rPr lang="en-US" sz="900" b="1" dirty="0"/>
              <a:t> point to </a:t>
            </a:r>
          </a:p>
          <a:p>
            <a:r>
              <a:rPr lang="en-US" sz="900" b="1" dirty="0"/>
              <a:t>point through the backplane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01000" y="1299138"/>
            <a:ext cx="2537572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Crate based system.</a:t>
            </a:r>
          </a:p>
          <a:p>
            <a:endParaRPr lang="en-US" sz="1350" dirty="0"/>
          </a:p>
          <a:p>
            <a:r>
              <a:rPr lang="en-US" sz="1350" dirty="0"/>
              <a:t>Signals are cable from the on-detector electronics. </a:t>
            </a:r>
          </a:p>
          <a:p>
            <a:endParaRPr lang="en-US" sz="1350" dirty="0"/>
          </a:p>
          <a:p>
            <a:r>
              <a:rPr lang="en-US" sz="1350" dirty="0"/>
              <a:t>Digitized with 14 bit ADC. </a:t>
            </a:r>
          </a:p>
          <a:p>
            <a:endParaRPr lang="en-US" sz="1350" dirty="0"/>
          </a:p>
          <a:p>
            <a:r>
              <a:rPr lang="en-US" sz="1350" dirty="0"/>
              <a:t>Receive timing information the SPHENIX Granule Timing Module (GTM)</a:t>
            </a:r>
          </a:p>
          <a:p>
            <a:r>
              <a:rPr lang="en-US" sz="1350" dirty="0"/>
              <a:t> </a:t>
            </a:r>
          </a:p>
          <a:p>
            <a:r>
              <a:rPr lang="en-US" sz="1350" dirty="0"/>
              <a:t>Generate L1 trigger primitives</a:t>
            </a:r>
          </a:p>
          <a:p>
            <a:endParaRPr lang="en-US" sz="1350" dirty="0"/>
          </a:p>
          <a:p>
            <a:r>
              <a:rPr lang="en-US" sz="1350" dirty="0"/>
              <a:t>Receive L1 trigger and send out L1 triggered event data to Data Collection Module II (DCMII). </a:t>
            </a:r>
          </a:p>
          <a:p>
            <a:endParaRPr lang="en-US" sz="1350" dirty="0"/>
          </a:p>
          <a:p>
            <a:r>
              <a:rPr lang="en-US" sz="1350" dirty="0"/>
              <a:t>Provide buffer for both the 40 beam crossing L1 delay buffer and 4 L1 triggered events </a:t>
            </a:r>
          </a:p>
          <a:p>
            <a:endParaRPr lang="en-US" sz="1350" dirty="0"/>
          </a:p>
        </p:txBody>
      </p:sp>
      <p:sp>
        <p:nvSpPr>
          <p:cNvPr id="58" name="TextBox 57"/>
          <p:cNvSpPr txBox="1"/>
          <p:nvPr/>
        </p:nvSpPr>
        <p:spPr>
          <a:xfrm>
            <a:off x="6178286" y="3222562"/>
            <a:ext cx="888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/>
              <a:t>3 ADC </a:t>
            </a:r>
            <a:r>
              <a:rPr lang="en-US" sz="900" b="1" i="1" dirty="0">
                <a:sym typeface="Wingdings" panose="05000000000000000000" pitchFamily="2" charset="2"/>
              </a:rPr>
              <a:t> XMIT</a:t>
            </a:r>
            <a:endParaRPr lang="en-US" sz="900" b="1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3210446" y="3615536"/>
            <a:ext cx="6254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50" b="1" dirty="0"/>
              <a:t>3Gbit/sec</a:t>
            </a:r>
          </a:p>
          <a:p>
            <a:pPr algn="ctr"/>
            <a:r>
              <a:rPr lang="en-US" sz="750" b="1" dirty="0"/>
              <a:t>optical link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207490" y="3724130"/>
            <a:ext cx="644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50" b="1" dirty="0"/>
              <a:t>1.6Gbit/sec</a:t>
            </a:r>
          </a:p>
          <a:p>
            <a:pPr algn="ctr"/>
            <a:r>
              <a:rPr lang="en-US" sz="750" b="1" dirty="0"/>
              <a:t>optical link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3/1/2021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B0B8-704D-44FA-A19D-BB2B310D64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6823</TotalTime>
  <Words>3334</Words>
  <Application>Microsoft Office PowerPoint</Application>
  <PresentationFormat>Widescreen</PresentationFormat>
  <Paragraphs>1097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Wingdings</vt:lpstr>
      <vt:lpstr>Office Theme</vt:lpstr>
      <vt:lpstr>sPHENIX Local Level 1 Review</vt:lpstr>
      <vt:lpstr>Calorimeter Level 1 trigger</vt:lpstr>
      <vt:lpstr>Issues</vt:lpstr>
      <vt:lpstr>PowerPoint Presentation</vt:lpstr>
      <vt:lpstr>PowerPoint Presentation</vt:lpstr>
      <vt:lpstr>PowerPoint Presentation</vt:lpstr>
      <vt:lpstr>PowerPoint Presentation</vt:lpstr>
      <vt:lpstr>Digitizer Crate</vt:lpstr>
      <vt:lpstr>The Digitizer Subsystem Technical Overview</vt:lpstr>
      <vt:lpstr>Arria 10 FPGA </vt:lpstr>
      <vt:lpstr>Optical 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Sorting procedure</vt:lpstr>
      <vt:lpstr>PowerPoint Presentation</vt:lpstr>
      <vt:lpstr>PowerPoint Presentation</vt:lpstr>
      <vt:lpstr>PowerPoint Presentation</vt:lpstr>
      <vt:lpstr>slide window 10 optical port summery</vt:lpstr>
      <vt:lpstr>Jet trigger</vt:lpstr>
      <vt:lpstr>PowerPoint Presentation</vt:lpstr>
      <vt:lpstr>Pair trigger</vt:lpstr>
      <vt:lpstr>PowerPoint Presentation</vt:lpstr>
      <vt:lpstr>PowerPoint Presentation</vt:lpstr>
      <vt:lpstr>Pair trigger output</vt:lpstr>
      <vt:lpstr>PowerPoint Presentation</vt:lpstr>
      <vt:lpstr>PowerPoint Presentation</vt:lpstr>
      <vt:lpstr>PowerPoint Presentation</vt:lpstr>
      <vt:lpstr>PowerPoint Presentation</vt:lpstr>
      <vt:lpstr>Data alignment</vt:lpstr>
      <vt:lpstr>PowerPoint Presentation</vt:lpstr>
      <vt:lpstr>Trigger FPGA Code Loading</vt:lpstr>
      <vt:lpstr>Test data/Monitoring</vt:lpstr>
      <vt:lpstr>Board modification</vt:lpstr>
      <vt:lpstr>Things need to be done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Cheng-Yi Chi</dc:creator>
  <cp:lastModifiedBy>Cheng-Yi Chi</cp:lastModifiedBy>
  <cp:revision>47</cp:revision>
  <dcterms:created xsi:type="dcterms:W3CDTF">2021-02-21T22:26:45Z</dcterms:created>
  <dcterms:modified xsi:type="dcterms:W3CDTF">2021-03-01T16:54:24Z</dcterms:modified>
</cp:coreProperties>
</file>