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7" r:id="rId2"/>
    <p:sldId id="281" r:id="rId3"/>
    <p:sldId id="282" r:id="rId4"/>
    <p:sldId id="287" r:id="rId5"/>
    <p:sldId id="283" r:id="rId6"/>
    <p:sldId id="284" r:id="rId7"/>
    <p:sldId id="285" r:id="rId8"/>
    <p:sldId id="286" r:id="rId9"/>
    <p:sldId id="262" r:id="rId10"/>
    <p:sldId id="266" r:id="rId11"/>
    <p:sldId id="267" r:id="rId12"/>
    <p:sldId id="268" r:id="rId13"/>
    <p:sldId id="269" r:id="rId14"/>
    <p:sldId id="279" r:id="rId15"/>
    <p:sldId id="270" r:id="rId16"/>
    <p:sldId id="272" r:id="rId17"/>
    <p:sldId id="264" r:id="rId18"/>
    <p:sldId id="289" r:id="rId19"/>
    <p:sldId id="290" r:id="rId20"/>
    <p:sldId id="294" r:id="rId21"/>
    <p:sldId id="298" r:id="rId22"/>
    <p:sldId id="288" r:id="rId23"/>
    <p:sldId id="277" r:id="rId24"/>
    <p:sldId id="273" r:id="rId25"/>
    <p:sldId id="274" r:id="rId26"/>
    <p:sldId id="275" r:id="rId27"/>
    <p:sldId id="292" r:id="rId28"/>
    <p:sldId id="293" r:id="rId29"/>
    <p:sldId id="295" r:id="rId30"/>
    <p:sldId id="291" r:id="rId31"/>
    <p:sldId id="296" r:id="rId32"/>
    <p:sldId id="261" r:id="rId33"/>
    <p:sldId id="260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807A7-9DFD-4791-A152-6BB55831EE4B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3C32C-B6A4-4034-9135-6E014C01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833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F6CA8-458B-4F4E-B0F3-E1F77346D6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1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4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4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5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E211-ACBE-44E0-BFAA-C9449458D498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B403-AE10-4191-B09E-704D85DA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hyperlink" Target="https://indico.bnl.gov/conferenceDisplay.py?confId=265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indico.bnl.gov/conferenceDisplay.py?confId=265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Calorimeter Digitizer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System block diagram</a:t>
            </a:r>
          </a:p>
          <a:p>
            <a:r>
              <a:rPr lang="en-US" dirty="0" smtClean="0"/>
              <a:t>ADC choice</a:t>
            </a:r>
          </a:p>
          <a:p>
            <a:r>
              <a:rPr lang="en-US" dirty="0" smtClean="0"/>
              <a:t>Digitizer Board flow</a:t>
            </a:r>
          </a:p>
          <a:p>
            <a:r>
              <a:rPr lang="en-US" dirty="0" smtClean="0"/>
              <a:t>FPGA data flow</a:t>
            </a:r>
          </a:p>
          <a:p>
            <a:r>
              <a:rPr lang="en-US" dirty="0" smtClean="0"/>
              <a:t>Trigger data flow</a:t>
            </a:r>
            <a:endParaRPr lang="en-US" dirty="0"/>
          </a:p>
          <a:p>
            <a:r>
              <a:rPr lang="en-US" dirty="0" smtClean="0"/>
              <a:t>Trigger daughter card.</a:t>
            </a:r>
          </a:p>
        </p:txBody>
      </p:sp>
    </p:spTree>
    <p:extLst>
      <p:ext uri="{BB962C8B-B14F-4D97-AF65-F5344CB8AC3E}">
        <p14:creationId xmlns:p14="http://schemas.microsoft.com/office/powerpoint/2010/main" val="1819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</a:t>
            </a:r>
            <a:r>
              <a:rPr lang="en-US" dirty="0" err="1"/>
              <a:t>emcal</a:t>
            </a:r>
            <a:r>
              <a:rPr lang="en-US" dirty="0"/>
              <a:t> channel = 96*256 = 24576.</a:t>
            </a:r>
          </a:p>
          <a:p>
            <a:pPr lvl="1"/>
            <a:r>
              <a:rPr lang="en-US" dirty="0"/>
              <a:t>Phi and eta coverage is 0.025 *0.025</a:t>
            </a:r>
          </a:p>
          <a:p>
            <a:r>
              <a:rPr lang="en-US" dirty="0"/>
              <a:t>HCAL has 24576/16 = 1536 </a:t>
            </a:r>
            <a:r>
              <a:rPr lang="en-US" dirty="0" smtClean="0"/>
              <a:t>channel (outer only)</a:t>
            </a:r>
            <a:endParaRPr lang="en-US" dirty="0"/>
          </a:p>
          <a:p>
            <a:pPr lvl="1"/>
            <a:r>
              <a:rPr lang="en-US" dirty="0"/>
              <a:t>Phi and eta coverage is 0.1*0.1 </a:t>
            </a:r>
            <a:r>
              <a:rPr lang="en-US" dirty="0">
                <a:sym typeface="Wingdings" panose="05000000000000000000" pitchFamily="2" charset="2"/>
              </a:rPr>
              <a:t> after 2X2 sum =&gt; 0.2 *0.2 coverage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2x2 </a:t>
            </a:r>
            <a:r>
              <a:rPr lang="en-US" dirty="0">
                <a:sym typeface="Wingdings" panose="05000000000000000000" pitchFamily="2" charset="2"/>
              </a:rPr>
              <a:t>sum are done in FEM. Each sum has 8 bits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Finest element we could send out in the FEM, constrained by the bandwidth of the system.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 we have 384 L1 primitives fibers from EMCAL and 24 from HCAL.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If we can not bring all fibers into one FPGA, we are dealing with processing data in subset of the detectors.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Physics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Hadronic jets</a:t>
            </a:r>
          </a:p>
          <a:p>
            <a:pPr lvl="1"/>
            <a:r>
              <a:rPr lang="en-US" dirty="0" smtClean="0"/>
              <a:t>SUM over EMCAL + Hadronic towers</a:t>
            </a:r>
          </a:p>
          <a:p>
            <a:pPr lvl="2"/>
            <a:r>
              <a:rPr lang="en-US" dirty="0" smtClean="0"/>
              <a:t>With 0.2 eta X 0.2 phi tower overlapping 2x2 sum.</a:t>
            </a:r>
          </a:p>
          <a:p>
            <a:pPr lvl="2"/>
            <a:r>
              <a:rPr lang="en-US" dirty="0" smtClean="0"/>
              <a:t>Threshold apply over the 2x2 sum. Isolation </a:t>
            </a:r>
            <a:r>
              <a:rPr lang="en-US" dirty="0" smtClean="0"/>
              <a:t>cuts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Pair trigger</a:t>
            </a:r>
          </a:p>
          <a:p>
            <a:pPr lvl="1"/>
            <a:r>
              <a:rPr lang="en-US" dirty="0" smtClean="0"/>
              <a:t>With EMCAL 4x4 overlapping sum</a:t>
            </a:r>
          </a:p>
          <a:p>
            <a:pPr lvl="1"/>
            <a:r>
              <a:rPr lang="en-US" dirty="0" smtClean="0"/>
              <a:t>SUM threshold applied, isolation cut applied</a:t>
            </a:r>
          </a:p>
          <a:p>
            <a:pPr lvl="1"/>
            <a:r>
              <a:rPr lang="en-US" dirty="0" smtClean="0"/>
              <a:t>10 </a:t>
            </a:r>
            <a:r>
              <a:rPr lang="en-US" dirty="0" smtClean="0"/>
              <a:t>bits energy (??) with both eta and phi angle</a:t>
            </a:r>
          </a:p>
          <a:p>
            <a:pPr lvl="1"/>
            <a:r>
              <a:rPr lang="en-US" dirty="0" smtClean="0"/>
              <a:t>3 bits eta and phi address will be enough to reconstruct the mass. </a:t>
            </a:r>
          </a:p>
          <a:p>
            <a:pPr lvl="2"/>
            <a:r>
              <a:rPr lang="en-US" dirty="0" smtClean="0"/>
              <a:t>May be a look up </a:t>
            </a:r>
            <a:r>
              <a:rPr lang="en-US" dirty="0" smtClean="0"/>
              <a:t>table</a:t>
            </a:r>
            <a:r>
              <a:rPr lang="en-US" dirty="0" smtClean="0"/>
              <a:t>??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252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94105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97958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01811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05664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9517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13370" y="194387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0252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4105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7958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01811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05664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09517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13370" y="243839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90252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4105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97958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1811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005664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509517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13370" y="293292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990252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94105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97958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01811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05664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509517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43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013370" y="3427442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990252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94105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997958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01811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05664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509517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9013370" y="3921964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90252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94105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97958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501811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8005664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509517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013370" y="441648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51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990252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94105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997958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01811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005664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509517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013370" y="491100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997958" y="2932920"/>
            <a:ext cx="2015412" cy="197808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15404" y="348343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19257" y="348343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615404" y="842865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119257" y="842865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940211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444064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947917" y="5041636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940211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444064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41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947917" y="5536158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940211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444064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&gt;=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947917" y="6030680"/>
            <a:ext cx="503853" cy="4945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6904653" y="1250302"/>
            <a:ext cx="363894" cy="1334278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8910735" y="4777273"/>
            <a:ext cx="1670179" cy="905070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747657" y="1735494"/>
            <a:ext cx="1520890" cy="14835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837714" y="658199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 sum (2x2 of &lt;2x2&gt; sum)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9745824" y="2869940"/>
            <a:ext cx="20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 overlapped sum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167803" y="4479081"/>
            <a:ext cx="1255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Simple</a:t>
            </a:r>
          </a:p>
          <a:p>
            <a:pPr algn="ctr"/>
            <a:r>
              <a:rPr lang="en-US" sz="1600" dirty="0" smtClean="0"/>
              <a:t>Isolation cut 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186612" y="348343"/>
            <a:ext cx="562635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4x4 sum require data from neighbor 2x2 cells</a:t>
            </a:r>
          </a:p>
          <a:p>
            <a:endParaRPr lang="en-US" dirty="0"/>
          </a:p>
          <a:p>
            <a:r>
              <a:rPr lang="en-US" dirty="0" smtClean="0"/>
              <a:t>Simple isolation cuts will required data from neighbor 4x4 sum.</a:t>
            </a:r>
          </a:p>
          <a:p>
            <a:endParaRPr lang="en-US" dirty="0"/>
          </a:p>
          <a:p>
            <a:r>
              <a:rPr lang="en-US" dirty="0" smtClean="0"/>
              <a:t>Overlapped 4x4 sum mean we have as many 4x4 sum as input 2x2 sum .</a:t>
            </a:r>
          </a:p>
          <a:p>
            <a:endParaRPr lang="en-US" dirty="0"/>
          </a:p>
          <a:p>
            <a:r>
              <a:rPr lang="en-US" dirty="0" smtClean="0"/>
              <a:t>For example as </a:t>
            </a:r>
          </a:p>
          <a:p>
            <a:r>
              <a:rPr lang="en-US" dirty="0"/>
              <a:t>	</a:t>
            </a:r>
            <a:r>
              <a:rPr lang="en-US" dirty="0" smtClean="0"/>
              <a:t>4x4 matrix of 2x2 sum  will require data from 2 top rows, 2 left columns, 1 bottom rows and 1 right columns.</a:t>
            </a:r>
          </a:p>
          <a:p>
            <a:r>
              <a:rPr lang="en-US" dirty="0"/>
              <a:t>	</a:t>
            </a:r>
            <a:r>
              <a:rPr lang="en-US" dirty="0" smtClean="0"/>
              <a:t>Bring in more data from neighbor region.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Constrains building “trigger processing blocks” either in complete phi or complete eta.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So we only have deal cross stitching from two edge only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 Trigger block should at least cover 8 2x2 width 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Limit the bring the neighbor data to less than 3/8 of input bandwidth.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20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EMCAL data have 256 channel phi and 96 channels in eta.</a:t>
            </a:r>
            <a:endParaRPr lang="en-US" dirty="0"/>
          </a:p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Each fiber cover 64 channel in square form (8x8) for each cable mapping</a:t>
            </a:r>
          </a:p>
          <a:p>
            <a:pPr lvl="1"/>
            <a:r>
              <a:rPr lang="en-US" dirty="0" smtClean="0"/>
              <a:t>2 layers of 8x8 channels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c</a:t>
            </a:r>
            <a:r>
              <a:rPr lang="en-US" dirty="0" smtClean="0"/>
              <a:t>omplete phi coverage </a:t>
            </a:r>
            <a:r>
              <a:rPr lang="en-US" dirty="0" smtClean="0">
                <a:sym typeface="Wingdings" panose="05000000000000000000" pitchFamily="2" charset="2"/>
              </a:rPr>
              <a:t> 64 fibers,  For complete eta coverage  24 fibers per trigger processing blocks.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Plus sending and receiving of cross stitching fibers from neighbor region. Ignore end of the detector effect.</a:t>
            </a:r>
          </a:p>
        </p:txBody>
      </p:sp>
    </p:spTree>
    <p:extLst>
      <p:ext uri="{BB962C8B-B14F-4D97-AF65-F5344CB8AC3E}">
        <p14:creationId xmlns:p14="http://schemas.microsoft.com/office/powerpoint/2010/main" val="2929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Clock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collider beam interaction is driven by the </a:t>
            </a:r>
            <a:r>
              <a:rPr lang="en-US" dirty="0" smtClean="0"/>
              <a:t>RHIC beam </a:t>
            </a:r>
            <a:r>
              <a:rPr lang="en-US" dirty="0"/>
              <a:t>clock, ~9.6 MHz</a:t>
            </a:r>
          </a:p>
          <a:p>
            <a:pPr lvl="1"/>
            <a:r>
              <a:rPr lang="en-US" dirty="0"/>
              <a:t>The calorimeter digitizer is driven by 6X beam clock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L0 timing signal, like RESET, INIT, TEST, RUN etc., carries action associate with beam clock.</a:t>
            </a:r>
            <a:endParaRPr lang="en-US" dirty="0"/>
          </a:p>
          <a:p>
            <a:r>
              <a:rPr lang="en-US" dirty="0"/>
              <a:t>The L1 trigger primitives optical transmitter is driven by 120 MHz crystal clock</a:t>
            </a:r>
          </a:p>
          <a:p>
            <a:pPr lvl="1"/>
            <a:r>
              <a:rPr lang="en-US" dirty="0"/>
              <a:t>For the clock stability. </a:t>
            </a:r>
            <a:r>
              <a:rPr lang="en-US" dirty="0" smtClean="0"/>
              <a:t>Use local crystal…</a:t>
            </a:r>
            <a:endParaRPr lang="en-US" dirty="0"/>
          </a:p>
          <a:p>
            <a:r>
              <a:rPr lang="en-US" dirty="0"/>
              <a:t>The L1 trigger </a:t>
            </a:r>
            <a:r>
              <a:rPr lang="en-US" dirty="0" smtClean="0"/>
              <a:t>block needs </a:t>
            </a:r>
            <a:endParaRPr lang="en-US" dirty="0"/>
          </a:p>
          <a:p>
            <a:pPr lvl="1"/>
            <a:r>
              <a:rPr lang="en-US" dirty="0"/>
              <a:t>1) beam clock is needed to clock the collision data</a:t>
            </a:r>
          </a:p>
          <a:p>
            <a:pPr lvl="1"/>
            <a:r>
              <a:rPr lang="en-US" dirty="0"/>
              <a:t>2) reference clock is needed to receive the data.</a:t>
            </a:r>
          </a:p>
          <a:p>
            <a:pPr lvl="1"/>
            <a:r>
              <a:rPr lang="en-US" dirty="0"/>
              <a:t>3) FPGA operation could be drive by multiple of the reference clock. </a:t>
            </a:r>
          </a:p>
          <a:p>
            <a:pPr lvl="2"/>
            <a:r>
              <a:rPr lang="en-US" dirty="0"/>
              <a:t>Simplify the optical interface coupling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Per reference frequency, several possible optical speed can be achieved.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617" y="126038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2673179" y="126038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707025" y="1037967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to 16 2x2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693506" y="1037968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Alignment memory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5791198" y="1037967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Delay memory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1614617" y="2401330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Optical transmitter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2673179" y="2401329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collector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614617" y="3554627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673179" y="3554627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707025" y="3323968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to 16 2x2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693506" y="3323968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Alignment memory</a:t>
            </a:r>
            <a:endParaRPr 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5791198" y="3319849"/>
            <a:ext cx="794953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Delay memory</a:t>
            </a:r>
            <a:endParaRPr lang="en-US" sz="1050" dirty="0"/>
          </a:p>
        </p:txBody>
      </p:sp>
      <p:sp>
        <p:nvSpPr>
          <p:cNvPr id="14" name="Rectangle 13"/>
          <p:cNvSpPr/>
          <p:nvPr/>
        </p:nvSpPr>
        <p:spPr>
          <a:xfrm>
            <a:off x="1614617" y="5037438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ptical receiver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2673179" y="5037438"/>
            <a:ext cx="782594" cy="50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unpacker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707025" y="4815016"/>
            <a:ext cx="683741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Restore data </a:t>
            </a:r>
          </a:p>
          <a:p>
            <a:pPr algn="ctr"/>
            <a:r>
              <a:rPr lang="en-US" sz="1200" dirty="0" smtClean="0"/>
              <a:t>sums</a:t>
            </a:r>
            <a:endParaRPr lang="en-US" sz="1200" dirty="0"/>
          </a:p>
        </p:txBody>
      </p:sp>
      <p:cxnSp>
        <p:nvCxnSpPr>
          <p:cNvPr id="18" name="Elbow Connector 17"/>
          <p:cNvCxnSpPr>
            <a:stCxn id="4" idx="2"/>
          </p:cNvCxnSpPr>
          <p:nvPr/>
        </p:nvCxnSpPr>
        <p:spPr>
          <a:xfrm rot="5400000">
            <a:off x="3488725" y="1952367"/>
            <a:ext cx="527221" cy="593122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0"/>
          </p:cNvCxnSpPr>
          <p:nvPr/>
        </p:nvCxnSpPr>
        <p:spPr>
          <a:xfrm rot="16200000" flipV="1">
            <a:off x="3461951" y="2737022"/>
            <a:ext cx="580768" cy="59312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18638" y="469557"/>
            <a:ext cx="815546" cy="5700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" idx="3"/>
            <a:endCxn id="3" idx="1"/>
          </p:cNvCxnSpPr>
          <p:nvPr/>
        </p:nvCxnSpPr>
        <p:spPr>
          <a:xfrm>
            <a:off x="2397211" y="1511644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97211" y="3797644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2595" y="1511643"/>
            <a:ext cx="83202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1322" y="5067871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 from </a:t>
            </a:r>
          </a:p>
          <a:p>
            <a:pPr algn="ctr"/>
            <a:r>
              <a:rPr lang="en-US" sz="1100" dirty="0" smtClean="0"/>
              <a:t>Overlapped region</a:t>
            </a:r>
            <a:endParaRPr lang="en-US" sz="1100" dirty="0"/>
          </a:p>
        </p:txBody>
      </p:sp>
      <p:cxnSp>
        <p:nvCxnSpPr>
          <p:cNvPr id="33" name="Straight Arrow Connector 32"/>
          <p:cNvCxnSpPr>
            <a:endCxn id="14" idx="1"/>
          </p:cNvCxnSpPr>
          <p:nvPr/>
        </p:nvCxnSpPr>
        <p:spPr>
          <a:xfrm>
            <a:off x="683741" y="5288691"/>
            <a:ext cx="930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3677" y="2437139"/>
            <a:ext cx="12506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Data to </a:t>
            </a:r>
          </a:p>
          <a:p>
            <a:pPr algn="ctr"/>
            <a:r>
              <a:rPr lang="en-US" sz="1100" dirty="0" smtClean="0"/>
              <a:t>Overlapped region</a:t>
            </a:r>
            <a:endParaRPr lang="en-US" sz="1100" dirty="0"/>
          </a:p>
        </p:txBody>
      </p:sp>
      <p:cxnSp>
        <p:nvCxnSpPr>
          <p:cNvPr id="37" name="Straight Arrow Connector 36"/>
          <p:cNvCxnSpPr>
            <a:stCxn id="35" idx="3"/>
            <a:endCxn id="35" idx="1"/>
          </p:cNvCxnSpPr>
          <p:nvPr/>
        </p:nvCxnSpPr>
        <p:spPr>
          <a:xfrm flipH="1">
            <a:off x="423677" y="2652583"/>
            <a:ext cx="12506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2595" y="3805077"/>
            <a:ext cx="832022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3"/>
            <a:endCxn id="15" idx="1"/>
          </p:cNvCxnSpPr>
          <p:nvPr/>
        </p:nvCxnSpPr>
        <p:spPr>
          <a:xfrm>
            <a:off x="2397211" y="5288693"/>
            <a:ext cx="275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8" idx="1"/>
            <a:endCxn id="7" idx="3"/>
          </p:cNvCxnSpPr>
          <p:nvPr/>
        </p:nvCxnSpPr>
        <p:spPr>
          <a:xfrm flipH="1">
            <a:off x="2397211" y="2652584"/>
            <a:ext cx="2759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11" idx="1"/>
          </p:cNvCxnSpPr>
          <p:nvPr/>
        </p:nvCxnSpPr>
        <p:spPr>
          <a:xfrm flipV="1">
            <a:off x="3455773" y="3797644"/>
            <a:ext cx="25125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" idx="3"/>
            <a:endCxn id="4" idx="1"/>
          </p:cNvCxnSpPr>
          <p:nvPr/>
        </p:nvCxnSpPr>
        <p:spPr>
          <a:xfrm flipV="1">
            <a:off x="3455773" y="1511643"/>
            <a:ext cx="251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" idx="3"/>
            <a:endCxn id="5" idx="1"/>
          </p:cNvCxnSpPr>
          <p:nvPr/>
        </p:nvCxnSpPr>
        <p:spPr>
          <a:xfrm>
            <a:off x="4390766" y="1511643"/>
            <a:ext cx="3027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3"/>
            <a:endCxn id="6" idx="1"/>
          </p:cNvCxnSpPr>
          <p:nvPr/>
        </p:nvCxnSpPr>
        <p:spPr>
          <a:xfrm flipV="1">
            <a:off x="5488459" y="1511643"/>
            <a:ext cx="302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3"/>
          </p:cNvCxnSpPr>
          <p:nvPr/>
        </p:nvCxnSpPr>
        <p:spPr>
          <a:xfrm flipV="1">
            <a:off x="6586151" y="1511642"/>
            <a:ext cx="4324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3" idx="3"/>
          </p:cNvCxnSpPr>
          <p:nvPr/>
        </p:nvCxnSpPr>
        <p:spPr>
          <a:xfrm flipV="1">
            <a:off x="6586151" y="3793524"/>
            <a:ext cx="4324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2" idx="3"/>
            <a:endCxn id="13" idx="1"/>
          </p:cNvCxnSpPr>
          <p:nvPr/>
        </p:nvCxnSpPr>
        <p:spPr>
          <a:xfrm flipV="1">
            <a:off x="5488459" y="3793525"/>
            <a:ext cx="302739" cy="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1" idx="3"/>
            <a:endCxn id="12" idx="1"/>
          </p:cNvCxnSpPr>
          <p:nvPr/>
        </p:nvCxnSpPr>
        <p:spPr>
          <a:xfrm>
            <a:off x="4390766" y="3797644"/>
            <a:ext cx="30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5" idx="3"/>
            <a:endCxn id="16" idx="1"/>
          </p:cNvCxnSpPr>
          <p:nvPr/>
        </p:nvCxnSpPr>
        <p:spPr>
          <a:xfrm flipV="1">
            <a:off x="3455773" y="5288692"/>
            <a:ext cx="251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6" idx="3"/>
          </p:cNvCxnSpPr>
          <p:nvPr/>
        </p:nvCxnSpPr>
        <p:spPr>
          <a:xfrm flipV="1">
            <a:off x="4390766" y="5283314"/>
            <a:ext cx="2627872" cy="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090983" y="214184"/>
            <a:ext cx="1037968" cy="43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Fake data</a:t>
            </a:r>
          </a:p>
          <a:p>
            <a:pPr algn="ctr"/>
            <a:r>
              <a:rPr lang="en-US" sz="1100" dirty="0" smtClean="0"/>
              <a:t>injector</a:t>
            </a:r>
            <a:endParaRPr lang="en-US" sz="1100" dirty="0"/>
          </a:p>
        </p:txBody>
      </p:sp>
      <p:cxnSp>
        <p:nvCxnSpPr>
          <p:cNvPr id="69" name="Elbow Connector 68"/>
          <p:cNvCxnSpPr>
            <a:stCxn id="67" idx="3"/>
          </p:cNvCxnSpPr>
          <p:nvPr/>
        </p:nvCxnSpPr>
        <p:spPr>
          <a:xfrm>
            <a:off x="6128951" y="432487"/>
            <a:ext cx="889687" cy="3748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090983" y="5951838"/>
            <a:ext cx="1037968" cy="436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slow control data </a:t>
            </a:r>
            <a:r>
              <a:rPr lang="en-US" sz="1100" dirty="0" err="1" smtClean="0"/>
              <a:t>readback</a:t>
            </a:r>
            <a:endParaRPr lang="en-US" sz="1100" dirty="0"/>
          </a:p>
        </p:txBody>
      </p:sp>
      <p:cxnSp>
        <p:nvCxnSpPr>
          <p:cNvPr id="74" name="Elbow Connector 73"/>
          <p:cNvCxnSpPr>
            <a:endCxn id="70" idx="3"/>
          </p:cNvCxnSpPr>
          <p:nvPr/>
        </p:nvCxnSpPr>
        <p:spPr>
          <a:xfrm rot="10800000" flipV="1">
            <a:off x="6128952" y="5762367"/>
            <a:ext cx="889687" cy="4077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732" y="99422"/>
            <a:ext cx="298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Data input alignment with </a:t>
            </a:r>
          </a:p>
          <a:p>
            <a:r>
              <a:rPr lang="en-US" sz="2000" u="sng" dirty="0" smtClean="0"/>
              <a:t>data merger block diagram</a:t>
            </a:r>
            <a:endParaRPr lang="en-US" sz="2000" u="sng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12/20/2017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internal review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005-9EC2-4AF3-ADD3-E54C9ED579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Proposed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existing calorimeter digitizer system infrastructure</a:t>
            </a:r>
          </a:p>
          <a:p>
            <a:pPr lvl="1"/>
            <a:r>
              <a:rPr lang="en-US" dirty="0" smtClean="0"/>
              <a:t>Beam clock distribution</a:t>
            </a:r>
          </a:p>
          <a:p>
            <a:pPr lvl="1"/>
            <a:r>
              <a:rPr lang="en-US" dirty="0" smtClean="0"/>
              <a:t>Slow control/offline read back system</a:t>
            </a:r>
          </a:p>
          <a:p>
            <a:pPr lvl="1"/>
            <a:r>
              <a:rPr lang="en-US" dirty="0" smtClean="0"/>
              <a:t>Power distribution</a:t>
            </a:r>
          </a:p>
          <a:p>
            <a:pPr lvl="2"/>
            <a:r>
              <a:rPr lang="en-US" dirty="0" smtClean="0"/>
              <a:t>2 sets of 2 12V 50A power bug ensure enough DC power distribution.</a:t>
            </a:r>
          </a:p>
          <a:p>
            <a:pPr lvl="2"/>
            <a:r>
              <a:rPr lang="en-US" dirty="0" smtClean="0"/>
              <a:t>Use only every other slots</a:t>
            </a:r>
          </a:p>
          <a:p>
            <a:pPr lvl="1"/>
            <a:r>
              <a:rPr lang="en-US" dirty="0" smtClean="0"/>
              <a:t>Mechanical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860" y="202985"/>
            <a:ext cx="5690987" cy="65468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651297" y="1674635"/>
            <a:ext cx="8238" cy="1342767"/>
          </a:xfrm>
          <a:prstGeom prst="straightConnector1">
            <a:avLst/>
          </a:prstGeom>
          <a:ln w="190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86481" y="1674635"/>
            <a:ext cx="2648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R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C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I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V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E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R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7362" y="836912"/>
            <a:ext cx="543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Trans-</a:t>
            </a:r>
          </a:p>
          <a:p>
            <a:r>
              <a:rPr lang="en-US" sz="1050" b="1" dirty="0" err="1" smtClean="0">
                <a:solidFill>
                  <a:srgbClr val="FFFF00"/>
                </a:solidFill>
              </a:rPr>
              <a:t>mitter</a:t>
            </a:r>
            <a:endParaRPr lang="en-US" sz="1050" b="1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18889" y="3476400"/>
            <a:ext cx="2961012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405257" y="156754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8098971" y="836913"/>
            <a:ext cx="1380930" cy="837723"/>
          </a:xfrm>
          <a:prstGeom prst="bentConnector3">
            <a:avLst>
              <a:gd name="adj1" fmla="val 67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850" y="559837"/>
            <a:ext cx="5273047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SPHENIX calorimeter Level 1 Trigger</a:t>
            </a:r>
          </a:p>
          <a:p>
            <a:pPr algn="ctr"/>
            <a:r>
              <a:rPr lang="en-US" dirty="0" smtClean="0"/>
              <a:t>Conceptual design  </a:t>
            </a:r>
          </a:p>
          <a:p>
            <a:pPr algn="ctr"/>
            <a:endParaRPr lang="en-US" dirty="0"/>
          </a:p>
          <a:p>
            <a:r>
              <a:rPr lang="en-US" dirty="0" smtClean="0"/>
              <a:t>Borrow Calorimeter Digitizer infrastructure.</a:t>
            </a:r>
          </a:p>
          <a:p>
            <a:r>
              <a:rPr lang="en-US" dirty="0" smtClean="0"/>
              <a:t>Receive digitizer trigger primitives</a:t>
            </a:r>
          </a:p>
          <a:p>
            <a:r>
              <a:rPr lang="en-US" dirty="0" smtClean="0"/>
              <a:t>Provide cross stitching between tiles.  </a:t>
            </a:r>
          </a:p>
          <a:p>
            <a:r>
              <a:rPr lang="en-US" dirty="0" smtClean="0"/>
              <a:t>Generate trigger primitives for global level 1 trigger</a:t>
            </a:r>
          </a:p>
          <a:p>
            <a:endParaRPr lang="en-US" dirty="0" smtClean="0"/>
          </a:p>
          <a:p>
            <a:r>
              <a:rPr lang="en-US" dirty="0" smtClean="0"/>
              <a:t>Boards consists of two building blocks</a:t>
            </a:r>
          </a:p>
          <a:p>
            <a:r>
              <a:rPr lang="en-US" dirty="0" smtClean="0"/>
              <a:t>   Each block has 36 optical receivers and</a:t>
            </a:r>
          </a:p>
          <a:p>
            <a:r>
              <a:rPr lang="en-US" dirty="0" smtClean="0"/>
              <a:t>   </a:t>
            </a:r>
            <a:r>
              <a:rPr lang="en-US" dirty="0"/>
              <a:t>	</a:t>
            </a:r>
            <a:r>
              <a:rPr lang="en-US" dirty="0" smtClean="0"/>
              <a:t>            12 optical transmitter</a:t>
            </a:r>
          </a:p>
          <a:p>
            <a:r>
              <a:rPr lang="en-US" dirty="0"/>
              <a:t> </a:t>
            </a:r>
            <a:r>
              <a:rPr lang="en-US" dirty="0" smtClean="0"/>
              <a:t>  Altera </a:t>
            </a:r>
            <a:r>
              <a:rPr lang="en-US" dirty="0" err="1" smtClean="0"/>
              <a:t>Arria</a:t>
            </a:r>
            <a:r>
              <a:rPr lang="en-US" dirty="0" smtClean="0"/>
              <a:t> 10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nm FPGA as the computing </a:t>
            </a:r>
            <a:r>
              <a:rPr lang="en-US" dirty="0" smtClean="0"/>
              <a:t>engine</a:t>
            </a:r>
          </a:p>
          <a:p>
            <a:endParaRPr lang="en-US" dirty="0"/>
          </a:p>
          <a:p>
            <a:r>
              <a:rPr lang="en-US" dirty="0" smtClean="0"/>
              <a:t>1517 pin package. 0.95V core. </a:t>
            </a:r>
          </a:p>
          <a:p>
            <a:r>
              <a:rPr lang="en-US" dirty="0" smtClean="0"/>
              <a:t>Optical speed up to 6.5Gbps </a:t>
            </a:r>
          </a:p>
          <a:p>
            <a:endParaRPr lang="en-US" dirty="0" smtClean="0"/>
          </a:p>
          <a:p>
            <a:r>
              <a:rPr lang="en-US" dirty="0" smtClean="0"/>
              <a:t>570K logic element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600K, 900K, 1150K</a:t>
            </a:r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The cost should be around $1K-$2K per FPGA. </a:t>
            </a:r>
          </a:p>
          <a:p>
            <a:r>
              <a:rPr lang="en-US" sz="1400" dirty="0" smtClean="0"/>
              <a:t>Need to be reconfirmed.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702" y="5451680"/>
            <a:ext cx="1829158" cy="926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5453" y="5281127"/>
            <a:ext cx="1231641" cy="2519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57194" y="5783301"/>
            <a:ext cx="8803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2A each,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2.5V &amp; 3.3V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8454" y="5915149"/>
            <a:ext cx="522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0.95V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6170" y="5915149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1.8V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7515" y="5915148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4A,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1.8V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0968" y="5020793"/>
            <a:ext cx="450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FF00"/>
                </a:solidFill>
              </a:rPr>
              <a:t>6</a:t>
            </a:r>
            <a:r>
              <a:rPr lang="en-US" sz="1100" b="1" dirty="0" smtClean="0">
                <a:solidFill>
                  <a:srgbClr val="FFFF00"/>
                </a:solidFill>
              </a:rPr>
              <a:t>A, 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0.9V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3526" y="5952578"/>
            <a:ext cx="5469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12V in</a:t>
            </a:r>
            <a:endParaRPr lang="en-US" sz="1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EMCAL Section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 trigger </a:t>
            </a:r>
            <a:r>
              <a:rPr lang="en-US" dirty="0" err="1"/>
              <a:t>Arria</a:t>
            </a:r>
            <a:r>
              <a:rPr lang="en-US" dirty="0"/>
              <a:t> 10 GX block.</a:t>
            </a:r>
          </a:p>
          <a:p>
            <a:pPr lvl="1"/>
            <a:r>
              <a:rPr lang="en-US" dirty="0"/>
              <a:t>Assume we will do the trigger data along the eta direction.</a:t>
            </a:r>
          </a:p>
          <a:p>
            <a:pPr lvl="2"/>
            <a:r>
              <a:rPr lang="en-US" dirty="0"/>
              <a:t>24 fibers will cover 96 channel in eta and 16 channel in phi direction.</a:t>
            </a:r>
          </a:p>
          <a:p>
            <a:pPr lvl="1"/>
            <a:r>
              <a:rPr lang="en-US" dirty="0"/>
              <a:t>Need 48 2x2 sum from the bottom block and 2 set of 48 sums from the top block. </a:t>
            </a:r>
          </a:p>
          <a:p>
            <a:pPr lvl="2"/>
            <a:r>
              <a:rPr lang="en-US" dirty="0"/>
              <a:t>The fundamental is 48 8 bits data.  </a:t>
            </a:r>
            <a:r>
              <a:rPr lang="en-US" dirty="0">
                <a:sym typeface="Wingdings" panose="05000000000000000000" pitchFamily="2" charset="2"/>
              </a:rPr>
              <a:t> 24 16 bits data + 1 header + 1 beam clock + 1 space  27 data words  bandwidth need to be at least 5.4 </a:t>
            </a:r>
            <a:r>
              <a:rPr lang="en-US" dirty="0" err="1">
                <a:sym typeface="Wingdings" panose="05000000000000000000" pitchFamily="2" charset="2"/>
              </a:rPr>
              <a:t>Gbits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The same thing hold true to copy data over to neighbors block.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This will call for 3 transmitters and 3 receivers for cross </a:t>
            </a:r>
            <a:r>
              <a:rPr lang="en-US" dirty="0" smtClean="0">
                <a:sym typeface="Wingdings" panose="05000000000000000000" pitchFamily="2" charset="2"/>
              </a:rPr>
              <a:t>stitching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Or more lower bandwidth with more fibers.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9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EMCAL Section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Need to do non-overlapping sum for Hadronic jets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Mapping is not uniform in eta and uniform in phi.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bandwidth calculation use 8x8  non-overlapping which over 0.2 in phi.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Trigger block holds 24*16 2x2 sums =&gt; 384 2x2 sums =&gt; 24 8x8 sum.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is </a:t>
            </a:r>
            <a:r>
              <a:rPr lang="en-US" dirty="0" smtClean="0">
                <a:sym typeface="Wingdings" panose="05000000000000000000" pitchFamily="2" charset="2"/>
              </a:rPr>
              <a:t>about the same as single </a:t>
            </a:r>
            <a:r>
              <a:rPr lang="en-US" dirty="0">
                <a:sym typeface="Wingdings" panose="05000000000000000000" pitchFamily="2" charset="2"/>
              </a:rPr>
              <a:t>cross stitching data bandwidth requirement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1 transmitter required.</a:t>
            </a:r>
          </a:p>
          <a:p>
            <a:r>
              <a:rPr lang="en-US" dirty="0">
                <a:sym typeface="Wingdings" panose="05000000000000000000" pitchFamily="2" charset="2"/>
              </a:rPr>
              <a:t>For pair trigger,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set threshold on overlapping 4x4 sum.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Maximum 4 peak </a:t>
            </a:r>
            <a:r>
              <a:rPr lang="en-US" dirty="0" smtClean="0">
                <a:sym typeface="Wingdings" panose="05000000000000000000" pitchFamily="2" charset="2"/>
              </a:rPr>
              <a:t>outputs. 6 bits address (eta, phi), 10 bits energy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This will require 1 transmitter.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Calorimeter Digitizer system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Off detector ADC system for both EM and Hadronic calorimeter.</a:t>
            </a:r>
          </a:p>
          <a:p>
            <a:r>
              <a:rPr lang="en-US" dirty="0" smtClean="0"/>
              <a:t>Received the amplified signal from on-detector amplify through cables</a:t>
            </a:r>
          </a:p>
          <a:p>
            <a:r>
              <a:rPr lang="en-US" dirty="0" smtClean="0"/>
              <a:t>Digitize the signal at 6x beam crossing rate, ~ 60 MHz,  with 14 bits ADC </a:t>
            </a:r>
          </a:p>
          <a:p>
            <a:r>
              <a:rPr lang="en-US" dirty="0" smtClean="0"/>
              <a:t>Offset the baseline to use most of the ADC range.</a:t>
            </a:r>
          </a:p>
          <a:p>
            <a:r>
              <a:rPr lang="en-US" dirty="0" smtClean="0"/>
              <a:t>Provide at least 40 beam crossing of data buffers to cover L1 trigger latency</a:t>
            </a:r>
          </a:p>
          <a:p>
            <a:r>
              <a:rPr lang="en-US" dirty="0" smtClean="0"/>
              <a:t>Provide Level 1 trigger primitives.</a:t>
            </a:r>
          </a:p>
          <a:p>
            <a:r>
              <a:rPr lang="en-US" dirty="0" smtClean="0"/>
              <a:t>Minimum 4 Level 1 events buffer.</a:t>
            </a:r>
          </a:p>
          <a:p>
            <a:r>
              <a:rPr lang="en-US" dirty="0" smtClean="0"/>
              <a:t>Maximum 31 ADC samples per channel per events, 16 samples planned. </a:t>
            </a:r>
          </a:p>
          <a:p>
            <a:r>
              <a:rPr lang="en-US" dirty="0" smtClean="0"/>
              <a:t>15 KHz Level 1 trigger rate (16 Samples/channel/Event).</a:t>
            </a:r>
          </a:p>
          <a:p>
            <a:r>
              <a:rPr lang="en-US" dirty="0" smtClean="0"/>
              <a:t>Send Level 1 trigger events to the DAQ system.</a:t>
            </a:r>
          </a:p>
          <a:p>
            <a:r>
              <a:rPr lang="en-US" dirty="0" smtClean="0"/>
              <a:t>24576 EMCAL channel, 1536 HCAL Channel.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2644" y="391884"/>
            <a:ext cx="2649894" cy="190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 Trigger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504" y="839049"/>
            <a:ext cx="1121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 inputs</a:t>
            </a:r>
          </a:p>
          <a:p>
            <a:pPr algn="ctr"/>
            <a:r>
              <a:rPr lang="en-US" sz="1400" dirty="0" smtClean="0"/>
              <a:t>From EMCAL</a:t>
            </a:r>
          </a:p>
          <a:p>
            <a:pPr algn="ctr"/>
            <a:r>
              <a:rPr lang="en-US" sz="1400" dirty="0" smtClean="0"/>
              <a:t>Shower max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99584" y="597159"/>
            <a:ext cx="933060" cy="9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99584" y="1981200"/>
            <a:ext cx="933060" cy="9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88840" y="3722913"/>
            <a:ext cx="1828802" cy="198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HCAL </a:t>
            </a:r>
          </a:p>
          <a:p>
            <a:pPr algn="ctr"/>
            <a:r>
              <a:rPr lang="en-US" dirty="0" smtClean="0"/>
              <a:t>Level 1</a:t>
            </a:r>
          </a:p>
          <a:p>
            <a:pPr algn="ctr"/>
            <a:r>
              <a:rPr lang="en-US" dirty="0" smtClean="0"/>
              <a:t>Trigger primitives concentrator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5780" y="401527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5780" y="431696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698" y="3762993"/>
            <a:ext cx="103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24 fibers</a:t>
            </a:r>
          </a:p>
          <a:p>
            <a:pPr algn="ctr"/>
            <a:r>
              <a:rPr lang="en-US" sz="1400" dirty="0" smtClean="0"/>
              <a:t>Outer HCAL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5780" y="5176935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5780" y="5443634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4417" y="4915325"/>
            <a:ext cx="99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24 fibers</a:t>
            </a:r>
          </a:p>
          <a:p>
            <a:pPr algn="ctr"/>
            <a:r>
              <a:rPr lang="en-US" sz="1400" dirty="0" smtClean="0"/>
              <a:t>inner HCAL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17642" y="4286213"/>
            <a:ext cx="643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17642" y="5186265"/>
            <a:ext cx="6438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2952" y="4413074"/>
            <a:ext cx="72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8 fibers</a:t>
            </a:r>
          </a:p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932644" y="3489649"/>
            <a:ext cx="2649894" cy="3069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Jet Trigger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8934" y="3922249"/>
            <a:ext cx="11211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 inputs</a:t>
            </a:r>
          </a:p>
          <a:p>
            <a:pPr algn="ctr"/>
            <a:r>
              <a:rPr lang="en-US" sz="1400" dirty="0" smtClean="0"/>
              <a:t>From EMCAL</a:t>
            </a:r>
          </a:p>
          <a:p>
            <a:pPr algn="ctr"/>
            <a:r>
              <a:rPr lang="en-US" sz="1400" dirty="0" smtClean="0"/>
              <a:t>8X8 sum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90255" y="376299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90255" y="4770602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82618" y="5390342"/>
            <a:ext cx="1593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8</a:t>
            </a:r>
            <a:r>
              <a:rPr lang="en-US" sz="1400" dirty="0" smtClean="0"/>
              <a:t> inputs</a:t>
            </a:r>
          </a:p>
          <a:p>
            <a:pPr algn="ctr"/>
            <a:r>
              <a:rPr lang="en-US" sz="1400" dirty="0" smtClean="0"/>
              <a:t>From HCAL</a:t>
            </a:r>
          </a:p>
          <a:p>
            <a:pPr algn="ctr"/>
            <a:r>
              <a:rPr lang="en-US" sz="1400" dirty="0" smtClean="0"/>
              <a:t>2x2 sum</a:t>
            </a:r>
          </a:p>
          <a:p>
            <a:pPr algn="ctr"/>
            <a:r>
              <a:rPr lang="en-US" sz="1400" dirty="0" smtClean="0"/>
              <a:t>0.2X0.2 eta and phi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990989" y="5296324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990989" y="6303933"/>
            <a:ext cx="933060" cy="933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FPGA </a:t>
            </a:r>
            <a:r>
              <a:rPr lang="en-US" dirty="0"/>
              <a:t>R</a:t>
            </a:r>
            <a:r>
              <a:rPr lang="en-US" dirty="0" smtClean="0"/>
              <a:t>esource </a:t>
            </a:r>
            <a:r>
              <a:rPr lang="en-US" dirty="0"/>
              <a:t>U</a:t>
            </a:r>
            <a:r>
              <a:rPr lang="en-US" dirty="0" smtClean="0"/>
              <a:t>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example like proposed system</a:t>
            </a:r>
          </a:p>
          <a:p>
            <a:pPr lvl="1"/>
            <a:r>
              <a:rPr lang="en-US" dirty="0" smtClean="0"/>
              <a:t>It deal with 96 channel in phi and 16 channel in phi </a:t>
            </a:r>
            <a:r>
              <a:rPr lang="en-US" dirty="0" smtClean="0">
                <a:sym typeface="Wingdings" panose="05000000000000000000" pitchFamily="2" charset="2"/>
              </a:rPr>
              <a:t> 384 2x2 sum and generate equal amount 4x4 overlapped sum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Assume each of the sum has 10 bits.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imply ~400 *2 *10 = 8K registers are needed per pipeline stage.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Assume we have 20 pipeline stages  160K.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is not memory buffer intensive operation.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FPGA logic cell size more or less match with number of optical transceivers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Comes with small feature, 20nm, 16nm, 14nm…</a:t>
            </a:r>
          </a:p>
        </p:txBody>
      </p:sp>
    </p:spTree>
    <p:extLst>
      <p:ext uri="{BB962C8B-B14F-4D97-AF65-F5344CB8AC3E}">
        <p14:creationId xmlns:p14="http://schemas.microsoft.com/office/powerpoint/2010/main" val="17980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Alternative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choice</a:t>
            </a:r>
          </a:p>
          <a:p>
            <a:pPr lvl="1"/>
            <a:r>
              <a:rPr lang="en-US" dirty="0" smtClean="0"/>
              <a:t>Commercial solution –Hitech</a:t>
            </a:r>
          </a:p>
          <a:p>
            <a:pPr lvl="1"/>
            <a:r>
              <a:rPr lang="en-US" dirty="0" smtClean="0"/>
              <a:t>ATLAS </a:t>
            </a:r>
            <a:r>
              <a:rPr lang="en-US" dirty="0" err="1" smtClean="0"/>
              <a:t>gFEX</a:t>
            </a:r>
            <a:r>
              <a:rPr lang="en-US" dirty="0" smtClean="0"/>
              <a:t> (Global Feature Extractor) board</a:t>
            </a:r>
          </a:p>
          <a:p>
            <a:pPr lvl="1"/>
            <a:r>
              <a:rPr lang="en-US" dirty="0" smtClean="0"/>
              <a:t>ATLAS FELIX board </a:t>
            </a:r>
          </a:p>
          <a:p>
            <a:r>
              <a:rPr lang="en-US" dirty="0" smtClean="0"/>
              <a:t>Questions to be asked</a:t>
            </a:r>
          </a:p>
          <a:p>
            <a:pPr lvl="1"/>
            <a:r>
              <a:rPr lang="en-US" dirty="0" smtClean="0"/>
              <a:t>Does it meets the minimum choice ??</a:t>
            </a:r>
          </a:p>
          <a:p>
            <a:pPr lvl="1"/>
            <a:r>
              <a:rPr lang="en-US" dirty="0" smtClean="0"/>
              <a:t>Is it practical ??? </a:t>
            </a:r>
          </a:p>
          <a:p>
            <a:pPr lvl="2"/>
            <a:r>
              <a:rPr lang="en-US" dirty="0" smtClean="0"/>
              <a:t>What are system design for?? Can it adapted for </a:t>
            </a:r>
            <a:r>
              <a:rPr lang="en-US" dirty="0" err="1" smtClean="0"/>
              <a:t>sphenix</a:t>
            </a:r>
            <a:r>
              <a:rPr lang="en-US" dirty="0" smtClean="0"/>
              <a:t> trigger??</a:t>
            </a:r>
          </a:p>
          <a:p>
            <a:pPr lvl="1"/>
            <a:r>
              <a:rPr lang="en-US" dirty="0" smtClean="0"/>
              <a:t>Can we handle it??</a:t>
            </a:r>
          </a:p>
          <a:p>
            <a:pPr lvl="2"/>
            <a:r>
              <a:rPr lang="en-US" dirty="0" smtClean="0"/>
              <a:t>The complexity of the system?? The infrastructure to operate it?? Man power to deal with it??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76772"/>
            <a:ext cx="4312602" cy="3030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8620"/>
            <a:ext cx="65127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HiTech</a:t>
            </a:r>
            <a:r>
              <a:rPr lang="en-US" dirty="0"/>
              <a:t> </a:t>
            </a:r>
            <a:r>
              <a:rPr lang="en-US" dirty="0" smtClean="0"/>
              <a:t>Global provide boards that similar to the ALTERA or XILINX evaluation board</a:t>
            </a:r>
          </a:p>
          <a:p>
            <a:endParaRPr lang="en-US" dirty="0" smtClean="0"/>
          </a:p>
          <a:p>
            <a:r>
              <a:rPr lang="en-US" dirty="0" smtClean="0"/>
              <a:t>Have some boards with optical interface with CXP, QSFP etc.</a:t>
            </a:r>
          </a:p>
          <a:p>
            <a:r>
              <a:rPr lang="en-US" dirty="0" smtClean="0"/>
              <a:t>Optical </a:t>
            </a:r>
            <a:r>
              <a:rPr lang="en-US" dirty="0" smtClean="0">
                <a:sym typeface="Wingdings" panose="05000000000000000000" pitchFamily="2" charset="2"/>
              </a:rPr>
              <a:t> FPGA interface tend to one side of FPGA.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CXP has 12 port transceiver. QSFP(4 SFP)  really for higher optical speed than 10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/sec than channel count.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It is does not offer number of ports we are looking for..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FELIX is far better choice than Hitech if we are going through PCIE 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3031506"/>
            <a:ext cx="4811486" cy="2559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5747" y="68113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QSFP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87462" y="371145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12449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BNL-711 Board chosen for ATLAS FELIX project, and used </a:t>
            </a:r>
            <a:r>
              <a:rPr lang="en-US" dirty="0"/>
              <a:t>in ATLAS phase I upgrade, which is projected to complete before sPHENIX. </a:t>
            </a:r>
            <a:endParaRPr lang="en-US" dirty="0" smtClean="0"/>
          </a:p>
          <a:p>
            <a:r>
              <a:rPr lang="en-US" dirty="0" smtClean="0"/>
              <a:t>Readout for </a:t>
            </a:r>
            <a:r>
              <a:rPr lang="en-US" dirty="0"/>
              <a:t>ATLAS Phase-I </a:t>
            </a:r>
            <a:r>
              <a:rPr lang="en-US" dirty="0" smtClean="0"/>
              <a:t>sub-system of Liquid </a:t>
            </a:r>
            <a:r>
              <a:rPr lang="en-US" dirty="0"/>
              <a:t>Argon </a:t>
            </a:r>
            <a:r>
              <a:rPr lang="en-US" dirty="0" smtClean="0"/>
              <a:t>Calorimeter, </a:t>
            </a:r>
            <a:r>
              <a:rPr lang="en-US" dirty="0"/>
              <a:t>Level-1 calorimeter </a:t>
            </a:r>
            <a:r>
              <a:rPr lang="en-US" dirty="0" smtClean="0"/>
              <a:t>trigger, </a:t>
            </a:r>
            <a:r>
              <a:rPr lang="en-US" dirty="0"/>
              <a:t>New small wheel of the muon spectrometer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9728" y="101390"/>
            <a:ext cx="10515600" cy="1325563"/>
          </a:xfrm>
        </p:spPr>
        <p:txBody>
          <a:bodyPr/>
          <a:lstStyle/>
          <a:p>
            <a:r>
              <a:rPr lang="en-US" dirty="0" smtClean="0"/>
              <a:t>ATLAS/FELIX BNL-711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73429"/>
            <a:ext cx="4261486" cy="333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4343401"/>
            <a:ext cx="2881115" cy="17773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09728" y="111136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Credit: Kai Chen (BNL), </a:t>
            </a:r>
            <a:r>
              <a:rPr lang="en-US" dirty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>
                <a:hlinkClick r:id="rId4"/>
              </a:rPr>
              <a:t>indico.bnl.gov/conferenceDisplay.py?confId=2653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644" y="2823002"/>
            <a:ext cx="3667957" cy="136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238" y="3200400"/>
            <a:ext cx="1054411" cy="1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30"/>
            <a:ext cx="8229600" cy="319258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Main features for FELIX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</a:p>
          <a:p>
            <a:pPr lvl="1"/>
            <a:r>
              <a:rPr lang="en-US" dirty="0" smtClean="0"/>
              <a:t>Design: BNL/</a:t>
            </a:r>
            <a:r>
              <a:rPr lang="en-US" dirty="0"/>
              <a:t>Omega </a:t>
            </a:r>
            <a:r>
              <a:rPr lang="en-US" dirty="0" smtClean="0"/>
              <a:t>group, Layout: BNL/Instrumentation, multiple users.</a:t>
            </a:r>
          </a:p>
          <a:p>
            <a:pPr lvl="1"/>
            <a:r>
              <a:rPr lang="en-US" dirty="0"/>
              <a:t>A large </a:t>
            </a:r>
            <a:r>
              <a:rPr lang="en-US" dirty="0" err="1"/>
              <a:t>Kintex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FPGA, 1.5 M </a:t>
            </a:r>
            <a:r>
              <a:rPr lang="en-US" dirty="0" smtClean="0"/>
              <a:t>LC </a:t>
            </a:r>
          </a:p>
          <a:p>
            <a:pPr lvl="1"/>
            <a:r>
              <a:rPr lang="en-US" dirty="0" smtClean="0"/>
              <a:t>48 bi-directional GBT link, PCIex16 Gen3, 101 Gbps demonstrated</a:t>
            </a:r>
          </a:p>
          <a:p>
            <a:pPr lvl="1"/>
            <a:r>
              <a:rPr lang="en-US" dirty="0" smtClean="0"/>
              <a:t>2x DDR4 memory slots (v1.0, v1.5), removed v2.0</a:t>
            </a:r>
          </a:p>
          <a:p>
            <a:pPr lvl="1"/>
            <a:r>
              <a:rPr lang="en-US" dirty="0" smtClean="0"/>
              <a:t>TTC-timing input (v1.0, v1.5), allow timing mezzanine card (v2.0) – provide help design sPHENIX GTM </a:t>
            </a:r>
            <a:r>
              <a:rPr lang="en-US" dirty="0"/>
              <a:t>mezzanine card </a:t>
            </a:r>
            <a:endParaRPr lang="en-US" dirty="0" smtClean="0"/>
          </a:p>
          <a:p>
            <a:r>
              <a:rPr lang="en-US" dirty="0" smtClean="0"/>
              <a:t>Current version: v1.5 prototype, can be ordered </a:t>
            </a:r>
          </a:p>
          <a:p>
            <a:r>
              <a:rPr lang="en-US" dirty="0" smtClean="0"/>
              <a:t>Next version: v2.0 pre-production, design starts now, expect available Oct 2017</a:t>
            </a:r>
          </a:p>
          <a:p>
            <a:r>
              <a:rPr lang="en-US" dirty="0" smtClean="0"/>
              <a:t>BNL/Omega </a:t>
            </a:r>
            <a:r>
              <a:rPr lang="en-US" dirty="0"/>
              <a:t>group, Local expert </a:t>
            </a:r>
            <a:r>
              <a:rPr lang="en-US" dirty="0" smtClean="0"/>
              <a:t>expressed willing for help</a:t>
            </a:r>
            <a:r>
              <a:rPr lang="en-US" dirty="0"/>
              <a:t> </a:t>
            </a:r>
            <a:r>
              <a:rPr lang="en-US" dirty="0" smtClean="0"/>
              <a:t>us to adapt FELIX in sPHENIX</a:t>
            </a:r>
            <a:endParaRPr lang="en-US" dirty="0"/>
          </a:p>
          <a:p>
            <a:pPr lvl="1"/>
            <a:r>
              <a:rPr lang="en-US" dirty="0" smtClean="0"/>
              <a:t>Boards for initial evaluation test, support firmware software development, </a:t>
            </a:r>
            <a:r>
              <a:rPr lang="en-US" dirty="0"/>
              <a:t>timing mezzanine card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team is also help in possible use of FELIX card in </a:t>
            </a:r>
            <a:r>
              <a:rPr lang="en-US" dirty="0" err="1"/>
              <a:t>protoDune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FELIX team is open for inputs in guiding the design to be more generic to various users</a:t>
            </a:r>
            <a:r>
              <a:rPr lang="en-US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Jin Huang &lt;jhuang@bnl.gov&gt;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MAPS workfest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4690" y="63275"/>
            <a:ext cx="10515600" cy="1325563"/>
          </a:xfrm>
        </p:spPr>
        <p:txBody>
          <a:bodyPr/>
          <a:lstStyle/>
          <a:p>
            <a:r>
              <a:rPr lang="en-US" dirty="0" smtClean="0"/>
              <a:t>ATLAS/FELIX BNL-711 </a:t>
            </a:r>
            <a:r>
              <a:rPr lang="en-US" dirty="0" err="1" smtClean="0"/>
              <a:t>PCIe</a:t>
            </a:r>
            <a:r>
              <a:rPr lang="en-US" dirty="0" smtClean="0"/>
              <a:t> Card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09728" y="111136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Credit: Kai Chen (BNL), </a:t>
            </a:r>
            <a:r>
              <a:rPr lang="en-US" dirty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>
                <a:hlinkClick r:id="rId2"/>
              </a:rPr>
              <a:t>indico.bnl.gov/conferenceDisplay.py?confId=2653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77" y="4858898"/>
            <a:ext cx="3929927" cy="1465703"/>
          </a:xfrm>
          <a:prstGeom prst="rect">
            <a:avLst/>
          </a:prstGeom>
        </p:spPr>
      </p:pic>
      <p:pic>
        <p:nvPicPr>
          <p:cNvPr id="1026" name="Picture 2" descr="https://lh3.googleusercontent.com/sU-24uBdtEJWFfKGtfTF5Ht1xpvPFd5d6vv1GNI-X8y4J1KXl9nLBTIkZTTwczT6esywolS2ZhEwrQAlNLfNr8JRVEo6_SaV6dwgSkfniV29_jgFm1GFRmdEwhfXH9RjbTLdJ9zlbRLudIwY6UnAKiyRQ1AlL3jVtbeKyeXAR2l1aV2iJH8G-ZG2p-vOy-I3eA9aYbUo1fY-xWbl62mURGNmQNAaXoWg0CRuuvWUtQnHPFl8JbN1xbgfp0CNyN4HaFlgNRXkNvnGZrs0WAilIPz7i-quUyW7aNDrC2Oxb46Hop3eQNDk3qGmCM4qbLWpfB6cB90yjt2azzOVU8ZBrzaY7ZrJlLgCJ8iFe9JnVPmAJAoNqWG2TFM3i8hB7iv_s-WKyk9tl_BMkb2IGLxM89D0oDhHVs6PU5KQczViBqOhhE7b096BijHmRi3fSFIE2qRIkar0JnXgxrvniSbHFQZvQ5gUdi33pSX70esgJYfCev0yULJKyqM5z86THrVVJMdh9xscmCXq1LTck1NyKczNbyCFsJNGPXNt-a2gL6KBHJnsh39Lu8i-AmVkAr-OvtMuM8HvTedEcLAB1NG-zKsfFf3VMA0aMZBoWbycmLR96f8p1C8E9g=w1670-h939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10" y="4818553"/>
            <a:ext cx="3148221" cy="177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24378" y="6219389"/>
            <a:ext cx="419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FELIX v1.5 Card in server, BNL ATLAS Group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not FELIX card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It has 48 by directional optical/ Large FPGA. </a:t>
            </a:r>
          </a:p>
          <a:p>
            <a:pPr lvl="1"/>
            <a:r>
              <a:rPr lang="en-US" dirty="0" smtClean="0"/>
              <a:t>It works as readout interface, like the old DCM, DCM II, JSEB and JSEB II</a:t>
            </a:r>
          </a:p>
          <a:p>
            <a:r>
              <a:rPr lang="en-US" dirty="0" smtClean="0"/>
              <a:t>For our case</a:t>
            </a:r>
          </a:p>
          <a:p>
            <a:pPr lvl="1"/>
            <a:r>
              <a:rPr lang="en-US" dirty="0" smtClean="0"/>
              <a:t>The 48 pair transceiver may be possible one to get slightly more eta space.</a:t>
            </a:r>
          </a:p>
          <a:p>
            <a:pPr lvl="1"/>
            <a:r>
              <a:rPr lang="en-US" dirty="0" smtClean="0"/>
              <a:t>If multiple Level 1 board reside in the PC environment, the power distribution will be quite limited or cost effective</a:t>
            </a:r>
          </a:p>
          <a:p>
            <a:pPr lvl="2"/>
            <a:r>
              <a:rPr lang="en-US" dirty="0" smtClean="0"/>
              <a:t>Add PC cost…</a:t>
            </a:r>
          </a:p>
          <a:p>
            <a:pPr lvl="1"/>
            <a:r>
              <a:rPr lang="en-US" dirty="0" smtClean="0"/>
              <a:t>In ATLAS, L0 timing is brought through TTCRX fiber. Possible adding daughter card to resolve the problem</a:t>
            </a:r>
          </a:p>
          <a:p>
            <a:pPr lvl="1"/>
            <a:r>
              <a:rPr lang="en-US" dirty="0" smtClean="0"/>
              <a:t>Cost is much higher than our current solution.</a:t>
            </a:r>
          </a:p>
          <a:p>
            <a:pPr lvl="2"/>
            <a:r>
              <a:rPr lang="en-US" dirty="0" smtClean="0"/>
              <a:t>FPGA, XCKU115 </a:t>
            </a:r>
            <a:r>
              <a:rPr lang="en-US" dirty="0"/>
              <a:t>XLINK </a:t>
            </a: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, size match the optical choice. But it too large for us. </a:t>
            </a:r>
          </a:p>
          <a:p>
            <a:pPr lvl="2"/>
            <a:r>
              <a:rPr lang="en-US" dirty="0" smtClean="0"/>
              <a:t>It has ~1.5 M flip flops.  </a:t>
            </a:r>
          </a:p>
        </p:txBody>
      </p:sp>
    </p:spTree>
    <p:extLst>
      <p:ext uri="{BB962C8B-B14F-4D97-AF65-F5344CB8AC3E}">
        <p14:creationId xmlns:p14="http://schemas.microsoft.com/office/powerpoint/2010/main" val="1463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269222"/>
            <a:ext cx="6478894" cy="6504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3" y="3521622"/>
            <a:ext cx="5043169" cy="2956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913" y="1062324"/>
            <a:ext cx="4693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ATCA crate</a:t>
            </a:r>
          </a:p>
          <a:p>
            <a:endParaRPr lang="en-US" dirty="0" smtClean="0"/>
          </a:p>
          <a:p>
            <a:r>
              <a:rPr lang="en-US" dirty="0" smtClean="0"/>
              <a:t>Optical speed up to 12.8 Gb/sec</a:t>
            </a:r>
          </a:p>
          <a:p>
            <a:r>
              <a:rPr lang="en-US" dirty="0" smtClean="0"/>
              <a:t>100 optical input FPGA. 3 set of XLINK FPGA </a:t>
            </a:r>
          </a:p>
          <a:p>
            <a:r>
              <a:rPr lang="en-US" dirty="0" smtClean="0"/>
              <a:t>(Ultra scale XCVU160 series, 2 M logic cells)</a:t>
            </a:r>
          </a:p>
          <a:p>
            <a:endParaRPr lang="en-US" dirty="0" smtClean="0"/>
          </a:p>
          <a:p>
            <a:r>
              <a:rPr lang="en-US" dirty="0" smtClean="0"/>
              <a:t>Up to 300+W of power consumption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0587" y="63508"/>
            <a:ext cx="1852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/>
              <a:t>gFEX</a:t>
            </a:r>
            <a:r>
              <a:rPr lang="en-US" sz="2800" b="1" u="sng" dirty="0" smtClean="0"/>
              <a:t> board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2961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gFEX</a:t>
            </a:r>
            <a:r>
              <a:rPr lang="en-US" dirty="0" smtClean="0"/>
              <a:t> board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designed for making L1 trigger</a:t>
            </a:r>
          </a:p>
          <a:p>
            <a:r>
              <a:rPr lang="en-US" dirty="0" smtClean="0"/>
              <a:t>With 300 fibers inputs we will need only 2 cards.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infrastructure </a:t>
            </a:r>
            <a:r>
              <a:rPr lang="en-US" dirty="0" smtClean="0"/>
              <a:t>just to get started.</a:t>
            </a:r>
          </a:p>
          <a:p>
            <a:pPr lvl="1"/>
            <a:r>
              <a:rPr lang="en-US" dirty="0" smtClean="0"/>
              <a:t>Complexity of the board is hard to manage.</a:t>
            </a:r>
          </a:p>
          <a:p>
            <a:pPr lvl="2"/>
            <a:r>
              <a:rPr lang="en-US" dirty="0" smtClean="0"/>
              <a:t>We have much simpler problems.</a:t>
            </a:r>
          </a:p>
          <a:p>
            <a:pPr lvl="1"/>
            <a:r>
              <a:rPr lang="en-US" dirty="0" smtClean="0"/>
              <a:t>Does not match with our expertize or equipment's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8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 done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a possible system solutions</a:t>
            </a:r>
          </a:p>
          <a:p>
            <a:r>
              <a:rPr lang="en-US" dirty="0" smtClean="0"/>
              <a:t>Coded up optical portion of receiver and transmitter.</a:t>
            </a:r>
          </a:p>
          <a:p>
            <a:r>
              <a:rPr lang="en-US" dirty="0" smtClean="0"/>
              <a:t>Create code for</a:t>
            </a:r>
          </a:p>
          <a:p>
            <a:pPr lvl="1"/>
            <a:r>
              <a:rPr lang="en-US" dirty="0" smtClean="0"/>
              <a:t>1) overlapping 2x2 sums for 16 2x2 sums</a:t>
            </a:r>
          </a:p>
          <a:p>
            <a:pPr lvl="1"/>
            <a:r>
              <a:rPr lang="en-US" dirty="0" smtClean="0"/>
              <a:t>2) isolation cuts</a:t>
            </a:r>
          </a:p>
          <a:p>
            <a:pPr lvl="1"/>
            <a:r>
              <a:rPr lang="en-US" dirty="0" smtClean="0"/>
              <a:t>3) priority encoding method for output</a:t>
            </a:r>
          </a:p>
          <a:p>
            <a:pPr lvl="1"/>
            <a:r>
              <a:rPr lang="en-US" dirty="0" smtClean="0"/>
              <a:t>4) sorting for highest shower energy</a:t>
            </a:r>
          </a:p>
          <a:p>
            <a:pPr lvl="1"/>
            <a:r>
              <a:rPr lang="en-US" dirty="0" smtClean="0"/>
              <a:t>5) possible loop back code for testing optical transmitters and receivers.</a:t>
            </a:r>
          </a:p>
        </p:txBody>
      </p:sp>
    </p:spTree>
    <p:extLst>
      <p:ext uri="{BB962C8B-B14F-4D97-AF65-F5344CB8AC3E}">
        <p14:creationId xmlns:p14="http://schemas.microsoft.com/office/powerpoint/2010/main" val="31864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71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The Subsystem Technical Overview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55882" y="2398650"/>
            <a:ext cx="5634680" cy="617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51297" y="2707567"/>
            <a:ext cx="741406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Controller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0275" y="3591075"/>
            <a:ext cx="821724" cy="51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/>
              <a:t>clockmaster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2101422" y="4690828"/>
            <a:ext cx="747584" cy="4633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GTM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81043" y="3183302"/>
            <a:ext cx="0" cy="4077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20058" y="4690826"/>
            <a:ext cx="747584" cy="1977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JSEB 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0058" y="4888534"/>
            <a:ext cx="747584" cy="4510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PC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3293851" y="3201840"/>
            <a:ext cx="1" cy="14889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flipH="1" flipV="1">
            <a:off x="3022002" y="2383204"/>
            <a:ext cx="1" cy="3243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0"/>
          </p:cNvCxnSpPr>
          <p:nvPr/>
        </p:nvCxnSpPr>
        <p:spPr>
          <a:xfrm flipH="1" flipV="1">
            <a:off x="2475216" y="4103881"/>
            <a:ext cx="1" cy="586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75415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4818" y="2707567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ADC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67741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683984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983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98384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684881" y="2497503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5864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5862" y="2497504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120457" y="2545384"/>
            <a:ext cx="0" cy="1513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20457" y="2545384"/>
            <a:ext cx="9082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34857" y="2545384"/>
            <a:ext cx="0" cy="151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121355" y="2497503"/>
            <a:ext cx="0" cy="1992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2338" y="2497502"/>
            <a:ext cx="110901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12336" y="2497504"/>
            <a:ext cx="0" cy="2100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74220" y="2706023"/>
            <a:ext cx="78465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XMIT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867143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66546" y="2394015"/>
            <a:ext cx="0" cy="3027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65948" y="1673461"/>
            <a:ext cx="612337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29474" y="1686589"/>
            <a:ext cx="585180" cy="426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Trigger</a:t>
            </a:r>
          </a:p>
          <a:p>
            <a:pPr algn="ctr"/>
            <a:r>
              <a:rPr lang="en-US" sz="1050" b="1" dirty="0"/>
              <a:t>out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363480" y="2099770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56705" y="2112899"/>
            <a:ext cx="0" cy="60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874220" y="4635221"/>
            <a:ext cx="784655" cy="5189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DCM II</a:t>
            </a:r>
          </a:p>
        </p:txBody>
      </p:sp>
      <p:cxnSp>
        <p:nvCxnSpPr>
          <p:cNvPr id="42" name="Straight Arrow Connector 41"/>
          <p:cNvCxnSpPr>
            <a:stCxn id="34" idx="2"/>
            <a:endCxn id="41" idx="0"/>
          </p:cNvCxnSpPr>
          <p:nvPr/>
        </p:nvCxnSpPr>
        <p:spPr>
          <a:xfrm>
            <a:off x="7266546" y="3200295"/>
            <a:ext cx="0" cy="1434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101423" y="1558390"/>
            <a:ext cx="5850925" cy="18782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047363" y="4369550"/>
            <a:ext cx="590498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81090" y="1537606"/>
            <a:ext cx="539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crate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89545" y="3407696"/>
            <a:ext cx="8643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(rack based)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91089" y="4083018"/>
            <a:ext cx="14558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Slow control/</a:t>
            </a:r>
            <a:r>
              <a:rPr lang="en-US" sz="1050" b="1" dirty="0" err="1"/>
              <a:t>readback</a:t>
            </a:r>
            <a:endParaRPr lang="en-US" sz="105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614432" y="4339088"/>
            <a:ext cx="9060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Beam clock,</a:t>
            </a:r>
          </a:p>
          <a:p>
            <a:pPr algn="ctr"/>
            <a:r>
              <a:rPr lang="en-US" sz="1050" b="1" dirty="0"/>
              <a:t>L0, L1 trigger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08635" y="4782756"/>
            <a:ext cx="155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/>
              <a:t>SPHENIX DAQ System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4467741" y="3226551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867143" y="3224346"/>
            <a:ext cx="0" cy="4181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14656" y="3476141"/>
            <a:ext cx="7861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detector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55884" y="209564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Slow control/</a:t>
            </a:r>
            <a:r>
              <a:rPr lang="en-US" sz="900" b="1" dirty="0" err="1"/>
              <a:t>readback</a:t>
            </a:r>
            <a:endParaRPr lang="en-US" sz="900" b="1" dirty="0"/>
          </a:p>
          <a:p>
            <a:r>
              <a:rPr lang="en-US" sz="900" b="1" dirty="0"/>
              <a:t> bus, L0, L1 trigger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30807" y="250749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54397" y="2504409"/>
            <a:ext cx="974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/>
              <a:t>Token passing</a:t>
            </a:r>
          </a:p>
          <a:p>
            <a:pPr algn="ctr"/>
            <a:r>
              <a:rPr lang="en-US" sz="1050" b="1" dirty="0" err="1"/>
              <a:t>dataway</a:t>
            </a:r>
            <a:endParaRPr lang="en-US" sz="105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461810" y="1561044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Clock are </a:t>
            </a:r>
            <a:r>
              <a:rPr lang="en-US" sz="900" b="1" dirty="0" err="1"/>
              <a:t>fanout</a:t>
            </a:r>
            <a:r>
              <a:rPr lang="en-US" sz="900" b="1" dirty="0"/>
              <a:t> point to </a:t>
            </a:r>
          </a:p>
          <a:p>
            <a:r>
              <a:rPr lang="en-US" sz="900" b="1" dirty="0"/>
              <a:t>point through the backplane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001000" y="1299138"/>
            <a:ext cx="2537572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Crate based system.</a:t>
            </a:r>
          </a:p>
          <a:p>
            <a:endParaRPr lang="en-US" sz="1350" dirty="0"/>
          </a:p>
          <a:p>
            <a:r>
              <a:rPr lang="en-US" sz="1350" dirty="0"/>
              <a:t>Signals are cable from the on-detector electronics. </a:t>
            </a:r>
          </a:p>
          <a:p>
            <a:endParaRPr lang="en-US" sz="1350" dirty="0"/>
          </a:p>
          <a:p>
            <a:r>
              <a:rPr lang="en-US" sz="1350" dirty="0"/>
              <a:t>Digitized with 14 bit ADC. </a:t>
            </a:r>
          </a:p>
          <a:p>
            <a:endParaRPr lang="en-US" sz="1350" dirty="0"/>
          </a:p>
          <a:p>
            <a:r>
              <a:rPr lang="en-US" sz="1350" dirty="0"/>
              <a:t>Receive timing information the SPHENIX Granule Timing Module (GTM)</a:t>
            </a:r>
          </a:p>
          <a:p>
            <a:r>
              <a:rPr lang="en-US" sz="1350" dirty="0"/>
              <a:t> </a:t>
            </a:r>
          </a:p>
          <a:p>
            <a:r>
              <a:rPr lang="en-US" sz="1350" dirty="0"/>
              <a:t>Generate L1 trigger primitives</a:t>
            </a:r>
          </a:p>
          <a:p>
            <a:endParaRPr lang="en-US" sz="1350" dirty="0"/>
          </a:p>
          <a:p>
            <a:r>
              <a:rPr lang="en-US" sz="1350" dirty="0"/>
              <a:t>Receive L1 trigger and send out L1 triggered event data to Data Collection Module II (DCMII). </a:t>
            </a:r>
          </a:p>
          <a:p>
            <a:endParaRPr lang="en-US" sz="1350" dirty="0"/>
          </a:p>
          <a:p>
            <a:r>
              <a:rPr lang="en-US" sz="1350" dirty="0"/>
              <a:t>Provide buffer for both the 40 beam crossing L1 delay buffer and 4 L1 triggered events </a:t>
            </a:r>
          </a:p>
          <a:p>
            <a:endParaRPr lang="en-US" sz="1350" dirty="0"/>
          </a:p>
        </p:txBody>
      </p:sp>
      <p:sp>
        <p:nvSpPr>
          <p:cNvPr id="58" name="TextBox 57"/>
          <p:cNvSpPr txBox="1"/>
          <p:nvPr/>
        </p:nvSpPr>
        <p:spPr>
          <a:xfrm>
            <a:off x="6178286" y="3222562"/>
            <a:ext cx="888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/>
              <a:t>3 ADC </a:t>
            </a:r>
            <a:r>
              <a:rPr lang="en-US" sz="900" b="1" i="1" dirty="0">
                <a:sym typeface="Wingdings" panose="05000000000000000000" pitchFamily="2" charset="2"/>
              </a:rPr>
              <a:t> XMIT</a:t>
            </a:r>
            <a:endParaRPr lang="en-US" sz="9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3210446" y="3615536"/>
            <a:ext cx="625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3Gbit/sec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07490" y="3724130"/>
            <a:ext cx="644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" b="1" dirty="0"/>
              <a:t>1.6Gbit/sec</a:t>
            </a:r>
          </a:p>
          <a:p>
            <a:pPr algn="ctr"/>
            <a:r>
              <a:rPr lang="en-US" sz="750" b="1" dirty="0"/>
              <a:t>optical link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Critical Steps need to happen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should get prototype board build</a:t>
            </a:r>
          </a:p>
          <a:p>
            <a:pPr lvl="1"/>
            <a:r>
              <a:rPr lang="en-US" dirty="0" smtClean="0"/>
              <a:t>Have something to test digitizer board trigger codes</a:t>
            </a:r>
          </a:p>
          <a:p>
            <a:pPr lvl="1"/>
            <a:r>
              <a:rPr lang="en-US" dirty="0" smtClean="0"/>
              <a:t>Get optical portion works</a:t>
            </a:r>
          </a:p>
          <a:p>
            <a:pPr lvl="1"/>
            <a:r>
              <a:rPr lang="en-US" dirty="0" smtClean="0"/>
              <a:t>Understand the error rate.</a:t>
            </a:r>
          </a:p>
          <a:p>
            <a:r>
              <a:rPr lang="en-US" dirty="0" smtClean="0"/>
              <a:t>Understand the L1 latency</a:t>
            </a:r>
          </a:p>
          <a:p>
            <a:r>
              <a:rPr lang="en-US" dirty="0" smtClean="0"/>
              <a:t>Get EMCAL portion code working..</a:t>
            </a:r>
          </a:p>
          <a:p>
            <a:pPr lvl="1"/>
            <a:r>
              <a:rPr lang="en-US" dirty="0" smtClean="0"/>
              <a:t>A) understand the logical cell &amp; interconnect usage</a:t>
            </a:r>
          </a:p>
          <a:p>
            <a:pPr lvl="1"/>
            <a:r>
              <a:rPr lang="en-US" dirty="0" smtClean="0"/>
              <a:t>B) understand trouble shooting/monitors steps.</a:t>
            </a:r>
          </a:p>
          <a:p>
            <a:pPr lvl="1"/>
            <a:r>
              <a:rPr lang="en-US" dirty="0" smtClean="0"/>
              <a:t>C) set up simulations environments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6820" y="275376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02948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7265" y="5055846"/>
            <a:ext cx="9971824" cy="24713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272" y="255887"/>
            <a:ext cx="8174776" cy="6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33" y="196590"/>
            <a:ext cx="6549976" cy="6184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91" y="4645219"/>
            <a:ext cx="4315876" cy="2120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803641" y="5113176"/>
            <a:ext cx="765110" cy="16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498" y="522514"/>
            <a:ext cx="4603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ATCA stand </a:t>
            </a:r>
            <a:r>
              <a:rPr lang="en-US" dirty="0"/>
              <a:t>for </a:t>
            </a:r>
            <a:endParaRPr lang="en-US" dirty="0" smtClean="0"/>
          </a:p>
          <a:p>
            <a:r>
              <a:rPr lang="en-US" dirty="0" smtClean="0"/>
              <a:t>“Advanced </a:t>
            </a:r>
            <a:r>
              <a:rPr lang="en-US" dirty="0"/>
              <a:t>Telecom Computing Architecture </a:t>
            </a:r>
            <a:r>
              <a:rPr lang="en-US" dirty="0" smtClean="0"/>
              <a:t>“</a:t>
            </a:r>
          </a:p>
          <a:p>
            <a:endParaRPr lang="en-US" dirty="0"/>
          </a:p>
          <a:p>
            <a:r>
              <a:rPr lang="en-US" dirty="0" smtClean="0"/>
              <a:t>Normally 14 slots per crate. </a:t>
            </a:r>
          </a:p>
          <a:p>
            <a:endParaRPr lang="en-US" dirty="0"/>
          </a:p>
          <a:p>
            <a:r>
              <a:rPr lang="en-US" dirty="0" smtClean="0"/>
              <a:t>Provide better cooling more power per module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8567" y="564664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085852"/>
            <a:ext cx="5855514" cy="4662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    Analog device AD9249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16 channel 14 bits ADC.  Maximum sampling rate 65 MHz SNR 75db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1.8v technology. 58mw per channel at 65 MHz -&gt; 1 W per chip.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144 pins package. 1cm X 1cm BGA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Analog Device </a:t>
            </a:r>
            <a:r>
              <a:rPr lang="en-US" sz="1350" b="1" dirty="0">
                <a:solidFill>
                  <a:prstClr val="black"/>
                </a:solidFill>
              </a:rPr>
              <a:t>AD9257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 Maximum sampling rate 65 MHz SNR 75.5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55mw per channel at 65 MHz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             65 pins LFCSP package. 0.9mm by 0.9mm.</a:t>
            </a:r>
          </a:p>
          <a:p>
            <a:r>
              <a:rPr lang="en-US" sz="1350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16 clocks.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Texas instrument ADS5294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80 MHz SNR 75.5db</a:t>
            </a: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58mw at 50 MHz, 77mw at 80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                  1-wire only interface only for below 50 MHz sampling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	80 pins QFP package. 12mm by 12mm</a:t>
            </a:r>
          </a:p>
          <a:p>
            <a:r>
              <a:rPr lang="en-US" sz="1350" dirty="0">
                <a:solidFill>
                  <a:prstClr val="black"/>
                </a:solidFill>
              </a:rPr>
              <a:t>	included digital processing block ( only after digitization)</a:t>
            </a:r>
          </a:p>
          <a:p>
            <a:r>
              <a:rPr lang="en-US" sz="1350" i="1" dirty="0">
                <a:solidFill>
                  <a:prstClr val="black"/>
                </a:solidFill>
              </a:rPr>
              <a:t>	</a:t>
            </a:r>
            <a:r>
              <a:rPr lang="en-US" sz="1350" i="1" u="sng" dirty="0">
                <a:solidFill>
                  <a:prstClr val="black"/>
                </a:solidFill>
              </a:rPr>
              <a:t>pipeline latency 11 clocks for 1 wire interface.</a:t>
            </a:r>
          </a:p>
          <a:p>
            <a:r>
              <a:rPr lang="en-US" sz="1350" dirty="0">
                <a:solidFill>
                  <a:prstClr val="black"/>
                </a:solidFill>
              </a:rPr>
              <a:t>    Linear Technology LTM9008-14</a:t>
            </a:r>
          </a:p>
          <a:p>
            <a:r>
              <a:rPr lang="en-US" sz="1350" dirty="0">
                <a:solidFill>
                  <a:prstClr val="black"/>
                </a:solidFill>
              </a:rPr>
              <a:t>	8 channel 14 bits ADC. Maximum sampling rate 65MHz SNR 73 </a:t>
            </a:r>
            <a:r>
              <a:rPr lang="en-US" sz="1350" dirty="0" err="1">
                <a:solidFill>
                  <a:prstClr val="black"/>
                </a:solidFill>
              </a:rPr>
              <a:t>db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1.8v technology. Per channel 88mw at 65 </a:t>
            </a:r>
            <a:r>
              <a:rPr lang="en-US" sz="1350" dirty="0" err="1">
                <a:solidFill>
                  <a:prstClr val="black"/>
                </a:solidFill>
              </a:rPr>
              <a:t>MHz.</a:t>
            </a:r>
            <a:endParaRPr lang="en-US" sz="1350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	140 pins BGA. 11.25mm X 9mm </a:t>
            </a:r>
          </a:p>
          <a:p>
            <a:r>
              <a:rPr lang="en-US" sz="1350" dirty="0">
                <a:solidFill>
                  <a:prstClr val="black"/>
                </a:solidFill>
              </a:rPr>
              <a:t>	pipeline latency 6 clocks.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1150" y="2505471"/>
            <a:ext cx="251460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The limit of ADC LVDS </a:t>
            </a:r>
            <a:r>
              <a:rPr lang="en-US" sz="1050" b="1" dirty="0" err="1"/>
              <a:t>serializer</a:t>
            </a:r>
            <a:endParaRPr lang="en-US" sz="1050" b="1" dirty="0"/>
          </a:p>
          <a:p>
            <a:r>
              <a:rPr lang="en-US" sz="1050" b="1" dirty="0"/>
              <a:t>seems to be less than 1Gbits/sec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1050" b="1" dirty="0">
                <a:sym typeface="Wingdings" panose="05000000000000000000" pitchFamily="2" charset="2"/>
              </a:rPr>
              <a:t>65 MHZ ADC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ym typeface="Wingdings" panose="05000000000000000000" pitchFamily="2" charset="2"/>
              </a:rPr>
              <a:t>The FPGA does not have 128 LVDS 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De-</a:t>
            </a:r>
            <a:r>
              <a:rPr lang="en-US" sz="1050" b="1" dirty="0" err="1">
                <a:sym typeface="Wingdings" panose="05000000000000000000" pitchFamily="2" charset="2"/>
              </a:rPr>
              <a:t>serializer</a:t>
            </a:r>
            <a:r>
              <a:rPr lang="en-US" sz="1050" b="1" dirty="0">
                <a:sym typeface="Wingdings" panose="05000000000000000000" pitchFamily="2" charset="2"/>
              </a:rPr>
              <a:t>  1 LVDS output</a:t>
            </a:r>
          </a:p>
          <a:p>
            <a:r>
              <a:rPr lang="en-US" sz="1050" b="1" dirty="0">
                <a:sym typeface="Wingdings" panose="05000000000000000000" pitchFamily="2" charset="2"/>
              </a:rPr>
              <a:t>per ADC channel</a:t>
            </a:r>
          </a:p>
          <a:p>
            <a:endParaRPr lang="en-US" sz="1050" b="1" dirty="0">
              <a:sym typeface="Wingdings" panose="05000000000000000000" pitchFamily="2" charset="2"/>
            </a:endParaRPr>
          </a:p>
          <a:p>
            <a:r>
              <a:rPr lang="en-US" sz="1050" b="1" dirty="0">
                <a:solidFill>
                  <a:prstClr val="black"/>
                </a:solidFill>
              </a:rPr>
              <a:t>JSED204B’s ADC need the transceiver to receive data</a:t>
            </a:r>
          </a:p>
          <a:p>
            <a:r>
              <a:rPr lang="en-US" sz="1050" b="1" dirty="0">
                <a:solidFill>
                  <a:prstClr val="black"/>
                </a:solidFill>
                <a:sym typeface="Wingdings" panose="05000000000000000000" pitchFamily="2" charset="2"/>
              </a:rPr>
              <a:t> Limits number of ADC can be connected to the reasonable price FPGA</a:t>
            </a:r>
            <a:endParaRPr lang="en-US" sz="1050" b="1" dirty="0">
              <a:sym typeface="Wingdings" panose="05000000000000000000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81475" y="3429000"/>
            <a:ext cx="4572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1703801" y="108585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The Choice of ADC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87315" y="15311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95650" y="1715690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87465" y="1416843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687365" y="158829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687365" y="175974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87315" y="204549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287315" y="18740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71913" y="1456134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871913" y="1629965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71913" y="19752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871913" y="1802606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699272" y="194667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275534" y="1514474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4275534" y="1687115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275534" y="1859756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699272" y="211931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275534" y="2032397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888832" y="2580086"/>
            <a:ext cx="2227426" cy="1526381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5629276" y="278129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629275" y="1543049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995863" y="15430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4995863" y="1629965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5485209" y="1629965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485210" y="286821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995864" y="1715690"/>
            <a:ext cx="373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369719" y="1715692"/>
            <a:ext cx="0" cy="1296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5369720" y="3012281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139928" y="1370409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456634" y="1802605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4820178" y="2209327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5888834" y="2665810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773340" y="2521743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672875" y="2780110"/>
            <a:ext cx="288131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4937523" y="3270647"/>
            <a:ext cx="95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4937522" y="2234804"/>
            <a:ext cx="0" cy="2303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964890" y="3127771"/>
            <a:ext cx="5453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606054" y="3011091"/>
            <a:ext cx="40748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7105071" y="2780110"/>
            <a:ext cx="316706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7019445" y="2981325"/>
            <a:ext cx="5212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7594417" y="2780110"/>
            <a:ext cx="517922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961007" y="3183729"/>
            <a:ext cx="144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7421777" y="3212304"/>
            <a:ext cx="172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5888834" y="3184923"/>
            <a:ext cx="288131" cy="22979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5888834" y="3558779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176965" y="2951558"/>
            <a:ext cx="196289" cy="2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176965" y="3761184"/>
            <a:ext cx="19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6474013" y="2092845"/>
            <a:ext cx="10775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ALTERA </a:t>
            </a:r>
            <a:r>
              <a:rPr lang="en-US" sz="900" b="1" dirty="0" err="1">
                <a:solidFill>
                  <a:srgbClr val="000000"/>
                </a:solidFill>
              </a:rPr>
              <a:t>Arria</a:t>
            </a:r>
            <a:r>
              <a:rPr lang="en-US" sz="900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 BB1D4F35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4482676" y="1439348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4476750" y="3040855"/>
            <a:ext cx="403622" cy="49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707731" y="2205039"/>
            <a:ext cx="0" cy="835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3407319" y="2234803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4073129" y="3270647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929482" y="3127771"/>
            <a:ext cx="5373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633664" y="1398985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806304" y="148589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2381686" y="2724152"/>
            <a:ext cx="61587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</a:t>
            </a:r>
            <a:r>
              <a:rPr lang="en-US" sz="675" b="1" dirty="0" smtClean="0">
                <a:solidFill>
                  <a:srgbClr val="000000"/>
                </a:solidFill>
              </a:rPr>
              <a:t>Metric</a:t>
            </a:r>
            <a:endParaRPr lang="en-US" sz="675" b="1" dirty="0">
              <a:solidFill>
                <a:srgbClr val="000000"/>
              </a:solidFill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806305" y="1600199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806305" y="177284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806305" y="1946672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806305" y="2090737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2806304" y="1687115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2806304" y="1859756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2806304" y="2003822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3315890" y="46993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324225" y="48839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4516040" y="4585097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3715940" y="475654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3715940" y="492799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3315890" y="52137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3315890" y="50422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3900488" y="462438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3900488" y="4798218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3900488" y="514349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3900488" y="497085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3727847" y="5114924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4304109" y="468272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4304109" y="485536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4304109" y="502800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3727847" y="5287565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4304109" y="520064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4518733" y="4605495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 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2662239" y="4077892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834879" y="4654153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2834880" y="476845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2834880" y="494109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2834880" y="5114924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834880" y="525899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834879" y="4855368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2834879" y="502800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2834879" y="5172074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2372068" y="3645695"/>
            <a:ext cx="6351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 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4707731" y="3530204"/>
            <a:ext cx="0" cy="1065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3407319" y="4279105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5024437" y="5258990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5629275" y="3905250"/>
            <a:ext cx="0" cy="1353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5629276" y="390524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5024437" y="5143499"/>
            <a:ext cx="460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5485209" y="3818336"/>
            <a:ext cx="0" cy="1325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5485210" y="3818334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5024439" y="5028009"/>
            <a:ext cx="3167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5341144" y="3702843"/>
            <a:ext cx="0" cy="13251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5341144" y="3702843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4791603" y="4283395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5426869" y="4193380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5081588" y="5230415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3065859" y="2493169"/>
            <a:ext cx="0" cy="16990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3084942" y="3069430"/>
            <a:ext cx="8226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64 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8114788" y="265557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8014838" y="2107889"/>
            <a:ext cx="69281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6x 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 err="1">
                <a:solidFill>
                  <a:srgbClr val="000000"/>
                </a:solidFill>
              </a:rPr>
              <a:t>init</a:t>
            </a:r>
            <a:r>
              <a:rPr lang="en-US" sz="675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8114787" y="3029431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8633899" y="2741302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8114787" y="3461628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8633899" y="3461630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8089104" y="3037894"/>
            <a:ext cx="6286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6752034" y="3905249"/>
            <a:ext cx="1181100" cy="201216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6891761" y="3846909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5801915" y="3962399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7212806" y="4106468"/>
            <a:ext cx="0" cy="20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7212809" y="4307681"/>
            <a:ext cx="1210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7607714" y="4305299"/>
            <a:ext cx="7841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6003132" y="1485902"/>
            <a:ext cx="606028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+- 3.5V, -2.5V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6724651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7415213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7415213" y="4681537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8164116" y="162996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7974162" y="1312068"/>
            <a:ext cx="100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+4V, -3.5V, +2.5V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8221266" y="50863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8301343" y="4912518"/>
            <a:ext cx="519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+12V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7415213" y="5172075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6658154" y="554593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228225" y="5359002"/>
            <a:ext cx="1184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7760494" y="5545932"/>
            <a:ext cx="0" cy="27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828" y="5632155"/>
            <a:ext cx="37382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1.1V</a:t>
            </a:r>
          </a:p>
          <a:p>
            <a:r>
              <a:rPr lang="en-US" sz="788" b="1" dirty="0"/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3834" y="5376445"/>
            <a:ext cx="1" cy="16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6119938" y="4901167"/>
            <a:ext cx="1292108" cy="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691711" y="4908462"/>
            <a:ext cx="29527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481755" y="5186008"/>
            <a:ext cx="78418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6259349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6803003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6455028" y="4788135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6998682" y="4784693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6374541" y="2604061"/>
            <a:ext cx="184781" cy="141668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6559322" y="3179738"/>
            <a:ext cx="1261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6559321" y="3818334"/>
            <a:ext cx="15530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8633900" y="2719836"/>
            <a:ext cx="76846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8635371" y="3373027"/>
            <a:ext cx="76699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01935" y="39737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190" y="3728919"/>
            <a:ext cx="10567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/>
              <a:t>L1 trigger primitives</a:t>
            </a:r>
          </a:p>
          <a:p>
            <a:pPr algn="ctr"/>
            <a:r>
              <a:rPr lang="en-US" sz="825" b="1" dirty="0"/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21266" y="3818239"/>
            <a:ext cx="740001" cy="8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59807" y="89972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 dirty="0"/>
              <a:t>RHIC beam clock 9.6MHz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662" y="1378751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De-serialize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/alignment</a:t>
            </a:r>
            <a:endParaRPr lang="en-US" sz="1000" dirty="0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51873" y="1605292"/>
            <a:ext cx="650789" cy="6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923" y="128212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14 bits ADC </a:t>
            </a:r>
          </a:p>
          <a:p>
            <a:pPr algn="ctr"/>
            <a:r>
              <a:rPr lang="en-US" sz="900" dirty="0" smtClean="0"/>
              <a:t>serialized data</a:t>
            </a:r>
          </a:p>
          <a:p>
            <a:pPr algn="ctr"/>
            <a:r>
              <a:rPr lang="en-US" sz="900" dirty="0" smtClean="0"/>
              <a:t>840 </a:t>
            </a:r>
            <a:r>
              <a:rPr lang="en-US" sz="900" dirty="0" err="1" smtClean="0"/>
              <a:t>Mbits</a:t>
            </a:r>
            <a:r>
              <a:rPr lang="en-US" sz="900" dirty="0" smtClean="0"/>
              <a:t>/sec</a:t>
            </a:r>
          </a:p>
          <a:p>
            <a:pPr algn="ctr"/>
            <a:r>
              <a:rPr lang="en-US" sz="900" dirty="0" smtClean="0"/>
              <a:t>LVDS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2065343" y="1378750"/>
            <a:ext cx="609600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control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1002662" y="2052993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Fake data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15" name="Straight Arrow Connector 14"/>
          <p:cNvCxnSpPr>
            <a:stCxn id="5" idx="3"/>
            <a:endCxn id="12" idx="1"/>
          </p:cNvCxnSpPr>
          <p:nvPr/>
        </p:nvCxnSpPr>
        <p:spPr>
          <a:xfrm flipV="1">
            <a:off x="1826446" y="1605291"/>
            <a:ext cx="23889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2"/>
          </p:cNvCxnSpPr>
          <p:nvPr/>
        </p:nvCxnSpPr>
        <p:spPr>
          <a:xfrm flipV="1">
            <a:off x="1826446" y="1831831"/>
            <a:ext cx="543697" cy="4477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0360" y="1351394"/>
            <a:ext cx="782594" cy="81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 Delay memory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512X128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674943" y="1605291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4942" y="2072692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190" y="1718561"/>
            <a:ext cx="338554" cy="2622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1-8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3070360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512X16</a:t>
            </a:r>
            <a:endParaRPr lang="en-US" sz="1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74942" y="812209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70143" y="611819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Beam clock</a:t>
            </a:r>
          </a:p>
          <a:p>
            <a:pPr algn="ctr"/>
            <a:r>
              <a:rPr lang="en-US" sz="1000" dirty="0" smtClean="0"/>
              <a:t>number</a:t>
            </a:r>
            <a:endParaRPr lang="en-US" sz="1000" dirty="0"/>
          </a:p>
        </p:txBody>
      </p:sp>
      <p:cxnSp>
        <p:nvCxnSpPr>
          <p:cNvPr id="31" name="Straight Arrow Connector 30"/>
          <p:cNvCxnSpPr>
            <a:stCxn id="27" idx="2"/>
            <a:endCxn id="18" idx="0"/>
          </p:cNvCxnSpPr>
          <p:nvPr/>
        </p:nvCxnSpPr>
        <p:spPr>
          <a:xfrm>
            <a:off x="3461657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5245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65714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604726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34557" y="2249189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wadd</a:t>
            </a:r>
            <a:endParaRPr lang="en-US" sz="1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216779" y="246076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r</a:t>
            </a:r>
            <a:r>
              <a:rPr lang="en-US" sz="1000" dirty="0" err="1" smtClean="0"/>
              <a:t>add</a:t>
            </a:r>
            <a:r>
              <a:rPr lang="en-US" sz="1000" dirty="0" smtClean="0"/>
              <a:t> = </a:t>
            </a:r>
            <a:r>
              <a:rPr lang="en-US" sz="1000" dirty="0" err="1" smtClean="0"/>
              <a:t>wadd</a:t>
            </a:r>
            <a:endParaRPr lang="en-US" sz="1000" dirty="0" smtClean="0"/>
          </a:p>
          <a:p>
            <a:r>
              <a:rPr lang="en-US" sz="1000" dirty="0" smtClean="0"/>
              <a:t>- delay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20004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8 events buffer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256 X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1024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118945" y="3343300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85075" y="2001565"/>
            <a:ext cx="0" cy="690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08707" y="2200545"/>
            <a:ext cx="338554" cy="8168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/>
              <a:t>1-64 channels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4520004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 x 32</a:t>
            </a:r>
            <a:endParaRPr lang="en-US" sz="1000" dirty="0"/>
          </a:p>
        </p:txBody>
      </p:sp>
      <p:cxnSp>
        <p:nvCxnSpPr>
          <p:cNvPr id="54" name="Straight Arrow Connector 53"/>
          <p:cNvCxnSpPr>
            <a:stCxn id="51" idx="2"/>
            <a:endCxn id="46" idx="0"/>
          </p:cNvCxnSpPr>
          <p:nvPr/>
        </p:nvCxnSpPr>
        <p:spPr>
          <a:xfrm>
            <a:off x="4911301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14889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6x RHIC</a:t>
            </a:r>
          </a:p>
          <a:p>
            <a:pPr algn="ctr"/>
            <a:r>
              <a:rPr lang="en-US" sz="1000" dirty="0" smtClean="0"/>
              <a:t>clock</a:t>
            </a:r>
            <a:endParaRPr lang="en-US" sz="1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52954" y="820290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52954" y="1756841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898" y="827152"/>
            <a:ext cx="0" cy="9365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6265" y="1037898"/>
            <a:ext cx="492443" cy="4401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000" dirty="0" smtClean="0"/>
              <a:t>L1 </a:t>
            </a:r>
          </a:p>
          <a:p>
            <a:pPr algn="ctr"/>
            <a:r>
              <a:rPr lang="en-US" sz="1000" dirty="0" smtClean="0"/>
              <a:t>trigger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7119" y="229543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BC &amp; L1 event </a:t>
            </a:r>
          </a:p>
          <a:p>
            <a:pPr algn="ctr"/>
            <a:r>
              <a:rPr lang="en-US" sz="1000" dirty="0" smtClean="0"/>
              <a:t>numbers</a:t>
            </a:r>
            <a:endParaRPr lang="en-US" sz="1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21886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064742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7752" y="3897558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Write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22238" y="4253283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address</a:t>
            </a:r>
          </a:p>
          <a:p>
            <a:pPr algn="ctr"/>
            <a:r>
              <a:rPr lang="en-US" sz="1000" dirty="0" smtClean="0"/>
              <a:t>3 bits events, </a:t>
            </a:r>
          </a:p>
          <a:p>
            <a:pPr algn="ctr"/>
            <a:r>
              <a:rPr lang="en-US" sz="1000" dirty="0" smtClean="0"/>
              <a:t>5 bits samples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>
          <a:xfrm>
            <a:off x="6200008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FIFO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2048 *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34 bits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(first, data, 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Last)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5302598" y="729818"/>
            <a:ext cx="897410" cy="18253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2598" y="2767569"/>
            <a:ext cx="89741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354147" y="3933264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41957" y="424820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w</a:t>
            </a:r>
            <a:r>
              <a:rPr lang="en-US" sz="1000" dirty="0" smtClean="0"/>
              <a:t>rite = </a:t>
            </a:r>
          </a:p>
          <a:p>
            <a:pPr algn="ctr"/>
            <a:r>
              <a:rPr lang="en-US" sz="1000" dirty="0" smtClean="0"/>
              <a:t>valid &amp; token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866337" y="3926712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37879" y="4248207"/>
            <a:ext cx="59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Read =</a:t>
            </a:r>
          </a:p>
          <a:p>
            <a:pPr algn="ctr"/>
            <a:r>
              <a:rPr lang="en-US" sz="1000" dirty="0" smtClean="0"/>
              <a:t> !empty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07597" y="4884361"/>
            <a:ext cx="966896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readback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58" name="Elbow Connector 57"/>
          <p:cNvCxnSpPr>
            <a:stCxn id="51" idx="3"/>
          </p:cNvCxnSpPr>
          <p:nvPr/>
        </p:nvCxnSpPr>
        <p:spPr>
          <a:xfrm>
            <a:off x="5302598" y="819071"/>
            <a:ext cx="361083" cy="40701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3829108" y="3230330"/>
            <a:ext cx="3127521" cy="1805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46033" y="1831833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946033" y="1362401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receiver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63439" y="1362401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63439" y="1831833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16bits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4588" y="1360791"/>
            <a:ext cx="475861" cy="8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Alignment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65" idx="1"/>
            <a:endCxn id="66" idx="3"/>
          </p:cNvCxnSpPr>
          <p:nvPr/>
        </p:nvCxnSpPr>
        <p:spPr>
          <a:xfrm flipH="1">
            <a:off x="8710050" y="1545985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710050" y="2002961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922431" y="1557962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922431" y="2015416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643238" y="2786827"/>
            <a:ext cx="1067905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endParaRPr lang="en-US" sz="1000" dirty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9196329" y="3230919"/>
            <a:ext cx="1" cy="51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838699" y="3737785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80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775014" y="1605290"/>
            <a:ext cx="1" cy="164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328749" y="3265712"/>
            <a:ext cx="879174" cy="50893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L1 trigger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Primitives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generators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464588" y="2786828"/>
            <a:ext cx="737118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Link control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stCxn id="69" idx="2"/>
          </p:cNvCxnSpPr>
          <p:nvPr/>
        </p:nvCxnSpPr>
        <p:spPr>
          <a:xfrm flipH="1">
            <a:off x="7702518" y="2197390"/>
            <a:ext cx="1" cy="58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3" idx="1"/>
          </p:cNvCxnSpPr>
          <p:nvPr/>
        </p:nvCxnSpPr>
        <p:spPr>
          <a:xfrm>
            <a:off x="6982602" y="3008873"/>
            <a:ext cx="4819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3"/>
            <a:endCxn id="75" idx="1"/>
          </p:cNvCxnSpPr>
          <p:nvPr/>
        </p:nvCxnSpPr>
        <p:spPr>
          <a:xfrm flipV="1">
            <a:off x="8201706" y="3008873"/>
            <a:ext cx="4415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711143" y="292618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711143" y="308791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245572" y="2692369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  <a:endParaRPr lang="en-US" sz="1000" dirty="0"/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711143" y="1557962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711142" y="2004688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145294" y="1263870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8b/10b </a:t>
            </a:r>
          </a:p>
          <a:p>
            <a:pPr algn="ctr"/>
            <a:r>
              <a:rPr lang="en-US" sz="1000" dirty="0" smtClean="0"/>
              <a:t>encoding </a:t>
            </a:r>
          </a:p>
          <a:p>
            <a:pPr algn="ctr"/>
            <a:r>
              <a:rPr lang="en-US" sz="1000" dirty="0" smtClean="0"/>
              <a:t>Serialized</a:t>
            </a:r>
          </a:p>
          <a:p>
            <a:pPr algn="ctr"/>
            <a:r>
              <a:rPr lang="en-US" sz="1000" dirty="0" smtClean="0"/>
              <a:t>data </a:t>
            </a:r>
          </a:p>
          <a:p>
            <a:pPr algn="ctr"/>
            <a:r>
              <a:rPr lang="en-US" sz="1000" dirty="0" smtClean="0"/>
              <a:t>from down </a:t>
            </a:r>
          </a:p>
          <a:p>
            <a:pPr algn="ctr"/>
            <a:r>
              <a:rPr lang="en-US" sz="1000" dirty="0" smtClean="0"/>
              <a:t>Stream board</a:t>
            </a:r>
            <a:endParaRPr lang="en-US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053509" y="239990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in</a:t>
            </a:r>
            <a:endParaRPr lang="en-US" sz="1000" dirty="0"/>
          </a:p>
        </p:txBody>
      </p:sp>
      <p:cxnSp>
        <p:nvCxnSpPr>
          <p:cNvPr id="117" name="Elbow Connector 116"/>
          <p:cNvCxnSpPr>
            <a:stCxn id="115" idx="1"/>
            <a:endCxn id="93" idx="0"/>
          </p:cNvCxnSpPr>
          <p:nvPr/>
        </p:nvCxnSpPr>
        <p:spPr>
          <a:xfrm rot="10800000" flipV="1">
            <a:off x="7833147" y="2523018"/>
            <a:ext cx="220362" cy="2638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58116" y="3397066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Token out</a:t>
            </a:r>
            <a:endParaRPr lang="en-US" sz="1000" dirty="0"/>
          </a:p>
        </p:txBody>
      </p:sp>
      <p:cxnSp>
        <p:nvCxnSpPr>
          <p:cNvPr id="120" name="Elbow Connector 119"/>
          <p:cNvCxnSpPr/>
          <p:nvPr/>
        </p:nvCxnSpPr>
        <p:spPr>
          <a:xfrm rot="10800000">
            <a:off x="7806875" y="3230919"/>
            <a:ext cx="224969" cy="289257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142630" y="95502"/>
            <a:ext cx="2051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 smtClean="0"/>
              <a:t>Sphenix</a:t>
            </a:r>
            <a:endParaRPr lang="en-US" b="1" u="sng" dirty="0" smtClean="0"/>
          </a:p>
          <a:p>
            <a:pPr algn="ctr"/>
            <a:r>
              <a:rPr lang="en-US" b="1" u="sng" dirty="0" smtClean="0"/>
              <a:t>64 channel ADC </a:t>
            </a:r>
          </a:p>
          <a:p>
            <a:pPr algn="ctr"/>
            <a:r>
              <a:rPr lang="en-US" b="1" u="sng" dirty="0" smtClean="0"/>
              <a:t>Data Flow </a:t>
            </a:r>
            <a:r>
              <a:rPr lang="en-US" b="1" u="sng" dirty="0"/>
              <a:t>D</a:t>
            </a:r>
            <a:r>
              <a:rPr lang="en-US" b="1" u="sng" dirty="0" smtClean="0"/>
              <a:t>iagram </a:t>
            </a:r>
            <a:endParaRPr lang="en-US" b="1" u="sng" dirty="0"/>
          </a:p>
        </p:txBody>
      </p:sp>
      <p:sp>
        <p:nvSpPr>
          <p:cNvPr id="122" name="Rectangle 121"/>
          <p:cNvSpPr/>
          <p:nvPr/>
        </p:nvSpPr>
        <p:spPr>
          <a:xfrm>
            <a:off x="1716833" y="4049486"/>
            <a:ext cx="1234373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Gbits</a:t>
            </a:r>
            <a:r>
              <a:rPr lang="en-US" sz="1000" dirty="0" smtClean="0">
                <a:solidFill>
                  <a:schemeClr val="tx1"/>
                </a:solidFill>
              </a:rPr>
              <a:t> transmitter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>
            <a:endCxn id="122" idx="1"/>
          </p:cNvCxnSpPr>
          <p:nvPr/>
        </p:nvCxnSpPr>
        <p:spPr>
          <a:xfrm>
            <a:off x="1203649" y="4291783"/>
            <a:ext cx="513184" cy="9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85390" y="3714164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120 MHz</a:t>
            </a:r>
          </a:p>
          <a:p>
            <a:pPr algn="ctr"/>
            <a:r>
              <a:rPr lang="en-US" sz="1000" dirty="0" smtClean="0"/>
              <a:t>Reference</a:t>
            </a:r>
            <a:endParaRPr lang="en-US" sz="1000" dirty="0"/>
          </a:p>
          <a:p>
            <a:pPr algn="ctr"/>
            <a:r>
              <a:rPr lang="en-US" sz="1000" dirty="0" smtClean="0"/>
              <a:t>clock </a:t>
            </a:r>
            <a:endParaRPr lang="en-US" sz="1000" dirty="0"/>
          </a:p>
        </p:txBody>
      </p:sp>
      <p:cxnSp>
        <p:nvCxnSpPr>
          <p:cNvPr id="129" name="Straight Arrow Connector 128"/>
          <p:cNvCxnSpPr>
            <a:stCxn id="88" idx="2"/>
          </p:cNvCxnSpPr>
          <p:nvPr/>
        </p:nvCxnSpPr>
        <p:spPr>
          <a:xfrm flipH="1">
            <a:off x="2767537" y="3774642"/>
            <a:ext cx="799" cy="27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978265" y="3739945"/>
            <a:ext cx="6678" cy="309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978265" y="4807281"/>
            <a:ext cx="721925" cy="399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LVDS repeater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35" name="Straight Arrow Connector 134"/>
          <p:cNvCxnSpPr>
            <a:stCxn id="122" idx="2"/>
            <a:endCxn id="133" idx="0"/>
          </p:cNvCxnSpPr>
          <p:nvPr/>
        </p:nvCxnSpPr>
        <p:spPr>
          <a:xfrm>
            <a:off x="2334020" y="4553339"/>
            <a:ext cx="5208" cy="25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04865" y="5533053"/>
            <a:ext cx="252503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3" idx="2"/>
          </p:cNvCxnSpPr>
          <p:nvPr/>
        </p:nvCxnSpPr>
        <p:spPr>
          <a:xfrm>
            <a:off x="2339228" y="5206482"/>
            <a:ext cx="0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070860" y="5850705"/>
            <a:ext cx="763697" cy="382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transceiver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250060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079987" y="3774642"/>
            <a:ext cx="0" cy="175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26571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951206" y="5850705"/>
            <a:ext cx="763697" cy="38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Lemo</a:t>
            </a:r>
            <a:r>
              <a:rPr lang="en-US" sz="1000" dirty="0" smtClean="0">
                <a:solidFill>
                  <a:schemeClr val="tx1"/>
                </a:solidFill>
              </a:rPr>
              <a:t> out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29833" y="5409942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backplane</a:t>
            </a:r>
            <a:endParaRPr lang="en-US" sz="1000" dirty="0"/>
          </a:p>
        </p:txBody>
      </p:sp>
      <p:sp>
        <p:nvSpPr>
          <p:cNvPr id="151" name="Rectangle 150"/>
          <p:cNvSpPr/>
          <p:nvPr/>
        </p:nvSpPr>
        <p:spPr>
          <a:xfrm>
            <a:off x="1826446" y="5687008"/>
            <a:ext cx="2026508" cy="7137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949362" y="5900851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Daughter card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subtraction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6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087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" y="2729559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Read address = write address -delay</a:t>
            </a:r>
            <a:endParaRPr lang="en-US" sz="1100" dirty="0"/>
          </a:p>
        </p:txBody>
      </p:sp>
      <p:sp>
        <p:nvSpPr>
          <p:cNvPr id="14" name="Freeform 13"/>
          <p:cNvSpPr/>
          <p:nvPr/>
        </p:nvSpPr>
        <p:spPr>
          <a:xfrm>
            <a:off x="632460" y="3378749"/>
            <a:ext cx="1641389" cy="648048"/>
          </a:xfrm>
          <a:custGeom>
            <a:avLst/>
            <a:gdLst>
              <a:gd name="connsiteX0" fmla="*/ 0 w 3130818"/>
              <a:gd name="connsiteY0" fmla="*/ 1128714 h 1231005"/>
              <a:gd name="connsiteX1" fmla="*/ 659027 w 3130818"/>
              <a:gd name="connsiteY1" fmla="*/ 1120476 h 1231005"/>
              <a:gd name="connsiteX2" fmla="*/ 1441621 w 3130818"/>
              <a:gd name="connsiteY2" fmla="*/ 130 h 1231005"/>
              <a:gd name="connsiteX3" fmla="*/ 1960605 w 3130818"/>
              <a:gd name="connsiteY3" fmla="*/ 1046335 h 1231005"/>
              <a:gd name="connsiteX4" fmla="*/ 3130378 w 3130818"/>
              <a:gd name="connsiteY4" fmla="*/ 1136952 h 1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818" h="1231005">
                <a:moveTo>
                  <a:pt x="0" y="1128714"/>
                </a:moveTo>
                <a:cubicBezTo>
                  <a:pt x="209378" y="1218643"/>
                  <a:pt x="418757" y="1308573"/>
                  <a:pt x="659027" y="1120476"/>
                </a:cubicBezTo>
                <a:cubicBezTo>
                  <a:pt x="899297" y="932379"/>
                  <a:pt x="1224691" y="12487"/>
                  <a:pt x="1441621" y="130"/>
                </a:cubicBezTo>
                <a:cubicBezTo>
                  <a:pt x="1658551" y="-12227"/>
                  <a:pt x="1679146" y="856865"/>
                  <a:pt x="1960605" y="1046335"/>
                </a:cubicBezTo>
                <a:cubicBezTo>
                  <a:pt x="2242064" y="1235805"/>
                  <a:pt x="3153719" y="1036725"/>
                  <a:pt x="3130378" y="1136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341" y="3980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9826" y="33558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674" y="4140749"/>
            <a:ext cx="1762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Delay a parameter</a:t>
            </a:r>
          </a:p>
          <a:p>
            <a:pPr algn="ctr"/>
            <a:r>
              <a:rPr lang="en-US" sz="1100" dirty="0" smtClean="0"/>
              <a:t>Probably has 2 clocks offset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8382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Dual port memory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66700" y="19812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66900" y="2135041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95500" y="1830241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95500" y="1334941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890" y="1333295"/>
            <a:ext cx="1463040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" y="1333501"/>
            <a:ext cx="0" cy="64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91000" y="1638300"/>
            <a:ext cx="10235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Lookup memory</a:t>
            </a:r>
          </a:p>
          <a:p>
            <a:pPr algn="ctr"/>
            <a:r>
              <a:rPr lang="en-US" sz="1200" dirty="0" smtClean="0"/>
              <a:t>(1024X10)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3" idx="3"/>
            <a:endCxn id="44" idx="1"/>
          </p:cNvCxnSpPr>
          <p:nvPr/>
        </p:nvCxnSpPr>
        <p:spPr>
          <a:xfrm>
            <a:off x="3543300" y="19812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05247" y="1981200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Read</a:t>
            </a:r>
          </a:p>
          <a:p>
            <a:pPr algn="ctr"/>
            <a:r>
              <a:rPr lang="en-US" sz="1200" dirty="0" smtClean="0"/>
              <a:t>Address</a:t>
            </a:r>
          </a:p>
          <a:p>
            <a:pPr algn="ctr"/>
            <a:r>
              <a:rPr lang="en-US" sz="1200" dirty="0" smtClean="0"/>
              <a:t>(upper 10 bits)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44344" y="298405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 = ADC – </a:t>
            </a:r>
            <a:r>
              <a:rPr lang="en-US" sz="1200" dirty="0" err="1" smtClean="0"/>
              <a:t>ADCpre</a:t>
            </a:r>
            <a:endParaRPr lang="en-US" sz="1200" dirty="0" smtClean="0"/>
          </a:p>
          <a:p>
            <a:r>
              <a:rPr lang="en-US" sz="1200" dirty="0" smtClean="0"/>
              <a:t>If (</a:t>
            </a:r>
            <a:r>
              <a:rPr lang="en-US" sz="1200" dirty="0" err="1" smtClean="0"/>
              <a:t>adcpre</a:t>
            </a:r>
            <a:r>
              <a:rPr lang="en-US" sz="1200" dirty="0"/>
              <a:t> </a:t>
            </a:r>
            <a:r>
              <a:rPr lang="en-US" sz="1200" dirty="0" smtClean="0"/>
              <a:t>&gt; </a:t>
            </a:r>
            <a:r>
              <a:rPr lang="en-US" sz="1200" dirty="0" err="1" smtClean="0"/>
              <a:t>adc</a:t>
            </a:r>
            <a:r>
              <a:rPr lang="en-US" sz="1200" dirty="0" smtClean="0"/>
              <a:t>) sub=0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4577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8768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44945" y="2660099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Load lookup </a:t>
            </a:r>
          </a:p>
          <a:p>
            <a:r>
              <a:rPr lang="en-US" sz="1200" dirty="0" smtClean="0"/>
              <a:t>Memory from</a:t>
            </a:r>
          </a:p>
          <a:p>
            <a:r>
              <a:rPr lang="en-US" sz="1200" dirty="0" smtClean="0"/>
              <a:t>Slow control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53100" y="1642448"/>
            <a:ext cx="10235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bits </a:t>
            </a:r>
          </a:p>
          <a:p>
            <a:pPr algn="ctr"/>
            <a:r>
              <a:rPr lang="en-US" sz="1200" dirty="0" smtClean="0"/>
              <a:t>2X2 SUM</a:t>
            </a:r>
          </a:p>
          <a:p>
            <a:pPr algn="ctr"/>
            <a:r>
              <a:rPr lang="en-US" sz="1200" dirty="0" smtClean="0"/>
              <a:t>(12 bits output)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734913" y="1550313"/>
            <a:ext cx="883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o</a:t>
            </a:r>
            <a:r>
              <a:rPr lang="en-US" sz="1100" b="1" dirty="0" smtClean="0"/>
              <a:t>nly use</a:t>
            </a:r>
          </a:p>
          <a:p>
            <a:pPr algn="ctr"/>
            <a:r>
              <a:rPr lang="en-US" sz="1100" b="1" dirty="0"/>
              <a:t>u</a:t>
            </a:r>
            <a:r>
              <a:rPr lang="en-US" sz="1100" b="1" dirty="0" smtClean="0"/>
              <a:t>pper 8 bits</a:t>
            </a:r>
            <a:endParaRPr lang="en-US" sz="1100" b="1" dirty="0"/>
          </a:p>
        </p:txBody>
      </p:sp>
      <p:cxnSp>
        <p:nvCxnSpPr>
          <p:cNvPr id="64" name="Straight Arrow Connector 63"/>
          <p:cNvCxnSpPr>
            <a:stCxn id="44" idx="3"/>
          </p:cNvCxnSpPr>
          <p:nvPr/>
        </p:nvCxnSpPr>
        <p:spPr>
          <a:xfrm>
            <a:off x="5214550" y="1981200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14550" y="2459524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14550" y="2937848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4550" y="3416172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560274" y="1638300"/>
            <a:ext cx="102355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Choose one of the of </a:t>
            </a:r>
            <a:r>
              <a:rPr lang="en-US" dirty="0" err="1" smtClean="0"/>
              <a:t>of</a:t>
            </a:r>
            <a:r>
              <a:rPr lang="en-US" dirty="0" smtClean="0"/>
              <a:t> the 12X BC clock </a:t>
            </a:r>
            <a:r>
              <a:rPr lang="en-US" dirty="0" err="1" smtClean="0"/>
              <a:t>phas</a:t>
            </a:r>
            <a:r>
              <a:rPr lang="en-US" dirty="0" smtClean="0"/>
              <a:t>  for trigger primitive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776650" y="2135041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99510" y="5105400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157032" y="2304365"/>
            <a:ext cx="19668" cy="26105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6418365" y="3084867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64 channels</a:t>
            </a:r>
          </a:p>
          <a:p>
            <a:pPr algn="ctr"/>
            <a:r>
              <a:rPr lang="en-US" sz="1400" b="1" dirty="0" smtClean="0"/>
              <a:t>16 2X2 8 bits sum</a:t>
            </a:r>
            <a:endParaRPr lang="en-US" sz="14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66700" y="742594"/>
            <a:ext cx="6743700" cy="20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25818" y="3155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 BC clock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537414" y="742594"/>
            <a:ext cx="3007297" cy="27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48600" y="346310"/>
            <a:ext cx="112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12X BC Clock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9271771" y="1843127"/>
            <a:ext cx="682067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MUX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128 bits</a:t>
            </a:r>
          </a:p>
          <a:p>
            <a:pPr algn="ctr"/>
            <a:r>
              <a:rPr lang="en-US" sz="1200" dirty="0" smtClean="0"/>
              <a:t>To 8 16 bits 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0608462" y="771389"/>
            <a:ext cx="11049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544711" y="326027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120 MHz clock </a:t>
            </a:r>
            <a:endParaRPr lang="en-US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583824" y="3048000"/>
            <a:ext cx="687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0292431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10X16 bits FIFO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1292993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Transceiver </a:t>
            </a:r>
          </a:p>
          <a:p>
            <a:pPr algn="ctr"/>
            <a:r>
              <a:rPr lang="en-US" sz="1400" dirty="0" smtClean="0"/>
              <a:t>IP</a:t>
            </a:r>
            <a:endParaRPr lang="en-US" sz="1400" dirty="0"/>
          </a:p>
        </p:txBody>
      </p:sp>
      <p:cxnSp>
        <p:nvCxnSpPr>
          <p:cNvPr id="105" name="Straight Arrow Connector 104"/>
          <p:cNvCxnSpPr>
            <a:stCxn id="89" idx="3"/>
            <a:endCxn id="101" idx="1"/>
          </p:cNvCxnSpPr>
          <p:nvPr/>
        </p:nvCxnSpPr>
        <p:spPr>
          <a:xfrm>
            <a:off x="9953838" y="2984053"/>
            <a:ext cx="33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3"/>
            <a:endCxn id="103" idx="1"/>
          </p:cNvCxnSpPr>
          <p:nvPr/>
        </p:nvCxnSpPr>
        <p:spPr>
          <a:xfrm>
            <a:off x="10997281" y="2984053"/>
            <a:ext cx="295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2415343" y="4592191"/>
          <a:ext cx="4192380" cy="20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</a:tblGrid>
              <a:tr h="7357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1350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header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 + clock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1+2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3+4</a:t>
                      </a:r>
                      <a:endParaRPr lang="en-US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5+6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7+8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9+10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11+12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13+14 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15+16</a:t>
                      </a:r>
                      <a:endParaRPr lang="en-US" dirty="0"/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03316" y="851548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delay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629481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2982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693761" y="8846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568155" y="87927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 BC + 2 12X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8583824" y="1830241"/>
            <a:ext cx="598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31258" y="1373039"/>
            <a:ext cx="158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bits trigger phase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457700" y="15919"/>
            <a:ext cx="43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 trigger primitive Generator (preliminary)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9271771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Monitor Delay dual port memory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>
            <a:off x="10307964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5 events buffer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" idx="1"/>
          </p:cNvCxnSpPr>
          <p:nvPr/>
        </p:nvCxnSpPr>
        <p:spPr>
          <a:xfrm>
            <a:off x="8606684" y="5219609"/>
            <a:ext cx="665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58" idx="1"/>
          </p:cNvCxnSpPr>
          <p:nvPr/>
        </p:nvCxnSpPr>
        <p:spPr>
          <a:xfrm>
            <a:off x="9968263" y="5219609"/>
            <a:ext cx="339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38113" y="5219609"/>
            <a:ext cx="0" cy="8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36036" y="6145090"/>
            <a:ext cx="574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L1 </a:t>
            </a:r>
          </a:p>
          <a:p>
            <a:pPr algn="ctr"/>
            <a:r>
              <a:rPr lang="en-US" sz="1100" b="1" dirty="0" smtClean="0"/>
              <a:t>trigger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055327" y="5331767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 controller</a:t>
            </a:r>
          </a:p>
          <a:p>
            <a:pPr algn="ctr"/>
            <a:r>
              <a:rPr lang="en-US" sz="1200" b="1" dirty="0" smtClean="0"/>
              <a:t>readout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stCxn id="58" idx="3"/>
          </p:cNvCxnSpPr>
          <p:nvPr/>
        </p:nvCxnSpPr>
        <p:spPr>
          <a:xfrm>
            <a:off x="11004456" y="5219609"/>
            <a:ext cx="931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25311" y="5860425"/>
            <a:ext cx="1136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Delay and</a:t>
            </a:r>
          </a:p>
          <a:p>
            <a:pPr algn="ctr"/>
            <a:r>
              <a:rPr lang="en-US" sz="1400" b="1" dirty="0" smtClean="0"/>
              <a:t># of Sample  </a:t>
            </a:r>
          </a:p>
          <a:p>
            <a:pPr algn="ctr"/>
            <a:r>
              <a:rPr lang="en-US" sz="1400" b="1" dirty="0" smtClean="0"/>
              <a:t>adjustable </a:t>
            </a:r>
            <a:endParaRPr lang="en-US" sz="1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5300"/>
            <a:ext cx="4291914" cy="3218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52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daughter plug in from the back with 2 outputs, 1 optical transceiver, 1  </a:t>
            </a:r>
            <a:r>
              <a:rPr lang="en-US" dirty="0" err="1" smtClean="0"/>
              <a:t>lemo</a:t>
            </a:r>
            <a:r>
              <a:rPr lang="en-US" dirty="0" smtClean="0"/>
              <a:t> output.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22" y="4028389"/>
            <a:ext cx="8586788" cy="266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07992" y="1524338"/>
            <a:ext cx="1447800" cy="201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ARRIA 5</a:t>
            </a:r>
          </a:p>
          <a:p>
            <a:pPr algn="ctr"/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77466" y="1690477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LVDS buffer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8661141" y="1838068"/>
            <a:ext cx="45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18341" y="2543938"/>
            <a:ext cx="454867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1"/>
          </p:cNvCxnSpPr>
          <p:nvPr/>
        </p:nvCxnSpPr>
        <p:spPr>
          <a:xfrm flipH="1">
            <a:off x="7055792" y="1957177"/>
            <a:ext cx="42167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8239466" y="1957177"/>
            <a:ext cx="4165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67455" y="2286000"/>
            <a:ext cx="1600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18341" y="1957177"/>
            <a:ext cx="299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417992" y="1957177"/>
            <a:ext cx="0" cy="57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118341" y="2223877"/>
            <a:ext cx="14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268166" y="2223877"/>
            <a:ext cx="0" cy="31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022" y="1169257"/>
            <a:ext cx="150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Optical transmitter output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501507" y="229440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Lemo</a:t>
            </a:r>
            <a:r>
              <a:rPr lang="en-US" sz="1200" b="1" dirty="0" smtClean="0"/>
              <a:t> out</a:t>
            </a:r>
            <a:endParaRPr lang="en-US" sz="1200" b="1" dirty="0"/>
          </a:p>
        </p:txBody>
      </p:sp>
      <p:sp>
        <p:nvSpPr>
          <p:cNvPr id="36" name="Rectangle 35"/>
          <p:cNvSpPr/>
          <p:nvPr/>
        </p:nvSpPr>
        <p:spPr>
          <a:xfrm>
            <a:off x="10134600" y="2533988"/>
            <a:ext cx="1219200" cy="513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Trigger daughter card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575541" y="2652612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575541" y="2819400"/>
            <a:ext cx="559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798525" y="1173888"/>
            <a:ext cx="710849" cy="2319635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726369" y="894786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backplane</a:t>
            </a:r>
            <a:endParaRPr lang="en-US" sz="1200" b="1" dirty="0"/>
          </a:p>
        </p:txBody>
      </p:sp>
      <p:cxnSp>
        <p:nvCxnSpPr>
          <p:cNvPr id="47" name="Elbow Connector 46"/>
          <p:cNvCxnSpPr/>
          <p:nvPr/>
        </p:nvCxnSpPr>
        <p:spPr>
          <a:xfrm rot="5400000">
            <a:off x="8368319" y="2461350"/>
            <a:ext cx="447932" cy="26816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55032" y="2799183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3.3v</a:t>
            </a:r>
            <a:endParaRPr lang="en-US" sz="1200" dirty="0"/>
          </a:p>
        </p:txBody>
      </p:sp>
      <p:cxnSp>
        <p:nvCxnSpPr>
          <p:cNvPr id="50" name="Elbow Connector 49"/>
          <p:cNvCxnSpPr>
            <a:stCxn id="7" idx="2"/>
            <a:endCxn id="8" idx="1"/>
          </p:cNvCxnSpPr>
          <p:nvPr/>
        </p:nvCxnSpPr>
        <p:spPr>
          <a:xfrm rot="16200000" flipH="1">
            <a:off x="8789432" y="2471777"/>
            <a:ext cx="429219" cy="22860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2"/>
          </p:cNvCxnSpPr>
          <p:nvPr/>
        </p:nvCxnSpPr>
        <p:spPr>
          <a:xfrm rot="5400000" flipH="1" flipV="1">
            <a:off x="9680310" y="2603146"/>
            <a:ext cx="119753" cy="788825"/>
          </a:xfrm>
          <a:prstGeom prst="bentConnector4">
            <a:avLst>
              <a:gd name="adj1" fmla="val -190893"/>
              <a:gd name="adj2" fmla="val 6441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Calorimeter Electronics Digitizer System Design Review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B0B8-704D-44FA-A19D-BB2B310D64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Calorimeter </a:t>
            </a:r>
            <a:r>
              <a:rPr lang="en-US" dirty="0"/>
              <a:t>L</a:t>
            </a:r>
            <a:r>
              <a:rPr lang="en-US" dirty="0" smtClean="0"/>
              <a:t>ocal </a:t>
            </a:r>
            <a:r>
              <a:rPr lang="en-US" dirty="0"/>
              <a:t>L</a:t>
            </a:r>
            <a:r>
              <a:rPr lang="en-US" dirty="0" smtClean="0"/>
              <a:t>evel 1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difficult project</a:t>
            </a:r>
          </a:p>
          <a:p>
            <a:pPr lvl="1"/>
            <a:r>
              <a:rPr lang="en-US" dirty="0" smtClean="0"/>
              <a:t>Lots of data with limit amount of resources</a:t>
            </a:r>
          </a:p>
          <a:p>
            <a:pPr lvl="1"/>
            <a:r>
              <a:rPr lang="en-US" dirty="0" smtClean="0"/>
              <a:t>Organize the data flow</a:t>
            </a:r>
          </a:p>
          <a:p>
            <a:r>
              <a:rPr lang="en-US" dirty="0" smtClean="0"/>
              <a:t>Understand the Inputs</a:t>
            </a:r>
          </a:p>
          <a:p>
            <a:pPr lvl="1"/>
            <a:r>
              <a:rPr lang="en-US" dirty="0" smtClean="0"/>
              <a:t>Lots of inputs </a:t>
            </a:r>
            <a:r>
              <a:rPr lang="en-US" dirty="0" smtClean="0">
                <a:sym typeface="Wingdings" panose="05000000000000000000" pitchFamily="2" charset="2"/>
              </a:rPr>
              <a:t> few outputs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we try to do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Calorimeter Sum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Deal with geometry.. Over lapping sum  neighbor problem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Clocks and L0 timing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Go through proposed solution as an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Alternative hardware choices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What we done so far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306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17444</TotalTime>
  <Words>2885</Words>
  <Application>Microsoft Office PowerPoint</Application>
  <PresentationFormat>Widescreen</PresentationFormat>
  <Paragraphs>749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Wingdings</vt:lpstr>
      <vt:lpstr>Office Theme</vt:lpstr>
      <vt:lpstr>Calorimeter Digitizer System</vt:lpstr>
      <vt:lpstr>Calorimeter Digitizer system overview</vt:lpstr>
      <vt:lpstr>The Subsystem Technical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Calorimeter Local Level 1 Trigger</vt:lpstr>
      <vt:lpstr>Inputs</vt:lpstr>
      <vt:lpstr>Physics goals </vt:lpstr>
      <vt:lpstr>PowerPoint Presentation</vt:lpstr>
      <vt:lpstr>Data division</vt:lpstr>
      <vt:lpstr>Clock Domain</vt:lpstr>
      <vt:lpstr>PowerPoint Presentation</vt:lpstr>
      <vt:lpstr>Proposed system</vt:lpstr>
      <vt:lpstr>PowerPoint Presentation</vt:lpstr>
      <vt:lpstr>EMCAL Section (1)</vt:lpstr>
      <vt:lpstr>EMCAL Section (2)</vt:lpstr>
      <vt:lpstr>PowerPoint Presentation</vt:lpstr>
      <vt:lpstr>FPGA Resource Usage</vt:lpstr>
      <vt:lpstr>Alternative choice</vt:lpstr>
      <vt:lpstr>PowerPoint Presentation</vt:lpstr>
      <vt:lpstr>ATLAS/FELIX BNL-711 PCIe Card</vt:lpstr>
      <vt:lpstr>ATLAS/FELIX BNL-711 PCIe Card</vt:lpstr>
      <vt:lpstr>Why not FELIX card</vt:lpstr>
      <vt:lpstr>PowerPoint Presentation</vt:lpstr>
      <vt:lpstr>gFEX board choice</vt:lpstr>
      <vt:lpstr>What we done so far</vt:lpstr>
      <vt:lpstr>Critical Steps need to happen soon</vt:lpstr>
      <vt:lpstr>Backup slides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69</cp:revision>
  <dcterms:created xsi:type="dcterms:W3CDTF">2019-01-09T15:55:53Z</dcterms:created>
  <dcterms:modified xsi:type="dcterms:W3CDTF">2019-01-21T18:48:11Z</dcterms:modified>
</cp:coreProperties>
</file>