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A4D4-B380-4D94-8B5D-59C89D53FE5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A19-82EC-4697-BA8D-553D96CE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A4D4-B380-4D94-8B5D-59C89D53FE5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A19-82EC-4697-BA8D-553D96CE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1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A4D4-B380-4D94-8B5D-59C89D53FE5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A19-82EC-4697-BA8D-553D96CE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2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A4D4-B380-4D94-8B5D-59C89D53FE5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A19-82EC-4697-BA8D-553D96CE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5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A4D4-B380-4D94-8B5D-59C89D53FE5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A19-82EC-4697-BA8D-553D96CE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1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A4D4-B380-4D94-8B5D-59C89D53FE5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A19-82EC-4697-BA8D-553D96CE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0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A4D4-B380-4D94-8B5D-59C89D53FE5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A19-82EC-4697-BA8D-553D96CE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A4D4-B380-4D94-8B5D-59C89D53FE5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A19-82EC-4697-BA8D-553D96CE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A4D4-B380-4D94-8B5D-59C89D53FE5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A19-82EC-4697-BA8D-553D96CE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A4D4-B380-4D94-8B5D-59C89D53FE5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A19-82EC-4697-BA8D-553D96CE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A4D4-B380-4D94-8B5D-59C89D53FE5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A19-82EC-4697-BA8D-553D96CE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A4D4-B380-4D94-8B5D-59C89D53FE5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CA19-82EC-4697-BA8D-553D96CE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7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hyperlink" Target="https://indico.bnl.gov/conferenceDisplay.py?confId=26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Total </a:t>
            </a:r>
            <a:r>
              <a:rPr lang="en-US" dirty="0" err="1"/>
              <a:t>emcal</a:t>
            </a:r>
            <a:r>
              <a:rPr lang="en-US" dirty="0"/>
              <a:t> channel = 96*256 = 24576.</a:t>
            </a:r>
          </a:p>
          <a:p>
            <a:pPr lvl="1"/>
            <a:r>
              <a:rPr lang="en-US" dirty="0"/>
              <a:t>Phi and eta coverage is 0.025 *0.025</a:t>
            </a:r>
          </a:p>
          <a:p>
            <a:r>
              <a:rPr lang="en-US" dirty="0"/>
              <a:t>HCAL has 24576/16 = 1536 </a:t>
            </a:r>
            <a:r>
              <a:rPr lang="en-US" dirty="0" smtClean="0"/>
              <a:t>channel (outer only)</a:t>
            </a:r>
            <a:endParaRPr lang="en-US" dirty="0"/>
          </a:p>
          <a:p>
            <a:pPr lvl="1"/>
            <a:r>
              <a:rPr lang="en-US" dirty="0"/>
              <a:t>Phi and eta coverage is 0.1*0.1 </a:t>
            </a:r>
            <a:r>
              <a:rPr lang="en-US" dirty="0">
                <a:sym typeface="Wingdings" panose="05000000000000000000" pitchFamily="2" charset="2"/>
              </a:rPr>
              <a:t> after 2X2 sum =&gt; 0.2 *0.2 coverage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2x2 </a:t>
            </a:r>
            <a:r>
              <a:rPr lang="en-US" dirty="0">
                <a:sym typeface="Wingdings" panose="05000000000000000000" pitchFamily="2" charset="2"/>
              </a:rPr>
              <a:t>sum are done in FEM. Each sum has 8 bits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Finest element we could send out in the FEM, constrained by the bandwidth of the system.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So we have 384 L1 primitives fibers from EMCAL and 24 from HCAL.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If we can not bring all fibers into one FPGA, we are dealing with processing data in subset of the detectors.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Module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trigger processing block cover 16 channel in phi,</a:t>
            </a:r>
          </a:p>
          <a:p>
            <a:pPr lvl="1"/>
            <a:r>
              <a:rPr lang="en-US" dirty="0" smtClean="0"/>
              <a:t>16 (256/16) trigger blocks will cover EMCAL section</a:t>
            </a:r>
          </a:p>
          <a:p>
            <a:r>
              <a:rPr lang="en-US" dirty="0" smtClean="0"/>
              <a:t>1 Trigger blocks for HCAL concentrator</a:t>
            </a:r>
          </a:p>
          <a:p>
            <a:r>
              <a:rPr lang="en-US" dirty="0" smtClean="0"/>
              <a:t>1 trigger processing block for the pair trigger</a:t>
            </a:r>
          </a:p>
          <a:p>
            <a:r>
              <a:rPr lang="en-US" dirty="0" smtClean="0"/>
              <a:t>1 for jet physics.</a:t>
            </a:r>
          </a:p>
          <a:p>
            <a:r>
              <a:rPr lang="en-US" dirty="0" smtClean="0"/>
              <a:t>So we are talking about around 10 Modules to do the whole L1 trigger</a:t>
            </a:r>
          </a:p>
          <a:p>
            <a:pPr lvl="1"/>
            <a:r>
              <a:rPr lang="en-US" dirty="0" smtClean="0"/>
              <a:t>1 crate for the moment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Alternative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choice</a:t>
            </a:r>
          </a:p>
          <a:p>
            <a:pPr lvl="1"/>
            <a:r>
              <a:rPr lang="en-US" dirty="0" smtClean="0"/>
              <a:t>Commercial solution –</a:t>
            </a:r>
            <a:r>
              <a:rPr lang="en-US" dirty="0" smtClean="0"/>
              <a:t>Hitech</a:t>
            </a:r>
          </a:p>
          <a:p>
            <a:pPr lvl="2"/>
            <a:r>
              <a:rPr lang="en-US" b="1" i="1" dirty="0" smtClean="0"/>
              <a:t>Not enough optical inputs ports.</a:t>
            </a:r>
            <a:endParaRPr lang="en-US" b="1" i="1" dirty="0" smtClean="0"/>
          </a:p>
          <a:p>
            <a:pPr lvl="1"/>
            <a:r>
              <a:rPr lang="en-US" dirty="0" smtClean="0"/>
              <a:t>ATLAS </a:t>
            </a:r>
            <a:r>
              <a:rPr lang="en-US" dirty="0" err="1" smtClean="0"/>
              <a:t>gFEX</a:t>
            </a:r>
            <a:r>
              <a:rPr lang="en-US" dirty="0" smtClean="0"/>
              <a:t> (Global Feature Extractor) </a:t>
            </a:r>
            <a:r>
              <a:rPr lang="en-US" dirty="0" smtClean="0"/>
              <a:t>board.</a:t>
            </a:r>
          </a:p>
          <a:p>
            <a:pPr lvl="2"/>
            <a:r>
              <a:rPr lang="en-US" b="1" i="1" dirty="0" smtClean="0"/>
              <a:t>A very complex system. Over-killed for us. No expertise</a:t>
            </a:r>
            <a:endParaRPr lang="en-US" b="1" i="1" dirty="0" smtClean="0"/>
          </a:p>
          <a:p>
            <a:pPr lvl="1"/>
            <a:r>
              <a:rPr lang="en-US" dirty="0" smtClean="0"/>
              <a:t>ATLAS FELIX board </a:t>
            </a:r>
            <a:endParaRPr lang="en-US" dirty="0" smtClean="0"/>
          </a:p>
          <a:p>
            <a:pPr lvl="2"/>
            <a:r>
              <a:rPr lang="en-US" b="1" i="1" dirty="0" smtClean="0"/>
              <a:t>Designed for DAQ system. Not suitable for cooling and Power distribution.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5" y="76772"/>
            <a:ext cx="4312602" cy="3030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8620"/>
            <a:ext cx="65127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HiTech</a:t>
            </a:r>
            <a:r>
              <a:rPr lang="en-US" dirty="0"/>
              <a:t> </a:t>
            </a:r>
            <a:r>
              <a:rPr lang="en-US" dirty="0" smtClean="0"/>
              <a:t>Global provide boards that similar to the ALTERA or XILINX evaluation board</a:t>
            </a:r>
          </a:p>
          <a:p>
            <a:endParaRPr lang="en-US" dirty="0" smtClean="0"/>
          </a:p>
          <a:p>
            <a:r>
              <a:rPr lang="en-US" dirty="0" smtClean="0"/>
              <a:t>Have some boards with optical interface with CXP, QSFP etc.</a:t>
            </a:r>
          </a:p>
          <a:p>
            <a:r>
              <a:rPr lang="en-US" dirty="0" smtClean="0"/>
              <a:t>Optical </a:t>
            </a:r>
            <a:r>
              <a:rPr lang="en-US" dirty="0" smtClean="0">
                <a:sym typeface="Wingdings" panose="05000000000000000000" pitchFamily="2" charset="2"/>
              </a:rPr>
              <a:t> FPGA interface tend to one side of FPGA.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CXP has 12 port transceiver. QSFP(4 SFP)  really for higher optical speed than 10 </a:t>
            </a:r>
            <a:r>
              <a:rPr lang="en-US" dirty="0" err="1" smtClean="0">
                <a:sym typeface="Wingdings" panose="05000000000000000000" pitchFamily="2" charset="2"/>
              </a:rPr>
              <a:t>Gbits</a:t>
            </a:r>
            <a:r>
              <a:rPr lang="en-US" dirty="0" smtClean="0">
                <a:sym typeface="Wingdings" panose="05000000000000000000" pitchFamily="2" charset="2"/>
              </a:rPr>
              <a:t>/sec than channel count.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It is does not offer number of ports we are looking for..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FELIX is far better choice than Hitech if we are going through PCIE environment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5" y="3031506"/>
            <a:ext cx="4811486" cy="2559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5747" y="68113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QSFP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87462" y="371145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CXP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9"/>
            <a:ext cx="8229600" cy="12449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BNL-711 Board chosen for ATLAS FELIX project, and used </a:t>
            </a:r>
            <a:r>
              <a:rPr lang="en-US" dirty="0"/>
              <a:t>in ATLAS phase I upgrade, which is projected to complete before sPHENIX. </a:t>
            </a:r>
            <a:endParaRPr lang="en-US" dirty="0" smtClean="0"/>
          </a:p>
          <a:p>
            <a:r>
              <a:rPr lang="en-US" dirty="0" smtClean="0"/>
              <a:t>Readout for </a:t>
            </a:r>
            <a:r>
              <a:rPr lang="en-US" dirty="0"/>
              <a:t>ATLAS Phase-I </a:t>
            </a:r>
            <a:r>
              <a:rPr lang="en-US" dirty="0" smtClean="0"/>
              <a:t>sub-system of Liquid </a:t>
            </a:r>
            <a:r>
              <a:rPr lang="en-US" dirty="0"/>
              <a:t>Argon </a:t>
            </a:r>
            <a:r>
              <a:rPr lang="en-US" dirty="0" smtClean="0"/>
              <a:t>Calorimeter, </a:t>
            </a:r>
            <a:r>
              <a:rPr lang="en-US" dirty="0"/>
              <a:t>Level-1 calorimeter </a:t>
            </a:r>
            <a:r>
              <a:rPr lang="en-US" dirty="0" smtClean="0"/>
              <a:t>trigger, </a:t>
            </a:r>
            <a:r>
              <a:rPr lang="en-US" dirty="0"/>
              <a:t>New small wheel of the muon spectrometer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9728" y="101390"/>
            <a:ext cx="10515600" cy="1325563"/>
          </a:xfrm>
        </p:spPr>
        <p:txBody>
          <a:bodyPr/>
          <a:lstStyle/>
          <a:p>
            <a:r>
              <a:rPr lang="en-US" dirty="0" smtClean="0"/>
              <a:t>ATLAS/FELIX BNL-711 </a:t>
            </a:r>
            <a:r>
              <a:rPr lang="en-US" dirty="0" err="1" smtClean="0"/>
              <a:t>PCIe</a:t>
            </a:r>
            <a:r>
              <a:rPr lang="en-US" dirty="0" smtClean="0"/>
              <a:t> Card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073429"/>
            <a:ext cx="4261486" cy="3333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4343401"/>
            <a:ext cx="2881115" cy="17773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09728" y="1111362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Credit: Kai Chen (BNL), </a:t>
            </a:r>
            <a:r>
              <a:rPr lang="en-US" dirty="0">
                <a:hlinkClick r:id="rId4"/>
              </a:rPr>
              <a:t>https://indico.bnl.gov/conferenceDisplay.py?confId=2653</a:t>
            </a:r>
            <a:r>
              <a:rPr lang="en-US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644" y="2823002"/>
            <a:ext cx="3667957" cy="136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238" y="3200400"/>
            <a:ext cx="1054411" cy="11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4" y="269222"/>
            <a:ext cx="6478894" cy="6504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13" y="3521622"/>
            <a:ext cx="5043169" cy="2956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913" y="1062324"/>
            <a:ext cx="4693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ATCA crate</a:t>
            </a:r>
          </a:p>
          <a:p>
            <a:endParaRPr lang="en-US" dirty="0" smtClean="0"/>
          </a:p>
          <a:p>
            <a:r>
              <a:rPr lang="en-US" dirty="0" smtClean="0"/>
              <a:t>Optical speed up to 12.8 Gb/sec</a:t>
            </a:r>
          </a:p>
          <a:p>
            <a:r>
              <a:rPr lang="en-US" dirty="0" smtClean="0"/>
              <a:t>100 optical input FPGA. 3 set of XLINK FPGA </a:t>
            </a:r>
          </a:p>
          <a:p>
            <a:r>
              <a:rPr lang="en-US" dirty="0" smtClean="0"/>
              <a:t>(Ultra scale XCVU160 series, 2 M logic cells)</a:t>
            </a:r>
          </a:p>
          <a:p>
            <a:endParaRPr lang="en-US" dirty="0" smtClean="0"/>
          </a:p>
          <a:p>
            <a:r>
              <a:rPr lang="en-US" dirty="0" smtClean="0"/>
              <a:t>Up to 300+W of power consumption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587" y="63508"/>
            <a:ext cx="185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/>
              <a:t>gFEX</a:t>
            </a:r>
            <a:r>
              <a:rPr lang="en-US" sz="2800" b="1" u="sng" dirty="0" smtClean="0"/>
              <a:t> board</a:t>
            </a:r>
            <a:endParaRPr lang="en-US" sz="2800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a 1</a:t>
            </a:r>
            <a:r>
              <a:rPr lang="en-US" baseline="30000" dirty="0" smtClean="0"/>
              <a:t>st</a:t>
            </a:r>
            <a:r>
              <a:rPr lang="en-US" dirty="0" smtClean="0"/>
              <a:t> cut of EMCAL FPGA code</a:t>
            </a:r>
          </a:p>
          <a:p>
            <a:pPr lvl="1"/>
            <a:r>
              <a:rPr lang="en-US" dirty="0" smtClean="0"/>
              <a:t>24 receivers + cross stitching fiber in/out + output transmitter + 2X2 overlapping sums + peaks finding + slow controls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(30 optical </a:t>
            </a:r>
            <a:r>
              <a:rPr lang="en-US" dirty="0" err="1" smtClean="0"/>
              <a:t>receiever</a:t>
            </a:r>
            <a:r>
              <a:rPr lang="en-US" dirty="0" smtClean="0"/>
              <a:t> + 10 optical transmitter)</a:t>
            </a:r>
          </a:p>
          <a:p>
            <a:pPr lvl="1"/>
            <a:r>
              <a:rPr lang="en-US" dirty="0" smtClean="0"/>
              <a:t>We have some estimate of the power usage. </a:t>
            </a:r>
          </a:p>
          <a:p>
            <a:pPr lvl="2"/>
            <a:r>
              <a:rPr lang="en-US" dirty="0" smtClean="0"/>
              <a:t>Looks reasonable for the proposing regulators</a:t>
            </a:r>
          </a:p>
          <a:p>
            <a:r>
              <a:rPr lang="en-US" dirty="0" smtClean="0"/>
              <a:t>We brought 4 Altera </a:t>
            </a:r>
            <a:r>
              <a:rPr lang="en-US" dirty="0" err="1" smtClean="0"/>
              <a:t>Arria</a:t>
            </a:r>
            <a:r>
              <a:rPr lang="en-US" dirty="0" smtClean="0"/>
              <a:t> 10 FPGA, roughly 4.8K, </a:t>
            </a:r>
            <a:r>
              <a:rPr lang="en-US" dirty="0"/>
              <a:t>p</a:t>
            </a:r>
            <a:r>
              <a:rPr lang="en-US" dirty="0" smtClean="0"/>
              <a:t>lus some optical receiver and transmitter. </a:t>
            </a:r>
          </a:p>
          <a:p>
            <a:r>
              <a:rPr lang="en-US" dirty="0" smtClean="0"/>
              <a:t>Looking for building a test system for the coming summer period. </a:t>
            </a:r>
          </a:p>
        </p:txBody>
      </p:sp>
    </p:spTree>
    <p:extLst>
      <p:ext uri="{BB962C8B-B14F-4D97-AF65-F5344CB8AC3E}">
        <p14:creationId xmlns:p14="http://schemas.microsoft.com/office/powerpoint/2010/main" val="130171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Physics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Hadronic jets</a:t>
            </a:r>
          </a:p>
          <a:p>
            <a:pPr lvl="1"/>
            <a:r>
              <a:rPr lang="en-US" dirty="0" smtClean="0"/>
              <a:t>SUM over EMCAL + Hadronic towers</a:t>
            </a:r>
          </a:p>
          <a:p>
            <a:pPr lvl="2"/>
            <a:r>
              <a:rPr lang="en-US" dirty="0" smtClean="0"/>
              <a:t>With 0.2 eta X 0.2 phi tower overlapping 2x2 sum.</a:t>
            </a:r>
          </a:p>
          <a:p>
            <a:pPr lvl="2"/>
            <a:r>
              <a:rPr lang="en-US" dirty="0" smtClean="0"/>
              <a:t>Threshold apply over the 2x2 sum. Isolation cuts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Pair trigger</a:t>
            </a:r>
          </a:p>
          <a:p>
            <a:pPr lvl="1"/>
            <a:r>
              <a:rPr lang="en-US" dirty="0" smtClean="0"/>
              <a:t>With EMCAL 4x4 overlapping sum</a:t>
            </a:r>
          </a:p>
          <a:p>
            <a:pPr lvl="1"/>
            <a:r>
              <a:rPr lang="en-US" dirty="0" smtClean="0"/>
              <a:t>SUM threshold applied, isolation cut applied</a:t>
            </a:r>
          </a:p>
          <a:p>
            <a:pPr lvl="1"/>
            <a:r>
              <a:rPr lang="en-US" dirty="0" smtClean="0"/>
              <a:t>10 bits energy (??) with both eta and phi angle</a:t>
            </a:r>
          </a:p>
          <a:p>
            <a:pPr lvl="1"/>
            <a:r>
              <a:rPr lang="en-US" dirty="0" smtClean="0"/>
              <a:t>3 bits eta and phi address will be enough to reconstruct the mass. </a:t>
            </a:r>
          </a:p>
          <a:p>
            <a:pPr lvl="2"/>
            <a:r>
              <a:rPr lang="en-US" dirty="0" smtClean="0"/>
              <a:t>look up table to deal with the math associate with angles.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0252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94105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97958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01811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05664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09517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3370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90252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94105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97958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01811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05664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509517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45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13370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90252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94105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97958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01811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005664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509517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13370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54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990252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94105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997958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501811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005664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509517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43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013370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990252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94105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997958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501811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005664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509517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013370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990252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494105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997958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501811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8005664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509517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013370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51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990252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494105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997958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501811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005664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509517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013370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997958" y="2932920"/>
            <a:ext cx="2015412" cy="197808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15404" y="348343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119257" y="348343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615404" y="842865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119257" y="842865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940211" y="504163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&gt;=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0444064" y="504163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947917" y="504163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940211" y="553615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&gt;=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0444064" y="553615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0947917" y="553615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940211" y="603068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&gt;=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0444064" y="603068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&gt;=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0947917" y="603068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6904653" y="1250302"/>
            <a:ext cx="363894" cy="1334278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8910735" y="4777273"/>
            <a:ext cx="1670179" cy="90507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747657" y="1735494"/>
            <a:ext cx="1520890" cy="14835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837714" y="658199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4x4 sum (2x2 of &lt;2x2&gt; sum)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9745824" y="2869940"/>
            <a:ext cx="208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4x4 overlapped sum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0167803" y="4479081"/>
            <a:ext cx="1255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Simple</a:t>
            </a:r>
          </a:p>
          <a:p>
            <a:pPr algn="ctr"/>
            <a:r>
              <a:rPr lang="en-US" sz="1600" dirty="0" smtClean="0"/>
              <a:t>Isolation cut 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186612" y="348343"/>
            <a:ext cx="56263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4x4 sum require data from neighbor 2x2 cells</a:t>
            </a:r>
          </a:p>
          <a:p>
            <a:endParaRPr lang="en-US" dirty="0"/>
          </a:p>
          <a:p>
            <a:r>
              <a:rPr lang="en-US" dirty="0" smtClean="0"/>
              <a:t>Simple isolation cuts will required data from neighbor 4x4 sum.</a:t>
            </a:r>
          </a:p>
          <a:p>
            <a:endParaRPr lang="en-US" dirty="0"/>
          </a:p>
          <a:p>
            <a:r>
              <a:rPr lang="en-US" dirty="0" smtClean="0"/>
              <a:t>Overlapped 4x4 sum mean we have as many 4x4 sum as input 2x2 sum .</a:t>
            </a:r>
          </a:p>
          <a:p>
            <a:endParaRPr lang="en-US" dirty="0"/>
          </a:p>
          <a:p>
            <a:r>
              <a:rPr lang="en-US" dirty="0" smtClean="0"/>
              <a:t>For example as </a:t>
            </a:r>
          </a:p>
          <a:p>
            <a:r>
              <a:rPr lang="en-US" dirty="0"/>
              <a:t>	</a:t>
            </a:r>
            <a:r>
              <a:rPr lang="en-US" dirty="0" smtClean="0"/>
              <a:t>4x4 matrix of 2x2 sum  will require data from 2 top rows, 2 left columns, 1 bottom rows and 1 right columns.</a:t>
            </a:r>
          </a:p>
          <a:p>
            <a:r>
              <a:rPr lang="en-US" dirty="0"/>
              <a:t>	</a:t>
            </a:r>
            <a:r>
              <a:rPr lang="en-US" dirty="0" smtClean="0"/>
              <a:t>Bring in more data from neighbor region.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Constrains building “trigger processing blocks” either in complete phi or complete eta.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So we only have deal cross stitching from two edge only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Trigger block should at least cover 8 2x2 width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Limit the bring the neighbor data to less than 3/8 of input bandwidth.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EMCAL data have 256 channel phi and 96 channels in eta.</a:t>
            </a:r>
            <a:endParaRPr lang="en-US" dirty="0"/>
          </a:p>
          <a:p>
            <a:r>
              <a:rPr lang="en-US" dirty="0" smtClean="0"/>
              <a:t>Assume</a:t>
            </a:r>
          </a:p>
          <a:p>
            <a:pPr lvl="1"/>
            <a:r>
              <a:rPr lang="en-US" dirty="0" smtClean="0"/>
              <a:t>Each fiber cover 64 channel in square form (8x8) for each cable mapping</a:t>
            </a:r>
          </a:p>
          <a:p>
            <a:pPr lvl="1"/>
            <a:r>
              <a:rPr lang="en-US" dirty="0" smtClean="0"/>
              <a:t>2 layers of 8x8 channels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c</a:t>
            </a:r>
            <a:r>
              <a:rPr lang="en-US" dirty="0" smtClean="0"/>
              <a:t>omplete phi coverage </a:t>
            </a:r>
            <a:r>
              <a:rPr lang="en-US" dirty="0" smtClean="0">
                <a:sym typeface="Wingdings" panose="05000000000000000000" pitchFamily="2" charset="2"/>
              </a:rPr>
              <a:t> 64 fibers,  For complete eta coverage  24 fibers per trigger processing blocks.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Plus sending and receiving of cross stitching fibers from neighbor region. Ignore end of the detector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Proposed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existing calorimeter digitizer system infrastructure</a:t>
            </a:r>
          </a:p>
          <a:p>
            <a:pPr lvl="1"/>
            <a:r>
              <a:rPr lang="en-US" dirty="0" smtClean="0"/>
              <a:t>Beam clock distribution</a:t>
            </a:r>
          </a:p>
          <a:p>
            <a:pPr lvl="1"/>
            <a:r>
              <a:rPr lang="en-US" dirty="0" smtClean="0"/>
              <a:t>Slow control/offline read back system</a:t>
            </a:r>
          </a:p>
          <a:p>
            <a:pPr lvl="1"/>
            <a:r>
              <a:rPr lang="en-US" dirty="0" smtClean="0"/>
              <a:t>Power distribution</a:t>
            </a:r>
          </a:p>
          <a:p>
            <a:pPr lvl="2"/>
            <a:r>
              <a:rPr lang="en-US" dirty="0" smtClean="0"/>
              <a:t>2 sets of 2 12V 50A power bug ensure enough DC power distribution.</a:t>
            </a:r>
          </a:p>
          <a:p>
            <a:pPr lvl="2"/>
            <a:r>
              <a:rPr lang="en-US" dirty="0" smtClean="0"/>
              <a:t>Use only every other slots</a:t>
            </a:r>
          </a:p>
          <a:p>
            <a:pPr lvl="3"/>
            <a:r>
              <a:rPr lang="en-US" dirty="0" smtClean="0"/>
              <a:t>For heat and power</a:t>
            </a:r>
          </a:p>
          <a:p>
            <a:pPr lvl="1"/>
            <a:r>
              <a:rPr lang="en-US" dirty="0" smtClean="0"/>
              <a:t>Mechanical support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860" y="202985"/>
            <a:ext cx="5690987" cy="65468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651297" y="1674635"/>
            <a:ext cx="8238" cy="1342767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86481" y="1674635"/>
            <a:ext cx="2648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FF00"/>
                </a:solidFill>
              </a:rPr>
              <a:t>R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E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C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E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I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V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E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R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7362" y="836912"/>
            <a:ext cx="543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00"/>
                </a:solidFill>
              </a:rPr>
              <a:t>Trans-</a:t>
            </a:r>
          </a:p>
          <a:p>
            <a:r>
              <a:rPr lang="en-US" sz="1050" b="1" dirty="0" err="1" smtClean="0">
                <a:solidFill>
                  <a:srgbClr val="FFFF00"/>
                </a:solidFill>
              </a:rPr>
              <a:t>mitter</a:t>
            </a:r>
            <a:endParaRPr lang="en-US" sz="1050" b="1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18889" y="3476400"/>
            <a:ext cx="2961012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405257" y="15675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>
            <a:off x="8098971" y="836913"/>
            <a:ext cx="1380930" cy="837723"/>
          </a:xfrm>
          <a:prstGeom prst="bentConnector3">
            <a:avLst>
              <a:gd name="adj1" fmla="val 67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6850" y="559837"/>
            <a:ext cx="527304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SPHENIX calorimeter Level 1 Trigger</a:t>
            </a:r>
          </a:p>
          <a:p>
            <a:pPr algn="ctr"/>
            <a:r>
              <a:rPr lang="en-US" dirty="0" smtClean="0"/>
              <a:t>Conceptual design  </a:t>
            </a:r>
          </a:p>
          <a:p>
            <a:pPr algn="ctr"/>
            <a:endParaRPr lang="en-US" dirty="0"/>
          </a:p>
          <a:p>
            <a:r>
              <a:rPr lang="en-US" dirty="0" smtClean="0"/>
              <a:t>Borrow Calorimeter Digitizer infrastructure.</a:t>
            </a:r>
          </a:p>
          <a:p>
            <a:r>
              <a:rPr lang="en-US" dirty="0" smtClean="0"/>
              <a:t>Receive digitizer trigger primitives</a:t>
            </a:r>
          </a:p>
          <a:p>
            <a:r>
              <a:rPr lang="en-US" dirty="0" smtClean="0"/>
              <a:t>Provide cross stitching between tiles.  </a:t>
            </a:r>
          </a:p>
          <a:p>
            <a:r>
              <a:rPr lang="en-US" dirty="0" smtClean="0"/>
              <a:t>Generate trigger primitives for global level 1 trigger</a:t>
            </a:r>
          </a:p>
          <a:p>
            <a:endParaRPr lang="en-US" dirty="0" smtClean="0"/>
          </a:p>
          <a:p>
            <a:r>
              <a:rPr lang="en-US" dirty="0" smtClean="0"/>
              <a:t>Boards consists of two building blocks</a:t>
            </a:r>
          </a:p>
          <a:p>
            <a:r>
              <a:rPr lang="en-US" dirty="0" smtClean="0"/>
              <a:t>   Each block has 36 optical receivers and</a:t>
            </a:r>
          </a:p>
          <a:p>
            <a:r>
              <a:rPr lang="en-US" dirty="0" smtClean="0"/>
              <a:t>   </a:t>
            </a:r>
            <a:r>
              <a:rPr lang="en-US" dirty="0"/>
              <a:t>	</a:t>
            </a:r>
            <a:r>
              <a:rPr lang="en-US" dirty="0" smtClean="0"/>
              <a:t>            12 optical transmitter</a:t>
            </a:r>
          </a:p>
          <a:p>
            <a:r>
              <a:rPr lang="en-US" dirty="0"/>
              <a:t> </a:t>
            </a:r>
            <a:r>
              <a:rPr lang="en-US" dirty="0" smtClean="0"/>
              <a:t>  Altera </a:t>
            </a:r>
            <a:r>
              <a:rPr lang="en-US" dirty="0" err="1" smtClean="0"/>
              <a:t>Arria</a:t>
            </a:r>
            <a:r>
              <a:rPr lang="en-US" dirty="0" smtClean="0"/>
              <a:t> 10 20 nm FPGA as the computing engine</a:t>
            </a:r>
          </a:p>
          <a:p>
            <a:endParaRPr lang="en-US" dirty="0"/>
          </a:p>
          <a:p>
            <a:r>
              <a:rPr lang="en-US" dirty="0" smtClean="0"/>
              <a:t>1517 pin package. 0.95V core. </a:t>
            </a:r>
          </a:p>
          <a:p>
            <a:r>
              <a:rPr lang="en-US" dirty="0" smtClean="0"/>
              <a:t>FPGA Optical speed up to 6.5Gbps </a:t>
            </a:r>
          </a:p>
          <a:p>
            <a:endParaRPr lang="en-US" dirty="0" smtClean="0"/>
          </a:p>
          <a:p>
            <a:r>
              <a:rPr lang="en-US" dirty="0" smtClean="0"/>
              <a:t>570K logic element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600K, 900K, 1150K</a:t>
            </a:r>
            <a:endParaRPr lang="en-US" dirty="0"/>
          </a:p>
          <a:p>
            <a:endParaRPr lang="en-US" dirty="0" smtClean="0"/>
          </a:p>
          <a:p>
            <a:r>
              <a:rPr lang="en-US" sz="1400" dirty="0" smtClean="0"/>
              <a:t>The cost should be around $1K-$2K per FPGA. </a:t>
            </a:r>
          </a:p>
          <a:p>
            <a:r>
              <a:rPr lang="en-US" sz="1400" dirty="0" smtClean="0"/>
              <a:t>Need to be reconfirmed.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702" y="5451680"/>
            <a:ext cx="1829158" cy="9269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5453" y="5281127"/>
            <a:ext cx="1231641" cy="25192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57194" y="5783301"/>
            <a:ext cx="880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2A each, 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2.5V &amp; 3.3V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8454" y="5915149"/>
            <a:ext cx="522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4A, 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0.95V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170" y="5915149"/>
            <a:ext cx="450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4A, 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1.8V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7515" y="5915148"/>
            <a:ext cx="450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4A, 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1.8V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0968" y="5020793"/>
            <a:ext cx="450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FF00"/>
                </a:solidFill>
              </a:rPr>
              <a:t>6</a:t>
            </a:r>
            <a:r>
              <a:rPr lang="en-US" sz="1100" b="1" dirty="0" smtClean="0">
                <a:solidFill>
                  <a:srgbClr val="FFFF00"/>
                </a:solidFill>
              </a:rPr>
              <a:t>A, 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0.9V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43526" y="5952578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12V in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50968" y="6378618"/>
            <a:ext cx="1152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4"/>
                </a:solidFill>
              </a:rPr>
              <a:t>Fuse and Zener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08284" y="559837"/>
            <a:ext cx="1152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4"/>
                </a:solidFill>
              </a:rPr>
              <a:t>Fuse and Zener</a:t>
            </a:r>
            <a:endParaRPr lang="en-US" sz="1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EMCAL Section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L1 trigger </a:t>
            </a:r>
            <a:r>
              <a:rPr lang="en-US" dirty="0" err="1"/>
              <a:t>Arria</a:t>
            </a:r>
            <a:r>
              <a:rPr lang="en-US" dirty="0"/>
              <a:t> 10 GX block.</a:t>
            </a:r>
          </a:p>
          <a:p>
            <a:pPr lvl="1"/>
            <a:r>
              <a:rPr lang="en-US" dirty="0"/>
              <a:t>Assume we will do the trigger data along the eta direction.</a:t>
            </a:r>
          </a:p>
          <a:p>
            <a:pPr lvl="2"/>
            <a:r>
              <a:rPr lang="en-US" dirty="0"/>
              <a:t>24 fibers will cover 96 channel in eta and 16 channel in phi direction.</a:t>
            </a:r>
          </a:p>
          <a:p>
            <a:pPr lvl="1"/>
            <a:r>
              <a:rPr lang="en-US" dirty="0"/>
              <a:t>Need 48 2x2 sum from the bottom block and 2 set of 48 sums from the top block. </a:t>
            </a:r>
          </a:p>
          <a:p>
            <a:pPr lvl="2"/>
            <a:r>
              <a:rPr lang="en-US" dirty="0"/>
              <a:t>The fundamental is 48 8 bits data.  </a:t>
            </a:r>
            <a:r>
              <a:rPr lang="en-US" dirty="0">
                <a:sym typeface="Wingdings" panose="05000000000000000000" pitchFamily="2" charset="2"/>
              </a:rPr>
              <a:t> 24 16 bits data + 1 header + 1 beam clock + 1 space  27 data words  bandwidth need to be at least 5.4 </a:t>
            </a:r>
            <a:r>
              <a:rPr lang="en-US" dirty="0" err="1">
                <a:sym typeface="Wingdings" panose="05000000000000000000" pitchFamily="2" charset="2"/>
              </a:rPr>
              <a:t>Gbits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The same thing hold true to copy data over to neighbors block.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This will call for 3 transmitters and 3 receivers for cross </a:t>
            </a:r>
            <a:r>
              <a:rPr lang="en-US" dirty="0" smtClean="0">
                <a:sym typeface="Wingdings" panose="05000000000000000000" pitchFamily="2" charset="2"/>
              </a:rPr>
              <a:t>stitching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Or more lower bandwidth with more fibers.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EMCAL Section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Need to do non-overlapping sum for Hadronic jets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Mapping is not uniform in eta and uniform in phi.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 bandwidth calculation use 8x8  non-overlapping which over 0.2 in phi.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Trigger block holds 24*16 2x2 sums =&gt; 384 2x2 sums =&gt; 24 8x8 sum.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This is </a:t>
            </a:r>
            <a:r>
              <a:rPr lang="en-US" dirty="0" smtClean="0">
                <a:sym typeface="Wingdings" panose="05000000000000000000" pitchFamily="2" charset="2"/>
              </a:rPr>
              <a:t>about the same as single </a:t>
            </a:r>
            <a:r>
              <a:rPr lang="en-US" dirty="0">
                <a:sym typeface="Wingdings" panose="05000000000000000000" pitchFamily="2" charset="2"/>
              </a:rPr>
              <a:t>cross stitching data bandwidth requirement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1 transmitter required.</a:t>
            </a:r>
          </a:p>
          <a:p>
            <a:r>
              <a:rPr lang="en-US" dirty="0">
                <a:sym typeface="Wingdings" panose="05000000000000000000" pitchFamily="2" charset="2"/>
              </a:rPr>
              <a:t>For pair trigger,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set threshold on overlapping 4x4 sum.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Maximum 4 peak </a:t>
            </a:r>
            <a:r>
              <a:rPr lang="en-US" dirty="0" smtClean="0">
                <a:sym typeface="Wingdings" panose="05000000000000000000" pitchFamily="2" charset="2"/>
              </a:rPr>
              <a:t>outputs. 6 bits address (eta, phi), 10 bits energy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This will require 1 transmitter.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2644" y="391884"/>
            <a:ext cx="2649894" cy="190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Pair Trigger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504" y="839049"/>
            <a:ext cx="11211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16 inputs</a:t>
            </a:r>
          </a:p>
          <a:p>
            <a:pPr algn="ctr"/>
            <a:r>
              <a:rPr lang="en-US" sz="1400" dirty="0" smtClean="0"/>
              <a:t>From EMCAL</a:t>
            </a:r>
          </a:p>
          <a:p>
            <a:pPr algn="ctr"/>
            <a:r>
              <a:rPr lang="en-US" sz="1400" dirty="0" smtClean="0"/>
              <a:t>Shower max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99584" y="597159"/>
            <a:ext cx="933060" cy="9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99584" y="1981200"/>
            <a:ext cx="933060" cy="9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88840" y="3722913"/>
            <a:ext cx="1828802" cy="1987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HCAL </a:t>
            </a:r>
          </a:p>
          <a:p>
            <a:pPr algn="ctr"/>
            <a:r>
              <a:rPr lang="en-US" dirty="0" smtClean="0"/>
              <a:t>Level 1</a:t>
            </a:r>
          </a:p>
          <a:p>
            <a:pPr algn="ctr"/>
            <a:r>
              <a:rPr lang="en-US" dirty="0" smtClean="0"/>
              <a:t>Trigger primitives concentrator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5780" y="4015273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5780" y="4316963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698" y="3762993"/>
            <a:ext cx="1037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24 fibers</a:t>
            </a:r>
          </a:p>
          <a:p>
            <a:pPr algn="ctr"/>
            <a:r>
              <a:rPr lang="en-US" sz="1400" dirty="0" smtClean="0"/>
              <a:t>Outer HCAL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55780" y="5176935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5780" y="5443634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4417" y="4915325"/>
            <a:ext cx="99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24 fibers</a:t>
            </a:r>
          </a:p>
          <a:p>
            <a:pPr algn="ctr"/>
            <a:r>
              <a:rPr lang="en-US" sz="1400" dirty="0" smtClean="0"/>
              <a:t>inner HCAL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17642" y="4286213"/>
            <a:ext cx="6438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17642" y="5186265"/>
            <a:ext cx="6438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2952" y="4413074"/>
            <a:ext cx="726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8 fibers</a:t>
            </a:r>
          </a:p>
          <a:p>
            <a:pPr algn="ctr"/>
            <a:r>
              <a:rPr lang="en-US" sz="1400" dirty="0" smtClean="0"/>
              <a:t>output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6932644" y="3489649"/>
            <a:ext cx="2649894" cy="3069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Jet Trigger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8934" y="3922249"/>
            <a:ext cx="11211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16 inputs</a:t>
            </a:r>
          </a:p>
          <a:p>
            <a:pPr algn="ctr"/>
            <a:r>
              <a:rPr lang="en-US" sz="1400" dirty="0" smtClean="0"/>
              <a:t>From EMCAL</a:t>
            </a:r>
          </a:p>
          <a:p>
            <a:pPr algn="ctr"/>
            <a:r>
              <a:rPr lang="en-US" sz="1400" dirty="0" smtClean="0"/>
              <a:t>8X8 sum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990255" y="3762993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90255" y="4770602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82618" y="5390342"/>
            <a:ext cx="15937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8</a:t>
            </a:r>
            <a:r>
              <a:rPr lang="en-US" sz="1400" dirty="0" smtClean="0"/>
              <a:t> inputs</a:t>
            </a:r>
          </a:p>
          <a:p>
            <a:pPr algn="ctr"/>
            <a:r>
              <a:rPr lang="en-US" sz="1400" dirty="0" smtClean="0"/>
              <a:t>From HCAL</a:t>
            </a:r>
          </a:p>
          <a:p>
            <a:pPr algn="ctr"/>
            <a:r>
              <a:rPr lang="en-US" sz="1400" dirty="0" smtClean="0"/>
              <a:t>2x2 sum</a:t>
            </a:r>
          </a:p>
          <a:p>
            <a:pPr algn="ctr"/>
            <a:r>
              <a:rPr lang="en-US" sz="1400" dirty="0" smtClean="0"/>
              <a:t>0.2X0.2 eta and phi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990989" y="5296324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90989" y="6303933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" idx="3"/>
          </p:cNvCxnSpPr>
          <p:nvPr/>
        </p:nvCxnSpPr>
        <p:spPr>
          <a:xfrm>
            <a:off x="9582538" y="1343607"/>
            <a:ext cx="681135" cy="93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242927" y="115894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GL1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582537" y="5024534"/>
            <a:ext cx="681135" cy="93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263672" y="481693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1154</Words>
  <Application>Microsoft Office PowerPoint</Application>
  <PresentationFormat>Widescreen</PresentationFormat>
  <Paragraphs>248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Inputs</vt:lpstr>
      <vt:lpstr>Physics goals </vt:lpstr>
      <vt:lpstr>PowerPoint Presentation</vt:lpstr>
      <vt:lpstr>Data division</vt:lpstr>
      <vt:lpstr>Proposed system</vt:lpstr>
      <vt:lpstr>PowerPoint Presentation</vt:lpstr>
      <vt:lpstr>EMCAL Section (1)</vt:lpstr>
      <vt:lpstr>EMCAL Section (2)</vt:lpstr>
      <vt:lpstr>PowerPoint Presentation</vt:lpstr>
      <vt:lpstr>Module count</vt:lpstr>
      <vt:lpstr>Alternative choice</vt:lpstr>
      <vt:lpstr>PowerPoint Presentation</vt:lpstr>
      <vt:lpstr>ATLAS/FELIX BNL-711 PCIe Card</vt:lpstr>
      <vt:lpstr>PowerPoint Presentation</vt:lpstr>
      <vt:lpstr>Status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Inputs</dc:title>
  <dc:creator>Columbia University</dc:creator>
  <cp:lastModifiedBy>Columbia University</cp:lastModifiedBy>
  <cp:revision>5</cp:revision>
  <dcterms:created xsi:type="dcterms:W3CDTF">2019-04-29T14:56:31Z</dcterms:created>
  <dcterms:modified xsi:type="dcterms:W3CDTF">2019-04-29T18:28:12Z</dcterms:modified>
</cp:coreProperties>
</file>