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8" r:id="rId3"/>
    <p:sldId id="262" r:id="rId4"/>
    <p:sldId id="261" r:id="rId5"/>
    <p:sldId id="260" r:id="rId6"/>
    <p:sldId id="257" r:id="rId7"/>
    <p:sldId id="289" r:id="rId8"/>
    <p:sldId id="268" r:id="rId9"/>
    <p:sldId id="269" r:id="rId10"/>
    <p:sldId id="270" r:id="rId11"/>
    <p:sldId id="271" r:id="rId12"/>
    <p:sldId id="272" r:id="rId13"/>
    <p:sldId id="290" r:id="rId14"/>
    <p:sldId id="284" r:id="rId15"/>
    <p:sldId id="285" r:id="rId16"/>
    <p:sldId id="291" r:id="rId17"/>
    <p:sldId id="259" r:id="rId18"/>
    <p:sldId id="287" r:id="rId19"/>
    <p:sldId id="286" r:id="rId20"/>
    <p:sldId id="288" r:id="rId21"/>
    <p:sldId id="292" r:id="rId22"/>
    <p:sldId id="267" r:id="rId23"/>
    <p:sldId id="293" r:id="rId24"/>
    <p:sldId id="276" r:id="rId25"/>
    <p:sldId id="294" r:id="rId26"/>
    <p:sldId id="273" r:id="rId27"/>
    <p:sldId id="283" r:id="rId28"/>
    <p:sldId id="274" r:id="rId29"/>
    <p:sldId id="275" r:id="rId30"/>
    <p:sldId id="277" r:id="rId31"/>
    <p:sldId id="278" r:id="rId32"/>
    <p:sldId id="279" r:id="rId33"/>
    <p:sldId id="280" r:id="rId34"/>
    <p:sldId id="281" r:id="rId35"/>
    <p:sldId id="282" r:id="rId36"/>
    <p:sldId id="295" r:id="rId37"/>
    <p:sldId id="296" r:id="rId38"/>
    <p:sldId id="297" r:id="rId39"/>
    <p:sldId id="298" r:id="rId40"/>
    <p:sldId id="263" r:id="rId41"/>
    <p:sldId id="264" r:id="rId42"/>
    <p:sldId id="265" r:id="rId43"/>
    <p:sldId id="266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2" y="2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8FF04-69B6-4EDC-8A8C-3EF16C60859E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F41B8-CAD0-4716-93EA-E929DE632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F41B8-CAD0-4716-93EA-E929DE6322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85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F6CA8-458B-4F4E-B0F3-E1F77346D6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31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3415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15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7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9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74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8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68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3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5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6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A974B-4A0D-48E3-9F6F-7E0F99048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5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Understand local level 1 (LL1) trigger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The LL1 is making decision every beam crossing based the FEMs data on the with fixed latency.</a:t>
            </a:r>
          </a:p>
          <a:p>
            <a:pPr lvl="1"/>
            <a:r>
              <a:rPr lang="en-US" dirty="0" smtClean="0"/>
              <a:t>This implies we have to use subset of the FEM data. </a:t>
            </a:r>
          </a:p>
          <a:p>
            <a:pPr lvl="2"/>
            <a:r>
              <a:rPr lang="en-US" dirty="0" smtClean="0"/>
              <a:t>The full FEM data is 64 channel x 14 bits x ~10 MHz = ~8 </a:t>
            </a:r>
            <a:r>
              <a:rPr lang="en-US" dirty="0" err="1" smtClean="0"/>
              <a:t>Gbits</a:t>
            </a:r>
            <a:r>
              <a:rPr lang="en-US" dirty="0" smtClean="0"/>
              <a:t>/sec of raw data. </a:t>
            </a:r>
          </a:p>
          <a:p>
            <a:r>
              <a:rPr lang="en-US" dirty="0" smtClean="0"/>
              <a:t>The calorimeter </a:t>
            </a:r>
            <a:r>
              <a:rPr lang="en-US" smtClean="0"/>
              <a:t>LL1 need to</a:t>
            </a:r>
            <a:endParaRPr lang="en-US" dirty="0" smtClean="0"/>
          </a:p>
          <a:p>
            <a:pPr lvl="1"/>
            <a:r>
              <a:rPr lang="en-US" dirty="0" smtClean="0"/>
              <a:t>Organize data to be processed.</a:t>
            </a:r>
          </a:p>
          <a:p>
            <a:pPr lvl="2"/>
            <a:r>
              <a:rPr lang="en-US" dirty="0" smtClean="0"/>
              <a:t>Map data into match calorimeter </a:t>
            </a:r>
          </a:p>
          <a:p>
            <a:pPr lvl="1"/>
            <a:r>
              <a:rPr lang="en-US" dirty="0" smtClean="0"/>
              <a:t>Process data in parallel </a:t>
            </a:r>
            <a:r>
              <a:rPr lang="en-US" smtClean="0"/>
              <a:t>and in pipeline. </a:t>
            </a:r>
            <a:endParaRPr lang="en-US" dirty="0" smtClean="0"/>
          </a:p>
          <a:p>
            <a:pPr lvl="1"/>
            <a:r>
              <a:rPr lang="en-US" dirty="0" smtClean="0"/>
              <a:t>Reduce subset of FEM data in something manageable.</a:t>
            </a:r>
          </a:p>
          <a:p>
            <a:pPr lvl="2"/>
            <a:r>
              <a:rPr lang="en-US" dirty="0" smtClean="0"/>
              <a:t>Turn 2D problem into 1D issue</a:t>
            </a:r>
          </a:p>
          <a:p>
            <a:pPr lvl="1"/>
            <a:r>
              <a:rPr lang="en-US" dirty="0" smtClean="0"/>
              <a:t>Because of overlapping sum requirement, we could </a:t>
            </a:r>
          </a:p>
          <a:p>
            <a:pPr lvl="2"/>
            <a:r>
              <a:rPr lang="en-US" dirty="0" smtClean="0"/>
              <a:t>Put all the data into one FPGA or</a:t>
            </a:r>
          </a:p>
          <a:p>
            <a:pPr lvl="2"/>
            <a:r>
              <a:rPr lang="en-US" dirty="0" smtClean="0"/>
              <a:t>Make sure sub-set of data are group together, copy data from one region to another region.</a:t>
            </a:r>
            <a:endParaRPr lang="en-US" dirty="0"/>
          </a:p>
          <a:p>
            <a:pPr lvl="1"/>
            <a:r>
              <a:rPr lang="en-US" dirty="0" smtClean="0"/>
              <a:t>Building EMCAL LL1 trigger primitives</a:t>
            </a:r>
          </a:p>
          <a:p>
            <a:pPr lvl="2"/>
            <a:r>
              <a:rPr lang="en-US" dirty="0" smtClean="0"/>
              <a:t>For pair physics trigger, peak finder for overlapping 2x2 sum out of 2x2 sum from FEM</a:t>
            </a:r>
          </a:p>
          <a:p>
            <a:pPr lvl="2"/>
            <a:r>
              <a:rPr lang="en-US" dirty="0" smtClean="0"/>
              <a:t>For jet physics trigger, 4x4 sum out of 2x2 sum from FEM.</a:t>
            </a:r>
          </a:p>
          <a:p>
            <a:pPr lvl="1"/>
            <a:r>
              <a:rPr lang="en-US" dirty="0" smtClean="0"/>
              <a:t>For HCAL</a:t>
            </a:r>
          </a:p>
          <a:p>
            <a:pPr lvl="2"/>
            <a:r>
              <a:rPr lang="en-US" dirty="0" smtClean="0"/>
              <a:t>Re-organize data, add inner and outer HCAL </a:t>
            </a:r>
            <a:r>
              <a:rPr lang="en-US" smtClean="0"/>
              <a:t>together.</a:t>
            </a:r>
          </a:p>
          <a:p>
            <a:pPr lvl="1"/>
            <a:r>
              <a:rPr lang="en-US" smtClean="0"/>
              <a:t>For MBD</a:t>
            </a:r>
          </a:p>
          <a:p>
            <a:pPr lvl="2"/>
            <a:r>
              <a:rPr lang="en-US" smtClean="0"/>
              <a:t>Collect data, perform a divide fuction</a:t>
            </a:r>
            <a:fld id="{55EA773A-6303-4917-9AC0-EB340EC90B42}" type="slidenum">
              <a:rPr lang="en-US" smtClean="0"/>
              <a:t>1</a:t>
            </a:fld>
            <a:fld id="{0AFE1017-04A3-482E-A54B-771D489ED164}" type="slidenum">
              <a:rPr lang="en-US" smtClean="0"/>
              <a:t>1</a:t>
            </a:fld>
            <a:fld id="{B13A0811-8665-4A5C-BB26-A4C4776BBA50}" type="slidenum">
              <a:rPr lang="en-US" smtClean="0"/>
              <a:t>1</a:t>
            </a:fld>
            <a:fld id="{3FC7F812-3BA1-40D2-AB53-A90DEB3F11F5}" type="slidenum">
              <a:rPr lang="en-US" smtClean="0"/>
              <a:t>1</a:t>
            </a:fld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02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230" y="65728"/>
            <a:ext cx="6160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MBD Trigger Primitive data path (preliminary)  </a:t>
            </a:r>
            <a:endParaRPr lang="en-US" sz="2400" b="1" u="sng" dirty="0"/>
          </a:p>
        </p:txBody>
      </p:sp>
      <p:sp>
        <p:nvSpPr>
          <p:cNvPr id="3" name="Rectangle 2"/>
          <p:cNvSpPr/>
          <p:nvPr/>
        </p:nvSpPr>
        <p:spPr>
          <a:xfrm>
            <a:off x="1315616" y="1436914"/>
            <a:ext cx="81176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ADCs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28595" y="1436914"/>
            <a:ext cx="95172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Post-Pre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81534" y="1250303"/>
            <a:ext cx="895738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Timing </a:t>
            </a:r>
          </a:p>
          <a:p>
            <a:pPr algn="ctr"/>
            <a:r>
              <a:rPr lang="en-US" dirty="0" smtClean="0"/>
              <a:t>Block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4946" y="2727649"/>
            <a:ext cx="81176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ADCs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37925" y="2727649"/>
            <a:ext cx="95172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Post-Pre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34473" y="1250303"/>
            <a:ext cx="811763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10X10 lookup table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5234472" y="2541038"/>
            <a:ext cx="811763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10X10 lookup table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8888833" y="967275"/>
            <a:ext cx="419877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/>
              <a:t>Choose</a:t>
            </a:r>
          </a:p>
          <a:p>
            <a:pPr algn="ctr"/>
            <a:r>
              <a:rPr lang="en-US" sz="1400" dirty="0" smtClean="0"/>
              <a:t>phase</a:t>
            </a:r>
            <a:endParaRPr lang="en-US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098771" y="491413"/>
            <a:ext cx="2" cy="47586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9184370" y="3876869"/>
            <a:ext cx="4664" cy="4805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8888832" y="2980067"/>
            <a:ext cx="419877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/>
              <a:t>Choose</a:t>
            </a:r>
          </a:p>
          <a:p>
            <a:pPr algn="ctr"/>
            <a:r>
              <a:rPr lang="en-US" sz="1400" dirty="0" smtClean="0"/>
              <a:t>phase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6690049" y="922178"/>
            <a:ext cx="727790" cy="13809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/>
              <a:t>Slewing</a:t>
            </a:r>
          </a:p>
          <a:p>
            <a:pPr algn="ctr"/>
            <a:r>
              <a:rPr lang="en-US" sz="1400" dirty="0" smtClean="0"/>
              <a:t>Correction</a:t>
            </a:r>
          </a:p>
          <a:p>
            <a:pPr algn="ctr"/>
            <a:r>
              <a:rPr lang="en-US" sz="1400" dirty="0" smtClean="0"/>
              <a:t>12X9</a:t>
            </a:r>
            <a:endParaRPr lang="en-US" sz="14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046235" y="1621184"/>
            <a:ext cx="64381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46235" y="1252343"/>
            <a:ext cx="583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9 bits</a:t>
            </a:r>
            <a:endParaRPr lang="en-US" sz="1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046235" y="2755639"/>
            <a:ext cx="32190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368142" y="1968759"/>
            <a:ext cx="0" cy="7868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368142" y="1968759"/>
            <a:ext cx="3219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5400000">
            <a:off x="6184253" y="2240965"/>
            <a:ext cx="583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3 bits</a:t>
            </a:r>
            <a:endParaRPr lang="en-US" sz="1400" dirty="0"/>
          </a:p>
        </p:txBody>
      </p:sp>
      <p:sp>
        <p:nvSpPr>
          <p:cNvPr id="36" name="Rectangle 35"/>
          <p:cNvSpPr/>
          <p:nvPr/>
        </p:nvSpPr>
        <p:spPr>
          <a:xfrm>
            <a:off x="7865706" y="536510"/>
            <a:ext cx="587829" cy="1766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Time</a:t>
            </a:r>
          </a:p>
          <a:p>
            <a:pPr algn="ctr"/>
            <a:r>
              <a:rPr lang="en-US" dirty="0" smtClean="0"/>
              <a:t>SUM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881133" y="2541038"/>
            <a:ext cx="587829" cy="1766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Charge </a:t>
            </a:r>
          </a:p>
          <a:p>
            <a:pPr algn="ctr"/>
            <a:r>
              <a:rPr lang="en-US" dirty="0" smtClean="0"/>
              <a:t>SUM</a:t>
            </a:r>
            <a:endParaRPr lang="en-US" dirty="0"/>
          </a:p>
        </p:txBody>
      </p:sp>
      <p:cxnSp>
        <p:nvCxnSpPr>
          <p:cNvPr id="39" name="Straight Arrow Connector 38"/>
          <p:cNvCxnSpPr>
            <a:stCxn id="36" idx="3"/>
            <a:endCxn id="11" idx="1"/>
          </p:cNvCxnSpPr>
          <p:nvPr/>
        </p:nvCxnSpPr>
        <p:spPr>
          <a:xfrm>
            <a:off x="8453535" y="1419808"/>
            <a:ext cx="43529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8453535" y="3503645"/>
            <a:ext cx="413781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6046235" y="3116425"/>
            <a:ext cx="1834898" cy="186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612170" y="3157317"/>
            <a:ext cx="647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 bits</a:t>
            </a:r>
            <a:endParaRPr lang="en-US" sz="1600" dirty="0"/>
          </a:p>
        </p:txBody>
      </p:sp>
      <p:sp>
        <p:nvSpPr>
          <p:cNvPr id="48" name="Right Arrow 47"/>
          <p:cNvSpPr/>
          <p:nvPr/>
        </p:nvSpPr>
        <p:spPr>
          <a:xfrm>
            <a:off x="1324946" y="4460033"/>
            <a:ext cx="7983764" cy="1586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610947" y="4151344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6X beam clock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79599" y="1423766"/>
            <a:ext cx="832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Time </a:t>
            </a:r>
          </a:p>
          <a:p>
            <a:pPr algn="ctr"/>
            <a:r>
              <a:rPr lang="en-US" sz="1400" dirty="0" smtClean="0"/>
              <a:t>channels</a:t>
            </a:r>
            <a:endParaRPr lang="en-US" sz="1400" dirty="0"/>
          </a:p>
        </p:txBody>
      </p:sp>
      <p:cxnSp>
        <p:nvCxnSpPr>
          <p:cNvPr id="52" name="Straight Arrow Connector 51"/>
          <p:cNvCxnSpPr>
            <a:endCxn id="3" idx="1"/>
          </p:cNvCxnSpPr>
          <p:nvPr/>
        </p:nvCxnSpPr>
        <p:spPr>
          <a:xfrm>
            <a:off x="681135" y="1702836"/>
            <a:ext cx="634481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90778" y="2971802"/>
            <a:ext cx="634481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95039" y="2691174"/>
            <a:ext cx="832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charge </a:t>
            </a:r>
          </a:p>
          <a:p>
            <a:pPr algn="ctr"/>
            <a:r>
              <a:rPr lang="en-US" sz="1400" dirty="0" smtClean="0"/>
              <a:t>channels</a:t>
            </a:r>
            <a:endParaRPr lang="en-US" sz="1400" dirty="0"/>
          </a:p>
        </p:txBody>
      </p:sp>
      <p:cxnSp>
        <p:nvCxnSpPr>
          <p:cNvPr id="56" name="Straight Arrow Connector 55"/>
          <p:cNvCxnSpPr>
            <a:stCxn id="3" idx="3"/>
            <a:endCxn id="4" idx="1"/>
          </p:cNvCxnSpPr>
          <p:nvPr/>
        </p:nvCxnSpPr>
        <p:spPr>
          <a:xfrm>
            <a:off x="2127379" y="1702837"/>
            <a:ext cx="40121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" idx="3"/>
            <a:endCxn id="5" idx="1"/>
          </p:cNvCxnSpPr>
          <p:nvPr/>
        </p:nvCxnSpPr>
        <p:spPr>
          <a:xfrm flipV="1">
            <a:off x="3480318" y="1702836"/>
            <a:ext cx="401216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" idx="3"/>
            <a:endCxn id="9" idx="1"/>
          </p:cNvCxnSpPr>
          <p:nvPr/>
        </p:nvCxnSpPr>
        <p:spPr>
          <a:xfrm>
            <a:off x="4777272" y="1702836"/>
            <a:ext cx="457201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136709" y="2985087"/>
            <a:ext cx="40121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8" idx="3"/>
            <a:endCxn id="10" idx="1"/>
          </p:cNvCxnSpPr>
          <p:nvPr/>
        </p:nvCxnSpPr>
        <p:spPr>
          <a:xfrm flipV="1">
            <a:off x="3489648" y="2993571"/>
            <a:ext cx="174482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21" idx="3"/>
          </p:cNvCxnSpPr>
          <p:nvPr/>
        </p:nvCxnSpPr>
        <p:spPr>
          <a:xfrm>
            <a:off x="7417839" y="1612642"/>
            <a:ext cx="44786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9814181" y="802818"/>
            <a:ext cx="681134" cy="31840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Trigger </a:t>
            </a:r>
          </a:p>
          <a:p>
            <a:pPr algn="ctr"/>
            <a:r>
              <a:rPr lang="en-US" dirty="0" smtClean="0"/>
              <a:t>output</a:t>
            </a:r>
            <a:endParaRPr lang="en-US" dirty="0"/>
          </a:p>
        </p:txBody>
      </p:sp>
      <p:cxnSp>
        <p:nvCxnSpPr>
          <p:cNvPr id="75" name="Straight Arrow Connector 74"/>
          <p:cNvCxnSpPr>
            <a:stCxn id="11" idx="3"/>
          </p:cNvCxnSpPr>
          <p:nvPr/>
        </p:nvCxnSpPr>
        <p:spPr>
          <a:xfrm>
            <a:off x="9308710" y="1419808"/>
            <a:ext cx="505471" cy="20137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0" idx="3"/>
          </p:cNvCxnSpPr>
          <p:nvPr/>
        </p:nvCxnSpPr>
        <p:spPr>
          <a:xfrm flipV="1">
            <a:off x="9308709" y="3116425"/>
            <a:ext cx="505472" cy="31617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ight Arrow 77"/>
          <p:cNvSpPr/>
          <p:nvPr/>
        </p:nvSpPr>
        <p:spPr>
          <a:xfrm>
            <a:off x="10572353" y="2243233"/>
            <a:ext cx="1065314" cy="237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0495315" y="2612792"/>
            <a:ext cx="13833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2.5 </a:t>
            </a:r>
            <a:r>
              <a:rPr lang="en-US" sz="1600" b="1" dirty="0" err="1" smtClean="0"/>
              <a:t>Gbps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8 X16 bits words per beam crossing</a:t>
            </a:r>
            <a:endParaRPr lang="en-US" sz="16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10727791" y="1808088"/>
            <a:ext cx="754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optics</a:t>
            </a:r>
            <a:endParaRPr lang="en-US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1091681" y="5095576"/>
            <a:ext cx="105459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ADC clock and discriminator clock are interlock together.. So sample height is fixed for a given PMT pulse time</a:t>
            </a:r>
          </a:p>
          <a:p>
            <a:endParaRPr lang="en-US" dirty="0"/>
          </a:p>
          <a:p>
            <a:r>
              <a:rPr lang="en-US" dirty="0" smtClean="0"/>
              <a:t>Beam gate is 25ns </a:t>
            </a:r>
            <a:r>
              <a:rPr lang="en-US" dirty="0" smtClean="0">
                <a:sym typeface="Wingdings" panose="05000000000000000000" pitchFamily="2" charset="2"/>
              </a:rPr>
              <a:t> 9 bits range will be 50ps per division.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For the timing block we can choose either fix sample relative to BC, peak finder etc…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606561" y="419452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For 32 </a:t>
            </a:r>
          </a:p>
          <a:p>
            <a:pPr algn="ctr"/>
            <a:r>
              <a:rPr lang="en-US" sz="1400" b="1" dirty="0" smtClean="0"/>
              <a:t>channels</a:t>
            </a:r>
            <a:endParaRPr lang="en-US" sz="1400" b="1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3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5130" y="1609070"/>
            <a:ext cx="609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Wide FIFO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05255" y="2085320"/>
            <a:ext cx="838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Demux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4343505" y="2085320"/>
            <a:ext cx="81915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optical</a:t>
            </a:r>
          </a:p>
          <a:p>
            <a:pPr algn="ctr"/>
            <a:r>
              <a:rPr lang="en-US" sz="1050" dirty="0" smtClean="0"/>
              <a:t>Transmitter</a:t>
            </a:r>
          </a:p>
          <a:p>
            <a:pPr algn="ctr"/>
            <a:r>
              <a:rPr lang="en-US" sz="1050" dirty="0" smtClean="0"/>
              <a:t>IP</a:t>
            </a:r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5562705" y="2085320"/>
            <a:ext cx="81915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Optical </a:t>
            </a:r>
          </a:p>
          <a:p>
            <a:pPr algn="ctr"/>
            <a:r>
              <a:rPr lang="en-US" sz="1050" dirty="0" smtClean="0"/>
              <a:t>Receiver</a:t>
            </a:r>
          </a:p>
          <a:p>
            <a:pPr algn="ctr"/>
            <a:r>
              <a:rPr lang="en-US" sz="1050" dirty="0" smtClean="0"/>
              <a:t>IP</a:t>
            </a:r>
            <a:endParaRPr lang="en-US" sz="1050" dirty="0"/>
          </a:p>
        </p:txBody>
      </p:sp>
      <p:sp>
        <p:nvSpPr>
          <p:cNvPr id="8" name="Rectangle 7"/>
          <p:cNvSpPr/>
          <p:nvPr/>
        </p:nvSpPr>
        <p:spPr>
          <a:xfrm>
            <a:off x="6834292" y="2085320"/>
            <a:ext cx="81915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FIFO</a:t>
            </a:r>
            <a:endParaRPr lang="en-US" sz="1050" dirty="0"/>
          </a:p>
        </p:txBody>
      </p:sp>
      <p:sp>
        <p:nvSpPr>
          <p:cNvPr id="9" name="Rectangle 8"/>
          <p:cNvSpPr/>
          <p:nvPr/>
        </p:nvSpPr>
        <p:spPr>
          <a:xfrm>
            <a:off x="8132073" y="2085320"/>
            <a:ext cx="838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mux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389373" y="1628120"/>
            <a:ext cx="609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Wide Register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363305" y="1618595"/>
            <a:ext cx="609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input data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16899" y="1590020"/>
            <a:ext cx="609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Processed</a:t>
            </a:r>
          </a:p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8589273" y="2694920"/>
            <a:ext cx="0" cy="68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589273" y="3380720"/>
            <a:ext cx="207883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3" idx="2"/>
          </p:cNvCxnSpPr>
          <p:nvPr/>
        </p:nvCxnSpPr>
        <p:spPr>
          <a:xfrm flipV="1">
            <a:off x="10668105" y="3142595"/>
            <a:ext cx="0" cy="238125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458078" y="3380720"/>
            <a:ext cx="3622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/>
              <a:t>lst</a:t>
            </a:r>
            <a:endParaRPr lang="en-US" sz="1400" b="1" dirty="0"/>
          </a:p>
        </p:txBody>
      </p:sp>
      <p:sp>
        <p:nvSpPr>
          <p:cNvPr id="26" name="Right Arrow 25"/>
          <p:cNvSpPr/>
          <p:nvPr/>
        </p:nvSpPr>
        <p:spPr>
          <a:xfrm>
            <a:off x="1652693" y="2304395"/>
            <a:ext cx="426243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2750448" y="2294869"/>
            <a:ext cx="364332" cy="152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3961314" y="2313919"/>
            <a:ext cx="364332" cy="152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Arrow 30"/>
          <p:cNvSpPr/>
          <p:nvPr/>
        </p:nvSpPr>
        <p:spPr>
          <a:xfrm>
            <a:off x="5180514" y="2294869"/>
            <a:ext cx="364332" cy="152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6425907" y="2294869"/>
            <a:ext cx="364332" cy="152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7710592" y="2304394"/>
            <a:ext cx="364332" cy="152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8995277" y="2313919"/>
            <a:ext cx="364332" cy="152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9998973" y="2275819"/>
            <a:ext cx="364332" cy="152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893073" y="1399520"/>
            <a:ext cx="1447800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598048" y="1399520"/>
            <a:ext cx="2593182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388873" y="1399520"/>
            <a:ext cx="1676400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236724" y="1389995"/>
            <a:ext cx="3736181" cy="9525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57381" y="857250"/>
            <a:ext cx="9743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Processing</a:t>
            </a:r>
          </a:p>
          <a:p>
            <a:pPr algn="ctr"/>
            <a:r>
              <a:rPr lang="en-US" sz="1400" b="1" dirty="0" smtClean="0"/>
              <a:t>clock</a:t>
            </a:r>
            <a:endParaRPr lang="en-US" sz="1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3517861" y="885825"/>
            <a:ext cx="11187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TX reference</a:t>
            </a:r>
          </a:p>
          <a:p>
            <a:pPr algn="ctr"/>
            <a:r>
              <a:rPr lang="en-US" sz="1400" b="1" dirty="0" smtClean="0"/>
              <a:t>clock</a:t>
            </a:r>
            <a:endParaRPr lang="en-US" sz="1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661277" y="885825"/>
            <a:ext cx="1131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RX reference</a:t>
            </a:r>
          </a:p>
          <a:p>
            <a:pPr algn="ctr"/>
            <a:r>
              <a:rPr lang="en-US" sz="1400" b="1" dirty="0" smtClean="0"/>
              <a:t>clock</a:t>
            </a:r>
            <a:endParaRPr lang="en-US" sz="1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8229600" y="838200"/>
            <a:ext cx="1453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processing block</a:t>
            </a:r>
          </a:p>
          <a:p>
            <a:pPr algn="ctr"/>
            <a:r>
              <a:rPr lang="en-US" sz="1400" b="1" dirty="0" smtClean="0"/>
              <a:t>clock</a:t>
            </a:r>
            <a:endParaRPr lang="en-US" sz="1400" b="1" dirty="0"/>
          </a:p>
        </p:txBody>
      </p:sp>
      <p:sp>
        <p:nvSpPr>
          <p:cNvPr id="49" name="Rectangle 48"/>
          <p:cNvSpPr/>
          <p:nvPr/>
        </p:nvSpPr>
        <p:spPr>
          <a:xfrm>
            <a:off x="2725449" y="4133195"/>
            <a:ext cx="445292" cy="1219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Fill frame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3369578" y="4133195"/>
            <a:ext cx="445292" cy="12192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4013166" y="4142720"/>
            <a:ext cx="445292" cy="12192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6038962" y="4142720"/>
            <a:ext cx="445292" cy="12192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6743810" y="4142720"/>
            <a:ext cx="445292" cy="12192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7448658" y="4142720"/>
            <a:ext cx="445292" cy="1219200"/>
          </a:xfrm>
          <a:prstGeom prst="rect">
            <a:avLst/>
          </a:prstGeom>
          <a:solidFill>
            <a:srgbClr val="FFC000"/>
          </a:solidFill>
          <a:ln w="158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8153506" y="4142720"/>
            <a:ext cx="445292" cy="1219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Fill frame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60773" y="220147"/>
            <a:ext cx="3572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Generic Optical </a:t>
            </a:r>
            <a:r>
              <a:rPr lang="en-US" b="1" u="sng" dirty="0"/>
              <a:t>D</a:t>
            </a:r>
            <a:r>
              <a:rPr lang="en-US" b="1" u="sng" dirty="0" smtClean="0"/>
              <a:t>ata </a:t>
            </a:r>
            <a:r>
              <a:rPr lang="en-US" b="1" u="sng" dirty="0"/>
              <a:t>F</a:t>
            </a:r>
            <a:r>
              <a:rPr lang="en-US" b="1" u="sng" dirty="0" smtClean="0"/>
              <a:t>low </a:t>
            </a:r>
            <a:r>
              <a:rPr lang="en-US" b="1" u="sng" dirty="0"/>
              <a:t>D</a:t>
            </a:r>
            <a:r>
              <a:rPr lang="en-US" b="1" u="sng" dirty="0" smtClean="0"/>
              <a:t>iagram </a:t>
            </a:r>
            <a:endParaRPr lang="en-US" b="1" u="sng" dirty="0"/>
          </a:p>
        </p:txBody>
      </p:sp>
      <p:sp>
        <p:nvSpPr>
          <p:cNvPr id="58" name="TextBox 57"/>
          <p:cNvSpPr txBox="1"/>
          <p:nvPr/>
        </p:nvSpPr>
        <p:spPr>
          <a:xfrm>
            <a:off x="4559952" y="3503831"/>
            <a:ext cx="2130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Generic Data format</a:t>
            </a:r>
            <a:endParaRPr lang="en-US" b="1" u="sng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2932614" y="5715000"/>
            <a:ext cx="519945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2283530" y="3134587"/>
            <a:ext cx="0" cy="38981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724466" y="3098661"/>
            <a:ext cx="559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Write</a:t>
            </a:r>
          </a:p>
          <a:p>
            <a:pPr algn="ctr"/>
            <a:r>
              <a:rPr lang="en-US" sz="1200" b="1" dirty="0" smtClean="0"/>
              <a:t>(sync)</a:t>
            </a:r>
            <a:endParaRPr lang="en-US" sz="1200" b="1" dirty="0"/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2514600" y="3133070"/>
            <a:ext cx="0" cy="38981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395041" y="3098661"/>
            <a:ext cx="740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read</a:t>
            </a:r>
          </a:p>
          <a:p>
            <a:pPr algn="ctr"/>
            <a:r>
              <a:rPr lang="en-US" sz="1200" b="1" dirty="0" smtClean="0"/>
              <a:t>(!empty)</a:t>
            </a:r>
            <a:endParaRPr lang="en-US" sz="1200" b="1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0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032000" y="719666"/>
          <a:ext cx="8128008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  <a:gridCol w="338667"/>
              </a:tblGrid>
              <a:tr h="370840">
                <a:tc gridSpan="2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6854" y="719666"/>
            <a:ext cx="168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Beam clock (BC)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3709" y="1088998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6 X BC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9581" y="1538174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X BC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032000" y="719666"/>
          <a:ext cx="81279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032000" y="719666"/>
          <a:ext cx="81279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2032000" y="719666"/>
          <a:ext cx="81279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79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858" y="2402652"/>
            <a:ext cx="7880280" cy="4084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335826" y="233774"/>
            <a:ext cx="15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BC ~ 9.6 MHz 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6336" y="2006720"/>
            <a:ext cx="11796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120 MHz</a:t>
            </a:r>
          </a:p>
          <a:p>
            <a:pPr algn="ctr"/>
            <a:r>
              <a:rPr lang="en-US" dirty="0" smtClean="0"/>
              <a:t>Optical </a:t>
            </a:r>
          </a:p>
          <a:p>
            <a:pPr algn="ctr"/>
            <a:r>
              <a:rPr lang="en-US" dirty="0" smtClean="0"/>
              <a:t>Reference </a:t>
            </a:r>
          </a:p>
          <a:p>
            <a:pPr algn="ctr"/>
            <a:r>
              <a:rPr lang="en-US" dirty="0" smtClean="0"/>
              <a:t>clock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6336" y="3565133"/>
            <a:ext cx="1117538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24X BC </a:t>
            </a:r>
            <a:r>
              <a:rPr lang="en-US" dirty="0" smtClean="0"/>
              <a:t>(short hand as clock240) </a:t>
            </a:r>
            <a:r>
              <a:rPr lang="en-US" dirty="0" smtClean="0">
                <a:sym typeface="Wingdings" panose="05000000000000000000" pitchFamily="2" charset="2"/>
              </a:rPr>
              <a:t> is generated from </a:t>
            </a:r>
            <a:r>
              <a:rPr lang="en-US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6X BC </a:t>
            </a:r>
            <a:r>
              <a:rPr lang="en-US" dirty="0" smtClean="0">
                <a:sym typeface="Wingdings" panose="05000000000000000000" pitchFamily="2" charset="2"/>
              </a:rPr>
              <a:t>(short hand as clock60)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Beam clock phase is derived from serialized mode bits. 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6X BC</a:t>
            </a:r>
            <a:r>
              <a:rPr lang="en-US" dirty="0" smtClean="0">
                <a:sym typeface="Wingdings" panose="05000000000000000000" pitchFamily="2" charset="2"/>
              </a:rPr>
              <a:t> is the clock from GTM.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Clock240  system clock for trigger calculation.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Phase bit counter is the drive from the edge of BC with clock240 clock.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Slow control set phase bit counter value to generated “SYNC” bits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Slow control is driven slow control clock from the controller (~3XBC)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16585" y="5524965"/>
            <a:ext cx="3467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Trigger </a:t>
            </a:r>
            <a:r>
              <a:rPr lang="en-US" sz="2800" b="1" u="sng" dirty="0"/>
              <a:t>M</a:t>
            </a:r>
            <a:r>
              <a:rPr lang="en-US" sz="2800" b="1" u="sng" dirty="0" smtClean="0"/>
              <a:t>odule </a:t>
            </a:r>
            <a:r>
              <a:rPr lang="en-US" sz="2800" b="1" u="sng" dirty="0"/>
              <a:t>C</a:t>
            </a:r>
            <a:r>
              <a:rPr lang="en-US" sz="2800" b="1" u="sng" dirty="0" smtClean="0"/>
              <a:t>locks</a:t>
            </a:r>
            <a:endParaRPr lang="en-US" sz="2800" b="1" u="sng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3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MBD LL1 trigger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7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2032000" y="719666"/>
          <a:ext cx="8128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/>
                <a:gridCol w="6654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MBD FEM </a:t>
                      </a:r>
                      <a:r>
                        <a:rPr lang="en-US" dirty="0" smtClean="0">
                          <a:sym typeface="Wingdings" panose="05000000000000000000" pitchFamily="2" charset="2"/>
                        </a:rPr>
                        <a:t> LL1</a:t>
                      </a:r>
                      <a:r>
                        <a:rPr lang="en-US" baseline="0" dirty="0" smtClean="0"/>
                        <a:t> Data Packet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</a:t>
                      </a:r>
                      <a:r>
                        <a:rPr lang="en-US" baseline="0" dirty="0" smtClean="0"/>
                        <a:t> 8 - 0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3-0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17 - 9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7-4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26 - 18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11 - 8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35</a:t>
                      </a:r>
                      <a:r>
                        <a:rPr lang="en-US" baseline="0" dirty="0" smtClean="0"/>
                        <a:t> - 27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15 - 12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44 - 36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19 - 16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53 - 45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23 - 20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62 - 54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27 - 24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71 - 63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31 - 28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</a:t>
                      </a:r>
                      <a:r>
                        <a:rPr lang="en-US" baseline="0" dirty="0" smtClean="0"/>
                        <a:t> 79 - 72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2’b0, </a:t>
                      </a:r>
                      <a:r>
                        <a:rPr lang="en-US" dirty="0" err="1" smtClean="0"/>
                        <a:t>nhit</a:t>
                      </a:r>
                      <a:r>
                        <a:rPr lang="en-US" dirty="0" smtClean="0"/>
                        <a:t>(5:0)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91</a:t>
                      </a:r>
                      <a:r>
                        <a:rPr lang="en-US" baseline="0" dirty="0" smtClean="0"/>
                        <a:t> - </a:t>
                      </a:r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Sum channel 7 - 0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103</a:t>
                      </a:r>
                      <a:r>
                        <a:rPr lang="en-US" baseline="0" dirty="0" smtClean="0"/>
                        <a:t> -92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Sum channel 15 - 8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115 - 104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Sum Channel 23 - 16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127 - </a:t>
                      </a:r>
                      <a:r>
                        <a:rPr lang="en-US" baseline="0" dirty="0" smtClean="0"/>
                        <a:t>116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Sum channel 31</a:t>
                      </a:r>
                      <a:r>
                        <a:rPr lang="en-US" baseline="0" dirty="0" smtClean="0"/>
                        <a:t> - 24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143</a:t>
                      </a:r>
                      <a:r>
                        <a:rPr lang="en-US" baseline="0" dirty="0" smtClean="0"/>
                        <a:t> - 128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Header word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14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5456" y="1225296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Time sum</a:t>
            </a:r>
          </a:p>
          <a:p>
            <a:pPr algn="ctr"/>
            <a:r>
              <a:rPr lang="en-US" sz="1200" dirty="0" smtClean="0"/>
              <a:t>8 </a:t>
            </a:r>
            <a:r>
              <a:rPr lang="en-US" sz="1200" dirty="0" err="1" smtClean="0"/>
              <a:t>channeld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4005072" y="1597272"/>
            <a:ext cx="1088136" cy="4125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Time SUM</a:t>
            </a:r>
            <a:endParaRPr lang="en-US" sz="1400" b="1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2903220" y="1664589"/>
            <a:ext cx="0" cy="345186"/>
          </a:xfrm>
          <a:prstGeom prst="line">
            <a:avLst/>
          </a:prstGeom>
          <a:ln w="317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505456" y="2098167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Time sum</a:t>
            </a:r>
          </a:p>
          <a:p>
            <a:pPr algn="ctr"/>
            <a:r>
              <a:rPr lang="en-US" sz="1200" dirty="0" smtClean="0"/>
              <a:t>8 channe</a:t>
            </a:r>
            <a:r>
              <a:rPr lang="en-US" sz="1200" dirty="0"/>
              <a:t>l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856232" y="1426464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99063" y="1412974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0 ch7-0</a:t>
            </a:r>
            <a:endParaRPr lang="en-US" sz="1400" b="1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1856232" y="2262759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45532" y="1942599"/>
            <a:ext cx="1297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1 ch31-24</a:t>
            </a:r>
            <a:endParaRPr lang="en-US" sz="1400" b="1" dirty="0"/>
          </a:p>
        </p:txBody>
      </p:sp>
      <p:sp>
        <p:nvSpPr>
          <p:cNvPr id="33" name="Rectangle 32"/>
          <p:cNvSpPr/>
          <p:nvPr/>
        </p:nvSpPr>
        <p:spPr>
          <a:xfrm>
            <a:off x="2505456" y="2543746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nhit</a:t>
            </a:r>
            <a:endParaRPr lang="en-US" sz="1200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894107" y="2719196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817355" y="2441017"/>
            <a:ext cx="665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0</a:t>
            </a:r>
            <a:endParaRPr lang="en-US" sz="1400" b="1" dirty="0"/>
          </a:p>
        </p:txBody>
      </p:sp>
      <p:sp>
        <p:nvSpPr>
          <p:cNvPr id="43" name="Rectangle 42"/>
          <p:cNvSpPr/>
          <p:nvPr/>
        </p:nvSpPr>
        <p:spPr>
          <a:xfrm>
            <a:off x="2505456" y="2961322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nhit</a:t>
            </a:r>
            <a:endParaRPr lang="en-US" sz="1200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1894107" y="3136772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817355" y="2858593"/>
            <a:ext cx="665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1</a:t>
            </a:r>
            <a:endParaRPr lang="en-US" sz="1400" b="1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520440" y="1426464"/>
            <a:ext cx="420624" cy="29428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3566160" y="1942599"/>
            <a:ext cx="365760" cy="3201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4005072" y="2688801"/>
            <a:ext cx="1088136" cy="4125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Total hits</a:t>
            </a:r>
            <a:endParaRPr lang="en-US" sz="1400" b="1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566160" y="2719196"/>
            <a:ext cx="374904" cy="9308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3566160" y="3034128"/>
            <a:ext cx="365760" cy="10264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5504688" y="2098167"/>
            <a:ext cx="1097280" cy="526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divide</a:t>
            </a:r>
            <a:endParaRPr lang="en-US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5166360" y="1942599"/>
            <a:ext cx="256032" cy="3077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5175504" y="2531473"/>
            <a:ext cx="219456" cy="2342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6775704" y="2390775"/>
            <a:ext cx="84124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656832" y="2053470"/>
            <a:ext cx="11922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Time Average</a:t>
            </a:r>
            <a:endParaRPr lang="en-US" sz="1400" b="1" dirty="0"/>
          </a:p>
        </p:txBody>
      </p:sp>
      <p:sp>
        <p:nvSpPr>
          <p:cNvPr id="67" name="Rectangle 66"/>
          <p:cNvSpPr/>
          <p:nvPr/>
        </p:nvSpPr>
        <p:spPr>
          <a:xfrm>
            <a:off x="2505456" y="3723307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Time sum</a:t>
            </a:r>
          </a:p>
          <a:p>
            <a:pPr algn="ctr"/>
            <a:r>
              <a:rPr lang="en-US" sz="1200" dirty="0" smtClean="0"/>
              <a:t>8 </a:t>
            </a:r>
            <a:r>
              <a:rPr lang="en-US" sz="1200" dirty="0" err="1" smtClean="0"/>
              <a:t>channeld</a:t>
            </a:r>
            <a:endParaRPr lang="en-US" sz="1200" dirty="0"/>
          </a:p>
        </p:txBody>
      </p:sp>
      <p:sp>
        <p:nvSpPr>
          <p:cNvPr id="68" name="Rectangle 67"/>
          <p:cNvSpPr/>
          <p:nvPr/>
        </p:nvSpPr>
        <p:spPr>
          <a:xfrm>
            <a:off x="4005072" y="4095283"/>
            <a:ext cx="1088136" cy="4125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Time SUM</a:t>
            </a:r>
            <a:endParaRPr lang="en-US" sz="1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903220" y="4162600"/>
            <a:ext cx="0" cy="345186"/>
          </a:xfrm>
          <a:prstGeom prst="line">
            <a:avLst/>
          </a:prstGeom>
          <a:ln w="317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505456" y="4596178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Time sum</a:t>
            </a:r>
          </a:p>
          <a:p>
            <a:pPr algn="ctr"/>
            <a:r>
              <a:rPr lang="en-US" sz="1200" dirty="0" smtClean="0"/>
              <a:t>8 channe</a:t>
            </a:r>
            <a:r>
              <a:rPr lang="en-US" sz="1200" dirty="0"/>
              <a:t>l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1856232" y="3924475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399063" y="3910985"/>
            <a:ext cx="1114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2 ch7-0</a:t>
            </a:r>
            <a:endParaRPr lang="en-US" sz="1400" b="1" dirty="0"/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1856232" y="4760770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245532" y="4440610"/>
            <a:ext cx="1297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3 ch31-24</a:t>
            </a:r>
            <a:endParaRPr lang="en-US" sz="1400" b="1" dirty="0"/>
          </a:p>
        </p:txBody>
      </p:sp>
      <p:sp>
        <p:nvSpPr>
          <p:cNvPr id="75" name="Rectangle 74"/>
          <p:cNvSpPr/>
          <p:nvPr/>
        </p:nvSpPr>
        <p:spPr>
          <a:xfrm>
            <a:off x="2505456" y="5041757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nhit</a:t>
            </a:r>
            <a:endParaRPr lang="en-US" sz="1200" dirty="0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1894107" y="5217207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1817355" y="4939028"/>
            <a:ext cx="665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2</a:t>
            </a:r>
            <a:endParaRPr lang="en-US" sz="1400" b="1" dirty="0"/>
          </a:p>
        </p:txBody>
      </p:sp>
      <p:sp>
        <p:nvSpPr>
          <p:cNvPr id="78" name="Rectangle 77"/>
          <p:cNvSpPr/>
          <p:nvPr/>
        </p:nvSpPr>
        <p:spPr>
          <a:xfrm>
            <a:off x="2505456" y="5459333"/>
            <a:ext cx="923544" cy="329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nhit</a:t>
            </a:r>
            <a:endParaRPr lang="en-US" sz="1200" dirty="0"/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1894107" y="5634783"/>
            <a:ext cx="51206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1817355" y="5356604"/>
            <a:ext cx="665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Mod 3</a:t>
            </a:r>
            <a:endParaRPr lang="en-US" sz="1400" b="1" dirty="0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3520440" y="3924475"/>
            <a:ext cx="420624" cy="29428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V="1">
            <a:off x="3566160" y="4440610"/>
            <a:ext cx="365760" cy="3201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005072" y="5186812"/>
            <a:ext cx="1088136" cy="4125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Total hits</a:t>
            </a:r>
            <a:endParaRPr lang="en-US" sz="1400" b="1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3566160" y="5217207"/>
            <a:ext cx="374904" cy="9308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3566160" y="5532139"/>
            <a:ext cx="365760" cy="10264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5504688" y="4596178"/>
            <a:ext cx="1097280" cy="526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divide</a:t>
            </a:r>
            <a:endParaRPr lang="en-US" dirty="0"/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5166360" y="4440610"/>
            <a:ext cx="256032" cy="30777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5175504" y="5029484"/>
            <a:ext cx="219456" cy="2342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6775704" y="4888786"/>
            <a:ext cx="84124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656832" y="4551481"/>
            <a:ext cx="11922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Time Average</a:t>
            </a:r>
            <a:endParaRPr lang="en-US" sz="14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8028432" y="265176"/>
            <a:ext cx="2359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MBD LL1 trigger </a:t>
            </a:r>
          </a:p>
          <a:p>
            <a:pPr algn="ctr"/>
            <a:r>
              <a:rPr lang="en-US" sz="2400" u="sng" dirty="0" smtClean="0"/>
              <a:t>processing block</a:t>
            </a:r>
            <a:endParaRPr lang="en-US" sz="2400" u="sng" dirty="0"/>
          </a:p>
        </p:txBody>
      </p:sp>
      <p:sp>
        <p:nvSpPr>
          <p:cNvPr id="92" name="Date Placeholder 9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93" name="Slide Number Placeholder 9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Calorimeter triggers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1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757771">
            <a:off x="6557321" y="1141455"/>
            <a:ext cx="423170" cy="4684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FEM</a:t>
            </a:r>
            <a:endParaRPr lang="en-US" sz="1000" b="1" dirty="0"/>
          </a:p>
        </p:txBody>
      </p:sp>
      <p:sp>
        <p:nvSpPr>
          <p:cNvPr id="28" name="Curved Up Arrow 27"/>
          <p:cNvSpPr/>
          <p:nvPr/>
        </p:nvSpPr>
        <p:spPr>
          <a:xfrm rot="16704099">
            <a:off x="9841022" y="4637351"/>
            <a:ext cx="3615964" cy="216869"/>
          </a:xfrm>
          <a:prstGeom prst="curvedUpArrow">
            <a:avLst/>
          </a:prstGeom>
          <a:ln>
            <a:solidFill>
              <a:srgbClr val="002060"/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lowchart: Direct Access Storage 41"/>
          <p:cNvSpPr/>
          <p:nvPr/>
        </p:nvSpPr>
        <p:spPr>
          <a:xfrm rot="647419">
            <a:off x="5607409" y="1755738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Direct Access Storage 42"/>
          <p:cNvSpPr/>
          <p:nvPr/>
        </p:nvSpPr>
        <p:spPr>
          <a:xfrm rot="647419">
            <a:off x="6092149" y="1860075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Direct Access Storage 43"/>
          <p:cNvSpPr/>
          <p:nvPr/>
        </p:nvSpPr>
        <p:spPr>
          <a:xfrm rot="647419">
            <a:off x="6568563" y="1964412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Direct Access Storage 44"/>
          <p:cNvSpPr/>
          <p:nvPr/>
        </p:nvSpPr>
        <p:spPr>
          <a:xfrm rot="647419">
            <a:off x="7058120" y="2068749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Direct Access Storage 45"/>
          <p:cNvSpPr/>
          <p:nvPr/>
        </p:nvSpPr>
        <p:spPr>
          <a:xfrm rot="647419">
            <a:off x="7560235" y="2189176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Direct Access Storage 46"/>
          <p:cNvSpPr/>
          <p:nvPr/>
        </p:nvSpPr>
        <p:spPr>
          <a:xfrm rot="647419">
            <a:off x="7542098" y="2173086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Direct Access Storage 47"/>
          <p:cNvSpPr/>
          <p:nvPr/>
        </p:nvSpPr>
        <p:spPr>
          <a:xfrm rot="647419">
            <a:off x="8018512" y="2273921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Direct Access Storage 48"/>
          <p:cNvSpPr/>
          <p:nvPr/>
        </p:nvSpPr>
        <p:spPr>
          <a:xfrm rot="647419">
            <a:off x="8505845" y="2377717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Direct Access Storage 49"/>
          <p:cNvSpPr/>
          <p:nvPr/>
        </p:nvSpPr>
        <p:spPr>
          <a:xfrm rot="647419">
            <a:off x="8978501" y="2481513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Direct Access Storage 50"/>
          <p:cNvSpPr/>
          <p:nvPr/>
        </p:nvSpPr>
        <p:spPr>
          <a:xfrm rot="647419">
            <a:off x="9451157" y="2585309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Direct Access Storage 51"/>
          <p:cNvSpPr/>
          <p:nvPr/>
        </p:nvSpPr>
        <p:spPr>
          <a:xfrm rot="647419">
            <a:off x="9923813" y="2689105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Direct Access Storage 52"/>
          <p:cNvSpPr/>
          <p:nvPr/>
        </p:nvSpPr>
        <p:spPr>
          <a:xfrm rot="647419">
            <a:off x="10396469" y="2792901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Direct Access Storage 53"/>
          <p:cNvSpPr/>
          <p:nvPr/>
        </p:nvSpPr>
        <p:spPr>
          <a:xfrm rot="647419">
            <a:off x="10869125" y="2860573"/>
            <a:ext cx="609600" cy="3688781"/>
          </a:xfrm>
          <a:prstGeom prst="flowChartMagneticDrum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>
            <a:off x="5734103" y="2905132"/>
            <a:ext cx="5658534" cy="1213179"/>
          </a:xfrm>
          <a:prstGeom prst="line">
            <a:avLst/>
          </a:prstGeom>
          <a:ln w="317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649330" y="3170634"/>
            <a:ext cx="5720828" cy="122407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595899" y="3471282"/>
            <a:ext cx="5720828" cy="1224072"/>
          </a:xfrm>
          <a:prstGeom prst="line">
            <a:avLst/>
          </a:prstGeom>
          <a:ln w="317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5597123" y="3788099"/>
            <a:ext cx="5614050" cy="120603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 rot="527421">
            <a:off x="11679624" y="4026944"/>
            <a:ext cx="461665" cy="183640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b="1" dirty="0" smtClean="0"/>
              <a:t>256 channel in phi</a:t>
            </a:r>
            <a:endParaRPr lang="en-US" b="1" dirty="0"/>
          </a:p>
        </p:txBody>
      </p:sp>
      <p:sp>
        <p:nvSpPr>
          <p:cNvPr id="70" name="TextBox 69"/>
          <p:cNvSpPr txBox="1"/>
          <p:nvPr/>
        </p:nvSpPr>
        <p:spPr>
          <a:xfrm rot="899874">
            <a:off x="5006379" y="3024566"/>
            <a:ext cx="6447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8x8 </a:t>
            </a:r>
          </a:p>
          <a:p>
            <a:pPr algn="ctr"/>
            <a:r>
              <a:rPr lang="en-US" sz="1100" b="1" dirty="0" smtClean="0"/>
              <a:t>channel</a:t>
            </a:r>
            <a:endParaRPr lang="en-US" sz="1100" b="1" dirty="0"/>
          </a:p>
        </p:txBody>
      </p:sp>
      <p:cxnSp>
        <p:nvCxnSpPr>
          <p:cNvPr id="72" name="Straight Connector 71"/>
          <p:cNvCxnSpPr/>
          <p:nvPr/>
        </p:nvCxnSpPr>
        <p:spPr>
          <a:xfrm>
            <a:off x="5521637" y="4101947"/>
            <a:ext cx="5614050" cy="1206035"/>
          </a:xfrm>
          <a:prstGeom prst="line">
            <a:avLst/>
          </a:prstGeom>
          <a:ln w="317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-Up Arrow 73"/>
          <p:cNvSpPr/>
          <p:nvPr/>
        </p:nvSpPr>
        <p:spPr>
          <a:xfrm rot="13328853" flipH="1">
            <a:off x="11273707" y="4247451"/>
            <a:ext cx="265972" cy="274141"/>
          </a:xfrm>
          <a:prstGeom prst="left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eft-Up Arrow 74"/>
          <p:cNvSpPr/>
          <p:nvPr/>
        </p:nvSpPr>
        <p:spPr>
          <a:xfrm rot="13763821" flipH="1">
            <a:off x="11176151" y="4873101"/>
            <a:ext cx="265972" cy="286139"/>
          </a:xfrm>
          <a:prstGeom prst="left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5441458" y="5573309"/>
            <a:ext cx="5334000" cy="1083255"/>
          </a:xfrm>
          <a:prstGeom prst="straightConnector1">
            <a:avLst/>
          </a:prstGeom>
          <a:ln w="412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 rot="693804">
            <a:off x="7224843" y="6023357"/>
            <a:ext cx="1111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96 channe</a:t>
            </a:r>
            <a:r>
              <a:rPr lang="en-US" sz="1600" b="1" dirty="0"/>
              <a:t>l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5912209" y="1651638"/>
            <a:ext cx="806002" cy="145273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 rot="5727919">
            <a:off x="10796437" y="4095008"/>
            <a:ext cx="729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FFF00"/>
                </a:solidFill>
              </a:rPr>
              <a:t>c</a:t>
            </a:r>
            <a:r>
              <a:rPr lang="en-US" sz="1200" b="1" dirty="0" smtClean="0">
                <a:solidFill>
                  <a:srgbClr val="FFFF00"/>
                </a:solidFill>
              </a:rPr>
              <a:t>ross </a:t>
            </a:r>
          </a:p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stitching</a:t>
            </a:r>
          </a:p>
        </p:txBody>
      </p:sp>
      <p:sp>
        <p:nvSpPr>
          <p:cNvPr id="84" name="TextBox 83"/>
          <p:cNvSpPr txBox="1"/>
          <p:nvPr/>
        </p:nvSpPr>
        <p:spPr>
          <a:xfrm rot="5727919">
            <a:off x="10719941" y="4769623"/>
            <a:ext cx="729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srgbClr val="FFFF00"/>
                </a:solidFill>
              </a:rPr>
              <a:t>c</a:t>
            </a:r>
            <a:r>
              <a:rPr lang="en-US" sz="1200" b="1" dirty="0" smtClean="0">
                <a:solidFill>
                  <a:srgbClr val="FFFF00"/>
                </a:solidFill>
              </a:rPr>
              <a:t>ross </a:t>
            </a:r>
          </a:p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stitching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298" y="1334278"/>
            <a:ext cx="51462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EMCAL dominates the channel counts </a:t>
            </a:r>
            <a:r>
              <a:rPr lang="en-US" dirty="0" smtClean="0">
                <a:sym typeface="Wingdings" panose="05000000000000000000" pitchFamily="2" charset="2"/>
              </a:rPr>
              <a:t> 24,576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overlapping sum  neighbor problem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Choose a complete z section slice, will grabbing data from neighbor slices.  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Slice needs to be wide enough to reduce the cross stitching problem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Each 64 channel -&gt;  1 optical fibers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Map 24 input fibers to 1 FPGA..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16 (phi) X 96 (z)   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22310" y="326571"/>
            <a:ext cx="2095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HARDWARE CHOICE</a:t>
            </a:r>
            <a:endParaRPr lang="en-US" b="1" u="sng" dirty="0"/>
          </a:p>
        </p:txBody>
      </p:sp>
      <p:sp>
        <p:nvSpPr>
          <p:cNvPr id="2" name="TextBox 1"/>
          <p:cNvSpPr txBox="1"/>
          <p:nvPr/>
        </p:nvSpPr>
        <p:spPr>
          <a:xfrm rot="760212">
            <a:off x="7580071" y="1786888"/>
            <a:ext cx="2317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EMCAL/HCAL topology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 rot="730435">
            <a:off x="7831269" y="867558"/>
            <a:ext cx="29040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TURN cylinder to 2D MAP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5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HCAL data concentrator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HCAL detector has 24 FEM each (24 fibers)</a:t>
            </a:r>
          </a:p>
          <a:p>
            <a:r>
              <a:rPr lang="en-US" dirty="0" smtClean="0"/>
              <a:t>LL1 has 36 optical fiber inputs, not enough to cover inner + outer detectors.</a:t>
            </a:r>
          </a:p>
          <a:p>
            <a:r>
              <a:rPr lang="en-US" dirty="0" smtClean="0"/>
              <a:t>Split the detectors to half, one half per LL1 trigger block. </a:t>
            </a:r>
          </a:p>
          <a:p>
            <a:r>
              <a:rPr lang="en-US" dirty="0" smtClean="0"/>
              <a:t>Treat the inner and outer detectors together. </a:t>
            </a:r>
          </a:p>
          <a:p>
            <a:pPr lvl="1"/>
            <a:r>
              <a:rPr lang="en-US" dirty="0" smtClean="0"/>
              <a:t>Add inner + outer detectors trigger sum and divide by factor 2.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3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33600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38400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0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28800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33600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38400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0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828800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33600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38400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524000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828800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133600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38400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7335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383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3431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479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7335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0383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3431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6479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7335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0383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3431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6479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7335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0383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3431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6479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9527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2575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5623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867102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9527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2575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5623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867102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9527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2575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5623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867102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9527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2575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5623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867102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162204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467004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771804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076604" y="8382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162204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467004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771804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076604" y="11430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162204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467004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771804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076604" y="14478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162204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467004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771804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076604" y="1752600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1524000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828800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133600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438400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1524000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1828800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133600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438400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1524000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1828800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2133600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2438400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1524000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1828800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2133600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2438400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27335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30383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33431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36479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27335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0383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3431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6479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27335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30383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33431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36479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27335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30383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33431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36479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39527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2575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45623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4867102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39527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2575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45623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4867102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39527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42575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45623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4867102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9527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42575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45623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867102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5162204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5467004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5771804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6076604" y="20532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5162204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5467004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5771804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6076604" y="23580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5162204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5467004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5771804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6076604" y="26628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5162204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5467004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5771804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6076604" y="2967644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1524000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1828800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2133600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2438400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1524000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1828800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2133600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2438400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1524000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1828800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2133600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2438400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1524000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1828800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2133600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2438400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27335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30383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33431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36479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27335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30383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33431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36479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27335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30383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33431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36479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27335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30383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33431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36479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39527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42575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45623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4867102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9527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42575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45623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4867102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39527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42575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45623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4867102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39527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42575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45623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4867102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5162204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5467004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5771804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6076604" y="32682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5162204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5467004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5771804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6076604" y="35730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5162204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5467004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5771804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6076604" y="38778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5162204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5467004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5771804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6076604" y="4182688"/>
            <a:ext cx="30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7" name="Straight Arrow Connector 196"/>
          <p:cNvCxnSpPr/>
          <p:nvPr/>
        </p:nvCxnSpPr>
        <p:spPr>
          <a:xfrm>
            <a:off x="1371600" y="838200"/>
            <a:ext cx="0" cy="364928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TextBox 197"/>
          <p:cNvSpPr txBox="1"/>
          <p:nvPr/>
        </p:nvSpPr>
        <p:spPr>
          <a:xfrm>
            <a:off x="1070040" y="2081819"/>
            <a:ext cx="3177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</a:p>
          <a:p>
            <a:r>
              <a:rPr lang="en-US" dirty="0" smtClean="0"/>
              <a:t>T</a:t>
            </a:r>
          </a:p>
          <a:p>
            <a:r>
              <a:rPr lang="en-US" dirty="0"/>
              <a:t>A</a:t>
            </a:r>
          </a:p>
        </p:txBody>
      </p:sp>
      <p:cxnSp>
        <p:nvCxnSpPr>
          <p:cNvPr id="200" name="Straight Arrow Connector 199"/>
          <p:cNvCxnSpPr/>
          <p:nvPr/>
        </p:nvCxnSpPr>
        <p:spPr>
          <a:xfrm>
            <a:off x="1524000" y="609600"/>
            <a:ext cx="4857404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TextBox 200"/>
          <p:cNvSpPr txBox="1"/>
          <p:nvPr/>
        </p:nvSpPr>
        <p:spPr>
          <a:xfrm>
            <a:off x="4283502" y="171451"/>
            <a:ext cx="1757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PHI (180 degree)</a:t>
            </a:r>
            <a:endParaRPr lang="en-US" dirty="0"/>
          </a:p>
        </p:txBody>
      </p:sp>
      <p:sp>
        <p:nvSpPr>
          <p:cNvPr id="202" name="TextBox 201"/>
          <p:cNvSpPr txBox="1"/>
          <p:nvPr/>
        </p:nvSpPr>
        <p:spPr>
          <a:xfrm>
            <a:off x="1471857" y="838200"/>
            <a:ext cx="409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</a:rPr>
              <a:t>2x2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5314604" y="3420688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TextBox 203"/>
          <p:cNvSpPr txBox="1"/>
          <p:nvPr/>
        </p:nvSpPr>
        <p:spPr>
          <a:xfrm>
            <a:off x="3620238" y="4487488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FEMS</a:t>
            </a:r>
            <a:endParaRPr lang="en-US" dirty="0"/>
          </a:p>
        </p:txBody>
      </p:sp>
      <p:sp>
        <p:nvSpPr>
          <p:cNvPr id="205" name="TextBox 204"/>
          <p:cNvSpPr txBox="1"/>
          <p:nvPr/>
        </p:nvSpPr>
        <p:spPr>
          <a:xfrm rot="5400000">
            <a:off x="6137814" y="2497598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FEMS</a:t>
            </a:r>
            <a:endParaRPr lang="en-US" dirty="0"/>
          </a:p>
        </p:txBody>
      </p:sp>
      <p:sp>
        <p:nvSpPr>
          <p:cNvPr id="206" name="Rectangle 205"/>
          <p:cNvSpPr/>
          <p:nvPr/>
        </p:nvSpPr>
        <p:spPr>
          <a:xfrm rot="5400000">
            <a:off x="8572500" y="-685800"/>
            <a:ext cx="533400" cy="365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TextBox 209"/>
          <p:cNvSpPr txBox="1"/>
          <p:nvPr/>
        </p:nvSpPr>
        <p:spPr>
          <a:xfrm>
            <a:off x="7448407" y="889025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 2X2 in eta</a:t>
            </a:r>
          </a:p>
          <a:p>
            <a:pPr algn="ctr"/>
            <a:r>
              <a:rPr lang="en-US" sz="1400" dirty="0" smtClean="0"/>
              <a:t>16 2X2 in phi</a:t>
            </a:r>
            <a:endParaRPr lang="en-US" sz="1400" dirty="0"/>
          </a:p>
        </p:txBody>
      </p:sp>
      <p:sp>
        <p:nvSpPr>
          <p:cNvPr id="211" name="Rectangle 210"/>
          <p:cNvSpPr/>
          <p:nvPr/>
        </p:nvSpPr>
        <p:spPr>
          <a:xfrm rot="5400000">
            <a:off x="8572500" y="2353888"/>
            <a:ext cx="533400" cy="365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TextBox 211"/>
          <p:cNvSpPr txBox="1"/>
          <p:nvPr/>
        </p:nvSpPr>
        <p:spPr>
          <a:xfrm>
            <a:off x="7489860" y="3921078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 2X2 in eta</a:t>
            </a:r>
          </a:p>
          <a:p>
            <a:pPr algn="ctr"/>
            <a:r>
              <a:rPr lang="en-US" sz="1400" dirty="0" smtClean="0"/>
              <a:t>16 2X2 in phi</a:t>
            </a:r>
            <a:endParaRPr lang="en-US" sz="1400" dirty="0"/>
          </a:p>
        </p:txBody>
      </p:sp>
      <p:cxnSp>
        <p:nvCxnSpPr>
          <p:cNvPr id="214" name="Straight Connector 213"/>
          <p:cNvCxnSpPr/>
          <p:nvPr/>
        </p:nvCxnSpPr>
        <p:spPr>
          <a:xfrm>
            <a:off x="8686800" y="1676400"/>
            <a:ext cx="0" cy="1896688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10744200" y="1115199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/>
          <p:nvPr/>
        </p:nvSpPr>
        <p:spPr>
          <a:xfrm>
            <a:off x="10744200" y="778847"/>
            <a:ext cx="844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Lkup</a:t>
            </a:r>
            <a:r>
              <a:rPr lang="en-US" sz="1400" dirty="0" smtClean="0"/>
              <a:t> add</a:t>
            </a:r>
            <a:endParaRPr lang="en-US" sz="1400" dirty="0"/>
          </a:p>
        </p:txBody>
      </p:sp>
      <p:cxnSp>
        <p:nvCxnSpPr>
          <p:cNvPr id="219" name="Straight Arrow Connector 218"/>
          <p:cNvCxnSpPr/>
          <p:nvPr/>
        </p:nvCxnSpPr>
        <p:spPr>
          <a:xfrm>
            <a:off x="10744200" y="4211263"/>
            <a:ext cx="762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10744200" y="3874911"/>
            <a:ext cx="844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Lkup</a:t>
            </a:r>
            <a:r>
              <a:rPr lang="en-US" sz="1400" dirty="0" smtClean="0"/>
              <a:t> add</a:t>
            </a:r>
            <a:endParaRPr lang="en-US" sz="1400" dirty="0"/>
          </a:p>
        </p:txBody>
      </p:sp>
      <p:sp>
        <p:nvSpPr>
          <p:cNvPr id="221" name="TextBox 220"/>
          <p:cNvSpPr txBox="1"/>
          <p:nvPr/>
        </p:nvSpPr>
        <p:spPr>
          <a:xfrm>
            <a:off x="8610600" y="990600"/>
            <a:ext cx="1854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(“OR” of 2x2 sum&gt;= </a:t>
            </a:r>
            <a:r>
              <a:rPr lang="en-US" sz="1200" b="1" dirty="0" err="1" smtClean="0"/>
              <a:t>thres</a:t>
            </a:r>
            <a:r>
              <a:rPr lang="en-US" sz="1200" b="1" dirty="0" smtClean="0"/>
              <a:t>)</a:t>
            </a:r>
            <a:endParaRPr lang="en-US" sz="1200" b="1" dirty="0"/>
          </a:p>
        </p:txBody>
      </p:sp>
      <p:sp>
        <p:nvSpPr>
          <p:cNvPr id="222" name="TextBox 221"/>
          <p:cNvSpPr txBox="1"/>
          <p:nvPr/>
        </p:nvSpPr>
        <p:spPr>
          <a:xfrm>
            <a:off x="8742171" y="4017509"/>
            <a:ext cx="1854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(“OR” of 2x2 sum&gt;= </a:t>
            </a:r>
            <a:r>
              <a:rPr lang="en-US" sz="1200" b="1" dirty="0" err="1" smtClean="0"/>
              <a:t>thres</a:t>
            </a:r>
            <a:r>
              <a:rPr lang="en-US" sz="1200" b="1" dirty="0" smtClean="0"/>
              <a:t>)</a:t>
            </a:r>
            <a:endParaRPr lang="en-US" sz="1200" b="1" dirty="0"/>
          </a:p>
        </p:txBody>
      </p:sp>
      <p:sp>
        <p:nvSpPr>
          <p:cNvPr id="223" name="Rectangle 222"/>
          <p:cNvSpPr/>
          <p:nvPr/>
        </p:nvSpPr>
        <p:spPr>
          <a:xfrm rot="5400000">
            <a:off x="3796949" y="-1146003"/>
            <a:ext cx="381000" cy="46161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606810" y="1015963"/>
            <a:ext cx="437905" cy="3278545"/>
          </a:xfrm>
          <a:prstGeom prst="rect">
            <a:avLst/>
          </a:prstGeom>
          <a:solidFill>
            <a:srgbClr val="00B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Down Arrow 198"/>
          <p:cNvSpPr/>
          <p:nvPr/>
        </p:nvSpPr>
        <p:spPr>
          <a:xfrm>
            <a:off x="1728543" y="4602627"/>
            <a:ext cx="304800" cy="1013341"/>
          </a:xfrm>
          <a:prstGeom prst="downArrow">
            <a:avLst/>
          </a:prstGeom>
          <a:solidFill>
            <a:srgbClr val="00B05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716819" y="5615968"/>
            <a:ext cx="26557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Output to jet</a:t>
            </a:r>
          </a:p>
          <a:p>
            <a:pPr algn="ctr"/>
            <a:r>
              <a:rPr lang="en-US" dirty="0" smtClean="0"/>
              <a:t>Physics trigger</a:t>
            </a:r>
          </a:p>
          <a:p>
            <a:pPr algn="ctr"/>
            <a:r>
              <a:rPr lang="en-US" dirty="0" smtClean="0"/>
              <a:t>Inner and outer are added</a:t>
            </a:r>
            <a:endParaRPr lang="en-US" dirty="0"/>
          </a:p>
        </p:txBody>
      </p:sp>
      <p:sp>
        <p:nvSpPr>
          <p:cNvPr id="208" name="TextBox 207"/>
          <p:cNvSpPr txBox="1"/>
          <p:nvPr/>
        </p:nvSpPr>
        <p:spPr>
          <a:xfrm>
            <a:off x="7924800" y="54102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HCAL data concentrator </a:t>
            </a:r>
          </a:p>
          <a:p>
            <a:pPr algn="ctr"/>
            <a:r>
              <a:rPr lang="en-US" u="sng" dirty="0" smtClean="0"/>
              <a:t>block diagram </a:t>
            </a:r>
            <a:endParaRPr lang="en-US" u="sng" dirty="0"/>
          </a:p>
        </p:txBody>
      </p:sp>
      <p:sp>
        <p:nvSpPr>
          <p:cNvPr id="209" name="TextBox 208"/>
          <p:cNvSpPr txBox="1"/>
          <p:nvPr/>
        </p:nvSpPr>
        <p:spPr>
          <a:xfrm>
            <a:off x="8826548" y="2008471"/>
            <a:ext cx="19875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Outer and inner</a:t>
            </a:r>
          </a:p>
          <a:p>
            <a:pPr algn="ctr"/>
            <a:r>
              <a:rPr lang="en-US" dirty="0" smtClean="0"/>
              <a:t>detectors are treat </a:t>
            </a:r>
          </a:p>
          <a:p>
            <a:pPr algn="ctr"/>
            <a:r>
              <a:rPr lang="en-US" dirty="0" smtClean="0"/>
              <a:t>Separately</a:t>
            </a:r>
            <a:endParaRPr lang="en-US" dirty="0"/>
          </a:p>
          <a:p>
            <a:pPr algn="ctr"/>
            <a:r>
              <a:rPr lang="en-US" dirty="0" smtClean="0"/>
              <a:t>6 bits each</a:t>
            </a:r>
            <a:endParaRPr lang="en-US" dirty="0"/>
          </a:p>
        </p:txBody>
      </p:sp>
      <p:sp>
        <p:nvSpPr>
          <p:cNvPr id="196" name="Date Placeholder 19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213" name="Slide Number Placeholder 2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7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061"/>
          </a:xfrm>
        </p:spPr>
        <p:txBody>
          <a:bodyPr/>
          <a:lstStyle/>
          <a:p>
            <a:pPr algn="ctr"/>
            <a:r>
              <a:rPr lang="en-US" dirty="0" smtClean="0"/>
              <a:t>Calorimeter Level 1 trigger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640" y="1331945"/>
            <a:ext cx="10515600" cy="4360571"/>
          </a:xfrm>
        </p:spPr>
        <p:txBody>
          <a:bodyPr>
            <a:normAutofit/>
          </a:bodyPr>
          <a:lstStyle/>
          <a:p>
            <a:r>
              <a:rPr lang="en-US" dirty="0" smtClean="0"/>
              <a:t>Receive trigger primitives from</a:t>
            </a:r>
          </a:p>
          <a:p>
            <a:pPr lvl="1"/>
            <a:r>
              <a:rPr lang="en-US" dirty="0" smtClean="0"/>
              <a:t>EMCAL has 96(eta) X 256 (phi) channels, 0.025 eta and phi</a:t>
            </a:r>
          </a:p>
          <a:p>
            <a:pPr lvl="1"/>
            <a:r>
              <a:rPr lang="en-US" dirty="0" smtClean="0"/>
              <a:t>HCAL  1536 </a:t>
            </a:r>
            <a:r>
              <a:rPr lang="en-US" dirty="0"/>
              <a:t>each, =24x64 </a:t>
            </a:r>
            <a:r>
              <a:rPr lang="en-US" dirty="0" smtClean="0"/>
              <a:t>channels (per inner or outer HCAL)  0.1 eta and 0.1 </a:t>
            </a:r>
            <a:r>
              <a:rPr lang="en-US" dirty="0" smtClean="0"/>
              <a:t>phi</a:t>
            </a:r>
          </a:p>
          <a:p>
            <a:pPr lvl="1"/>
            <a:r>
              <a:rPr lang="en-US" dirty="0" smtClean="0"/>
              <a:t>MBD </a:t>
            </a:r>
            <a:r>
              <a:rPr lang="en-US" dirty="0" smtClean="0"/>
              <a:t>128 channel, charge and time measurements</a:t>
            </a:r>
          </a:p>
          <a:p>
            <a:pPr lvl="1"/>
            <a:r>
              <a:rPr lang="en-US" dirty="0" smtClean="0"/>
              <a:t>These systems use calorimeter digitizer module (64 channel per module) as front end module. </a:t>
            </a:r>
          </a:p>
          <a:p>
            <a:r>
              <a:rPr lang="en-US" dirty="0" smtClean="0"/>
              <a:t>Generate </a:t>
            </a:r>
          </a:p>
          <a:p>
            <a:pPr lvl="1"/>
            <a:r>
              <a:rPr lang="en-US" dirty="0" smtClean="0"/>
              <a:t>Send possible Pair trigger, Jet </a:t>
            </a:r>
            <a:r>
              <a:rPr lang="en-US" dirty="0" smtClean="0"/>
              <a:t>trigger, Cosmic ray trigger </a:t>
            </a:r>
            <a:r>
              <a:rPr lang="en-US" dirty="0" smtClean="0"/>
              <a:t>and interaction trigger (MBD) candidate to Global Level 1 </a:t>
            </a:r>
            <a:r>
              <a:rPr lang="en-US" dirty="0" smtClean="0"/>
              <a:t>trigger, </a:t>
            </a:r>
            <a:endParaRPr lang="en-US" dirty="0" smtClean="0">
              <a:solidFill>
                <a:srgbClr val="7030A0"/>
              </a:solidFill>
            </a:endParaRPr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427584" y="5714741"/>
            <a:ext cx="1147665" cy="597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FEMs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55437" y="5714741"/>
            <a:ext cx="1415143" cy="597159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Local Level 1 trigger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09388" y="5714741"/>
            <a:ext cx="1415143" cy="597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Global Level</a:t>
            </a:r>
          </a:p>
          <a:p>
            <a:pPr algn="ctr"/>
            <a:r>
              <a:rPr lang="en-US" dirty="0" smtClean="0"/>
              <a:t>1 </a:t>
            </a:r>
            <a:r>
              <a:rPr lang="en-US" dirty="0"/>
              <a:t>T</a:t>
            </a:r>
            <a:r>
              <a:rPr lang="en-US" dirty="0" smtClean="0"/>
              <a:t>rigger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2575249" y="5945852"/>
            <a:ext cx="880188" cy="1563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870580" y="5931498"/>
            <a:ext cx="1038808" cy="1636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4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566160" y="1554480"/>
            <a:ext cx="777240" cy="3895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987816" y="960120"/>
            <a:ext cx="1933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12X1 look up table</a:t>
            </a:r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>
            <a:off x="2194560" y="2587752"/>
            <a:ext cx="1106424" cy="356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2194560" y="4111752"/>
            <a:ext cx="1106424" cy="356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27249" y="2218420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bits inner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105704" y="4482084"/>
            <a:ext cx="1262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bits outer</a:t>
            </a:r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>
            <a:off x="4608576" y="3282696"/>
            <a:ext cx="1719072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541266" y="2913364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 bit output 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41266" y="3511296"/>
            <a:ext cx="1870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Cosmic ray trigger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882128" y="685800"/>
            <a:ext cx="2945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HCAL cosmic ray trigger block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57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EMCAL </a:t>
            </a:r>
            <a:br>
              <a:rPr lang="en-US" dirty="0" smtClean="0"/>
            </a:br>
            <a:r>
              <a:rPr lang="en-US" dirty="0" smtClean="0"/>
              <a:t>(data concentrator)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70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03648" y="2239346"/>
            <a:ext cx="877077" cy="61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Optical </a:t>
            </a:r>
          </a:p>
          <a:p>
            <a:pPr algn="ctr"/>
            <a:r>
              <a:rPr lang="en-US" sz="1400" b="1" dirty="0" smtClean="0"/>
              <a:t>receiver</a:t>
            </a:r>
            <a:endParaRPr lang="en-US" sz="1400" b="1" dirty="0"/>
          </a:p>
        </p:txBody>
      </p:sp>
      <p:sp>
        <p:nvSpPr>
          <p:cNvPr id="7" name="Rectangle 6"/>
          <p:cNvSpPr/>
          <p:nvPr/>
        </p:nvSpPr>
        <p:spPr>
          <a:xfrm>
            <a:off x="2550365" y="2239346"/>
            <a:ext cx="976605" cy="61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Stitching/</a:t>
            </a:r>
          </a:p>
          <a:p>
            <a:pPr algn="ctr"/>
            <a:r>
              <a:rPr lang="en-US" sz="1400" b="1" dirty="0" smtClean="0"/>
              <a:t>alignment</a:t>
            </a:r>
            <a:endParaRPr lang="en-US" sz="1400" b="1" dirty="0"/>
          </a:p>
        </p:txBody>
      </p:sp>
      <p:sp>
        <p:nvSpPr>
          <p:cNvPr id="8" name="Rectangle 7"/>
          <p:cNvSpPr/>
          <p:nvPr/>
        </p:nvSpPr>
        <p:spPr>
          <a:xfrm>
            <a:off x="3996610" y="2239346"/>
            <a:ext cx="976605" cy="61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Overlap</a:t>
            </a:r>
          </a:p>
          <a:p>
            <a:pPr algn="ctr"/>
            <a:r>
              <a:rPr lang="en-US" sz="1400" b="1" dirty="0" smtClean="0"/>
              <a:t>4x4 sum</a:t>
            </a:r>
            <a:endParaRPr lang="en-US" sz="1400" b="1" dirty="0"/>
          </a:p>
        </p:txBody>
      </p:sp>
      <p:sp>
        <p:nvSpPr>
          <p:cNvPr id="9" name="Rectangle 8"/>
          <p:cNvSpPr/>
          <p:nvPr/>
        </p:nvSpPr>
        <p:spPr>
          <a:xfrm>
            <a:off x="3996610" y="3194179"/>
            <a:ext cx="976605" cy="61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8x8 SUM</a:t>
            </a:r>
            <a:endParaRPr lang="en-US" sz="1400" b="1" dirty="0"/>
          </a:p>
        </p:txBody>
      </p:sp>
      <p:sp>
        <p:nvSpPr>
          <p:cNvPr id="10" name="Rectangle 9"/>
          <p:cNvSpPr/>
          <p:nvPr/>
        </p:nvSpPr>
        <p:spPr>
          <a:xfrm>
            <a:off x="5442855" y="2239346"/>
            <a:ext cx="995266" cy="61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Peak </a:t>
            </a:r>
          </a:p>
          <a:p>
            <a:pPr algn="ctr"/>
            <a:r>
              <a:rPr lang="en-US" sz="1400" b="1" dirty="0" smtClean="0"/>
              <a:t>finding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04650" y="2239346"/>
            <a:ext cx="995266" cy="61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Priority</a:t>
            </a:r>
          </a:p>
          <a:p>
            <a:pPr algn="ctr"/>
            <a:r>
              <a:rPr lang="en-US" sz="1400" b="1" dirty="0" smtClean="0"/>
              <a:t>encoding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66445" y="2239346"/>
            <a:ext cx="995266" cy="615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sorting</a:t>
            </a:r>
          </a:p>
        </p:txBody>
      </p:sp>
      <p:cxnSp>
        <p:nvCxnSpPr>
          <p:cNvPr id="14" name="Straight Arrow Connector 13"/>
          <p:cNvCxnSpPr>
            <a:stCxn id="5" idx="3"/>
            <a:endCxn id="7" idx="1"/>
          </p:cNvCxnSpPr>
          <p:nvPr/>
        </p:nvCxnSpPr>
        <p:spPr>
          <a:xfrm>
            <a:off x="2080725" y="2547256"/>
            <a:ext cx="4696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526970" y="2547256"/>
            <a:ext cx="4696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973215" y="2547256"/>
            <a:ext cx="4696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438121" y="2547256"/>
            <a:ext cx="4696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899916" y="2547256"/>
            <a:ext cx="46964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1"/>
          </p:cNvCxnSpPr>
          <p:nvPr/>
        </p:nvCxnSpPr>
        <p:spPr>
          <a:xfrm flipH="1">
            <a:off x="2315545" y="3502089"/>
            <a:ext cx="1681065" cy="0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315545" y="2547256"/>
            <a:ext cx="0" cy="9548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973215" y="3502089"/>
            <a:ext cx="1681065" cy="0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90465" y="457200"/>
            <a:ext cx="2396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EMCAL processing flow</a:t>
            </a:r>
            <a:endParaRPr lang="en-US" b="1" dirty="0"/>
          </a:p>
        </p:txBody>
      </p:sp>
      <p:sp>
        <p:nvSpPr>
          <p:cNvPr id="31" name="Up Arrow 30"/>
          <p:cNvSpPr/>
          <p:nvPr/>
        </p:nvSpPr>
        <p:spPr>
          <a:xfrm>
            <a:off x="2761861" y="1940767"/>
            <a:ext cx="130629" cy="2985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Up Arrow 31"/>
          <p:cNvSpPr/>
          <p:nvPr/>
        </p:nvSpPr>
        <p:spPr>
          <a:xfrm>
            <a:off x="3087211" y="2864497"/>
            <a:ext cx="130629" cy="29857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3103987" y="1940767"/>
            <a:ext cx="113853" cy="293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2731982" y="2877715"/>
            <a:ext cx="113853" cy="293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614455" y="1626059"/>
            <a:ext cx="814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Neighbor </a:t>
            </a:r>
          </a:p>
          <a:p>
            <a:pPr algn="ctr"/>
            <a:r>
              <a:rPr lang="en-US" sz="1200" b="1" dirty="0" smtClean="0"/>
              <a:t>slice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97015" y="3006012"/>
            <a:ext cx="814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Neighbor </a:t>
            </a:r>
          </a:p>
          <a:p>
            <a:pPr algn="ctr"/>
            <a:r>
              <a:rPr lang="en-US" sz="1200" b="1" dirty="0" smtClean="0"/>
              <a:t>slice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17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Jet trigger, EMCAL will do 4x4 non-</a:t>
            </a:r>
            <a:r>
              <a:rPr lang="en-US" dirty="0" err="1" smtClean="0"/>
              <a:t>overlaping</a:t>
            </a:r>
            <a:r>
              <a:rPr lang="en-US" dirty="0" smtClean="0"/>
              <a:t> sum out of 2x2 sum</a:t>
            </a:r>
          </a:p>
          <a:p>
            <a:pPr lvl="1"/>
            <a:r>
              <a:rPr lang="en-US" dirty="0" smtClean="0"/>
              <a:t>Each of 4x4 sum </a:t>
            </a:r>
            <a:r>
              <a:rPr lang="en-US" dirty="0" smtClean="0">
                <a:sym typeface="Wingdings" panose="05000000000000000000" pitchFamily="2" charset="2"/>
              </a:rPr>
              <a:t> 0.2 x 0.2 eta and phi.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HCAL channel cover 0.1 x 0.1 eta and phi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HCAL 2x2 sum cover 0.2X0.2 eta and phi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786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749077" y="2111045"/>
          <a:ext cx="999744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739738" y="6457577"/>
            <a:ext cx="10007030" cy="308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027469" y="6472988"/>
            <a:ext cx="998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48 in eta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97902" y="2111045"/>
            <a:ext cx="0" cy="407924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5400000">
            <a:off x="-84657" y="3965999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 in phi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0901963" y="2820526"/>
            <a:ext cx="20969" cy="303087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5400000">
            <a:off x="10642973" y="415129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in phi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17784" y="408208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56" name="Rectangle 55"/>
          <p:cNvSpPr/>
          <p:nvPr/>
        </p:nvSpPr>
        <p:spPr>
          <a:xfrm>
            <a:off x="863029" y="4432511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57" name="Rectangle 56"/>
          <p:cNvSpPr/>
          <p:nvPr/>
        </p:nvSpPr>
        <p:spPr>
          <a:xfrm>
            <a:off x="863029" y="2936155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58" name="Rectangle 57"/>
          <p:cNvSpPr/>
          <p:nvPr/>
        </p:nvSpPr>
        <p:spPr>
          <a:xfrm>
            <a:off x="1666611" y="4432511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59" name="Rectangle 58"/>
          <p:cNvSpPr/>
          <p:nvPr/>
        </p:nvSpPr>
        <p:spPr>
          <a:xfrm>
            <a:off x="9996014" y="4432511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61" name="Rectangle 60"/>
          <p:cNvSpPr/>
          <p:nvPr/>
        </p:nvSpPr>
        <p:spPr>
          <a:xfrm>
            <a:off x="2485604" y="4432511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62" name="Rectangle 61"/>
          <p:cNvSpPr/>
          <p:nvPr/>
        </p:nvSpPr>
        <p:spPr>
          <a:xfrm>
            <a:off x="9996014" y="2936155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277455" y="322239"/>
          <a:ext cx="269183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958"/>
                <a:gridCol w="672958"/>
                <a:gridCol w="672958"/>
                <a:gridCol w="67295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3" name="Right Arrow 62"/>
          <p:cNvSpPr/>
          <p:nvPr/>
        </p:nvSpPr>
        <p:spPr>
          <a:xfrm>
            <a:off x="2714574" y="994840"/>
            <a:ext cx="333910" cy="1381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6239969" y="740752"/>
            <a:ext cx="1042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2x2 sum </a:t>
            </a:r>
          </a:p>
          <a:p>
            <a:r>
              <a:rPr lang="en-US" dirty="0" smtClean="0"/>
              <a:t>ordering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3307905" y="4432511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66" name="Rectangle 65"/>
          <p:cNvSpPr/>
          <p:nvPr/>
        </p:nvSpPr>
        <p:spPr>
          <a:xfrm>
            <a:off x="4140831" y="4426586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67" name="Rectangle 66"/>
          <p:cNvSpPr/>
          <p:nvPr/>
        </p:nvSpPr>
        <p:spPr>
          <a:xfrm>
            <a:off x="4968478" y="4426586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68" name="Rectangle 67"/>
          <p:cNvSpPr/>
          <p:nvPr/>
        </p:nvSpPr>
        <p:spPr>
          <a:xfrm>
            <a:off x="5796058" y="4426586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69" name="Rectangle 68"/>
          <p:cNvSpPr/>
          <p:nvPr/>
        </p:nvSpPr>
        <p:spPr>
          <a:xfrm>
            <a:off x="6638311" y="4423298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74" name="Rectangle 73"/>
          <p:cNvSpPr/>
          <p:nvPr/>
        </p:nvSpPr>
        <p:spPr>
          <a:xfrm>
            <a:off x="7480565" y="4423298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75" name="Rectangle 74"/>
          <p:cNvSpPr/>
          <p:nvPr/>
        </p:nvSpPr>
        <p:spPr>
          <a:xfrm>
            <a:off x="8303459" y="4428162"/>
            <a:ext cx="635058" cy="1306558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76" name="Rectangle 75"/>
          <p:cNvSpPr/>
          <p:nvPr/>
        </p:nvSpPr>
        <p:spPr>
          <a:xfrm>
            <a:off x="9173713" y="4423298"/>
            <a:ext cx="635058" cy="1306558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77" name="Rectangle 76"/>
          <p:cNvSpPr/>
          <p:nvPr/>
        </p:nvSpPr>
        <p:spPr>
          <a:xfrm>
            <a:off x="1682022" y="2936155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78" name="Rectangle 77"/>
          <p:cNvSpPr/>
          <p:nvPr/>
        </p:nvSpPr>
        <p:spPr>
          <a:xfrm>
            <a:off x="9160756" y="2936155"/>
            <a:ext cx="667820" cy="131142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solidFill>
              <a:srgbClr val="FFFF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FEM</a:t>
            </a:r>
          </a:p>
          <a:p>
            <a:pPr algn="ctr"/>
            <a:r>
              <a:rPr lang="en-US" sz="1600" dirty="0" smtClean="0"/>
              <a:t>(8X8)</a:t>
            </a:r>
          </a:p>
          <a:p>
            <a:pPr algn="ctr"/>
            <a:r>
              <a:rPr lang="en-US" sz="1100" dirty="0" smtClean="0"/>
              <a:t>64 channel</a:t>
            </a:r>
            <a:endParaRPr lang="en-US" sz="1100" dirty="0"/>
          </a:p>
        </p:txBody>
      </p:sp>
      <p:sp>
        <p:nvSpPr>
          <p:cNvPr id="80" name="Right Brace 79"/>
          <p:cNvSpPr/>
          <p:nvPr/>
        </p:nvSpPr>
        <p:spPr>
          <a:xfrm>
            <a:off x="10746517" y="5126804"/>
            <a:ext cx="400944" cy="523983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Elbow Connector 81"/>
          <p:cNvCxnSpPr/>
          <p:nvPr/>
        </p:nvCxnSpPr>
        <p:spPr>
          <a:xfrm rot="16200000" flipH="1">
            <a:off x="11162405" y="5488275"/>
            <a:ext cx="467744" cy="258509"/>
          </a:xfrm>
          <a:prstGeom prst="bentConnector3">
            <a:avLst/>
          </a:prstGeom>
          <a:ln>
            <a:solidFill>
              <a:srgbClr val="FF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10746517" y="2936155"/>
            <a:ext cx="400944" cy="23856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Elbow Connector 88"/>
          <p:cNvCxnSpPr/>
          <p:nvPr/>
        </p:nvCxnSpPr>
        <p:spPr>
          <a:xfrm rot="5400000" flipH="1" flipV="1">
            <a:off x="11069176" y="2623447"/>
            <a:ext cx="629835" cy="234143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1501165" y="3055435"/>
            <a:ext cx="0" cy="2328222"/>
          </a:xfrm>
          <a:prstGeom prst="line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 rot="5400000">
            <a:off x="10484230" y="3924412"/>
            <a:ext cx="2082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overlapped data to 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</a:rPr>
              <a:t>neighbor slide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3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Pair trigger preparation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711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828800"/>
            <a:ext cx="1585609" cy="10700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Dual port memory</a:t>
            </a:r>
          </a:p>
          <a:p>
            <a:pPr algn="ctr"/>
            <a:r>
              <a:rPr lang="en-US" dirty="0" smtClean="0"/>
              <a:t>(64X3081) 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057400" y="22098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35345" y="1908696"/>
            <a:ext cx="728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s</a:t>
            </a:r>
            <a:r>
              <a:rPr lang="en-US" sz="1400" b="1" dirty="0" smtClean="0"/>
              <a:t>ync </a:t>
            </a:r>
          </a:p>
          <a:p>
            <a:r>
              <a:rPr lang="en-US" sz="1400" b="1" dirty="0" err="1"/>
              <a:t>b</a:t>
            </a:r>
            <a:r>
              <a:rPr lang="en-US" sz="1400" b="1" dirty="0" err="1" smtClean="0"/>
              <a:t>c,sync</a:t>
            </a:r>
            <a:endParaRPr lang="en-US" sz="14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057400" y="25146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41497" y="2459477"/>
            <a:ext cx="516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data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467600" y="6019800"/>
            <a:ext cx="43268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3081 = 8 (phi) * 48 (eta) * 8 bits + BC count (8) + sync (1) </a:t>
            </a:r>
            <a:endParaRPr lang="en-US" sz="1400" dirty="0"/>
          </a:p>
        </p:txBody>
      </p:sp>
      <p:sp>
        <p:nvSpPr>
          <p:cNvPr id="15" name="Down Arrow 14"/>
          <p:cNvSpPr/>
          <p:nvPr/>
        </p:nvSpPr>
        <p:spPr>
          <a:xfrm>
            <a:off x="3124200" y="14478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529119" y="1016408"/>
            <a:ext cx="1494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Read address =</a:t>
            </a:r>
          </a:p>
          <a:p>
            <a:pPr algn="ctr"/>
            <a:r>
              <a:rPr lang="en-US" sz="1200" b="1" dirty="0" smtClean="0"/>
              <a:t>Write address -delay</a:t>
            </a:r>
            <a:endParaRPr lang="en-US" sz="1200" b="1" dirty="0"/>
          </a:p>
        </p:txBody>
      </p:sp>
      <p:sp>
        <p:nvSpPr>
          <p:cNvPr id="17" name="Rectangle 16"/>
          <p:cNvSpPr/>
          <p:nvPr/>
        </p:nvSpPr>
        <p:spPr>
          <a:xfrm>
            <a:off x="4737371" y="1828800"/>
            <a:ext cx="901429" cy="2285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Alignment register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>
            <a:off x="4176409" y="2209800"/>
            <a:ext cx="547991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Elbow Connector 19"/>
          <p:cNvCxnSpPr>
            <a:endCxn id="17" idx="0"/>
          </p:cNvCxnSpPr>
          <p:nvPr/>
        </p:nvCxnSpPr>
        <p:spPr>
          <a:xfrm flipV="1">
            <a:off x="4176409" y="1828800"/>
            <a:ext cx="1011677" cy="228600"/>
          </a:xfrm>
          <a:prstGeom prst="bentConnector4">
            <a:avLst>
              <a:gd name="adj1" fmla="val 27724"/>
              <a:gd name="adj2" fmla="val 200000"/>
            </a:avLst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67945" y="1442235"/>
            <a:ext cx="984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 out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971800" y="3581400"/>
            <a:ext cx="1752600" cy="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49196" y="3319790"/>
            <a:ext cx="1897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2x2 sums from </a:t>
            </a:r>
          </a:p>
          <a:p>
            <a:pPr algn="ctr"/>
            <a:r>
              <a:rPr lang="en-US" sz="1400" b="1" dirty="0" smtClean="0"/>
              <a:t>neighbor trigger blocks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638800" y="2869526"/>
            <a:ext cx="990600" cy="2045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70374" y="164790"/>
            <a:ext cx="4789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Cross stitching Align data block</a:t>
            </a:r>
            <a:endParaRPr lang="en-US" sz="2800" b="1" u="sng" dirty="0"/>
          </a:p>
        </p:txBody>
      </p:sp>
      <p:sp>
        <p:nvSpPr>
          <p:cNvPr id="29" name="TextBox 28"/>
          <p:cNvSpPr txBox="1"/>
          <p:nvPr/>
        </p:nvSpPr>
        <p:spPr>
          <a:xfrm>
            <a:off x="1447800" y="4800600"/>
            <a:ext cx="4870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2x2 sum data is aligned from all inputs.</a:t>
            </a:r>
          </a:p>
          <a:p>
            <a:r>
              <a:rPr lang="en-US" dirty="0"/>
              <a:t>	</a:t>
            </a:r>
            <a:r>
              <a:rPr lang="en-US" dirty="0" smtClean="0"/>
              <a:t>data is stable for entire BC clock period.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332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324100" y="2881441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324100" y="3110041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24100" y="3717324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324100" y="4014659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324100" y="4167059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838700" y="2881441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38700" y="3110041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838700" y="3718870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8700" y="4014659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38700" y="4167059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324100" y="2638682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324100" y="2481648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324100" y="4395659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38700" y="2638682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38700" y="2481648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38700" y="4395659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019300" y="5181857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019300" y="5390507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019300" y="6086475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019300" y="6315075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019300" y="6467475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533900" y="5181857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533900" y="5390507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533900" y="6086475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33900" y="6315075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533900" y="6467475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019300" y="4939098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019300" y="4782064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019300" y="6696075"/>
            <a:ext cx="152400" cy="152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533900" y="4939098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533900" y="4782064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533900" y="6696075"/>
            <a:ext cx="152400" cy="152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2019300" y="591450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019300" y="820050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2019300" y="1486415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019300" y="1724668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019300" y="1877068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533900" y="591450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4533900" y="820050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4533900" y="1486544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533900" y="1724668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4533900" y="1877068"/>
            <a:ext cx="152400" cy="152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2019300" y="348691"/>
            <a:ext cx="152400" cy="152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019300" y="191657"/>
            <a:ext cx="152400" cy="152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019300" y="2105668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533900" y="348691"/>
            <a:ext cx="152400" cy="152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533900" y="191657"/>
            <a:ext cx="152400" cy="152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533900" y="2105668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581400" y="2871916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581400" y="3114161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581400" y="3717324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581400" y="4014659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581400" y="4167059"/>
            <a:ext cx="1524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019300" y="2871916"/>
            <a:ext cx="3276600" cy="1447543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urved Right Arrow 82"/>
          <p:cNvSpPr/>
          <p:nvPr/>
        </p:nvSpPr>
        <p:spPr>
          <a:xfrm>
            <a:off x="1504950" y="1870374"/>
            <a:ext cx="304800" cy="84656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Curved Right Arrow 83"/>
          <p:cNvSpPr/>
          <p:nvPr/>
        </p:nvSpPr>
        <p:spPr>
          <a:xfrm>
            <a:off x="1498002" y="4136230"/>
            <a:ext cx="304800" cy="8317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Curved Right Arrow 84"/>
          <p:cNvSpPr/>
          <p:nvPr/>
        </p:nvSpPr>
        <p:spPr>
          <a:xfrm rot="10800000">
            <a:off x="2514323" y="4395659"/>
            <a:ext cx="305353" cy="91401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866900" y="2481648"/>
            <a:ext cx="3581400" cy="2066411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1762125" y="593896"/>
            <a:ext cx="3276600" cy="1447543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1752600" y="5181857"/>
            <a:ext cx="3276600" cy="1447543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1600200" y="4776916"/>
            <a:ext cx="3581400" cy="2066411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1600200" y="186380"/>
            <a:ext cx="3581400" cy="2066411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Curved Right Arrow 93"/>
          <p:cNvSpPr/>
          <p:nvPr/>
        </p:nvSpPr>
        <p:spPr>
          <a:xfrm rot="10800000">
            <a:off x="2494997" y="2069821"/>
            <a:ext cx="305353" cy="91401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603063" y="3368302"/>
            <a:ext cx="19689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B0F0"/>
                </a:solidFill>
              </a:rPr>
              <a:t>8x48 2x2 sum (24 fibers)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693252" y="2487939"/>
            <a:ext cx="20970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11x48 2x2 sum (LL1 block)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867400" y="2977209"/>
            <a:ext cx="1341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 Jet trigger out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867400" y="3368302"/>
            <a:ext cx="14191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 pair trigger out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905000" y="2505461"/>
            <a:ext cx="4619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4 RX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8489998" y="209002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400" dirty="0" smtClean="0"/>
          </a:p>
        </p:txBody>
      </p:sp>
      <p:sp>
        <p:nvSpPr>
          <p:cNvPr id="102" name="TextBox 101"/>
          <p:cNvSpPr txBox="1"/>
          <p:nvPr/>
        </p:nvSpPr>
        <p:spPr>
          <a:xfrm>
            <a:off x="1896813" y="2838710"/>
            <a:ext cx="453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2</a:t>
            </a:r>
            <a:r>
              <a:rPr lang="en-US" sz="1200" dirty="0" smtClean="0"/>
              <a:t> </a:t>
            </a:r>
            <a:r>
              <a:rPr lang="en-US" sz="1200" dirty="0"/>
              <a:t>T</a:t>
            </a:r>
            <a:r>
              <a:rPr lang="en-US" sz="1200" dirty="0" smtClean="0"/>
              <a:t>X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905454" y="4316238"/>
            <a:ext cx="4619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2</a:t>
            </a:r>
            <a:r>
              <a:rPr lang="en-US" sz="1200" dirty="0" smtClean="0"/>
              <a:t> RX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891104" y="4019034"/>
            <a:ext cx="4539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4 </a:t>
            </a:r>
            <a:r>
              <a:rPr lang="en-US" sz="1200" dirty="0"/>
              <a:t>T</a:t>
            </a:r>
            <a:r>
              <a:rPr lang="en-US" sz="1200" dirty="0" smtClean="0"/>
              <a:t>X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905500" y="3767635"/>
            <a:ext cx="1196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</a:t>
            </a:r>
            <a:r>
              <a:rPr lang="en-US" sz="1400" dirty="0" smtClean="0"/>
              <a:t> monitor out</a:t>
            </a:r>
          </a:p>
        </p:txBody>
      </p:sp>
      <p:cxnSp>
        <p:nvCxnSpPr>
          <p:cNvPr id="114" name="Straight Arrow Connector 113"/>
          <p:cNvCxnSpPr/>
          <p:nvPr/>
        </p:nvCxnSpPr>
        <p:spPr>
          <a:xfrm>
            <a:off x="5524500" y="3110041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5524500" y="3510219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5543550" y="3947412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294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211415" y="1468641"/>
          <a:ext cx="999744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1202076" y="5815173"/>
            <a:ext cx="10007030" cy="308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417888" y="6030930"/>
            <a:ext cx="998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48 in eta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060240" y="1468641"/>
            <a:ext cx="0" cy="407924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5400000">
            <a:off x="377681" y="3323595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 in phi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1364301" y="2178122"/>
            <a:ext cx="20969" cy="303087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5400000">
            <a:off x="11105311" y="350889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in phi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533400"/>
            <a:ext cx="8192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Calorimeter L1 trigger FPGA slide , 24 FEM cover 8 phi slice and complete eta space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40933" y="958287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(2x2 sum map)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3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1752600" y="4434839"/>
          <a:ext cx="1676400" cy="1241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"/>
                <a:gridCol w="419100"/>
                <a:gridCol w="419100"/>
                <a:gridCol w="419100"/>
              </a:tblGrid>
              <a:tr h="310303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03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03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32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03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03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590800" y="609600"/>
            <a:ext cx="1371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2x2 sum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23162" y="1597631"/>
            <a:ext cx="522771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Generate over lapped 4x4 sum</a:t>
            </a:r>
          </a:p>
          <a:p>
            <a:r>
              <a:rPr lang="en-US" dirty="0" smtClean="0"/>
              <a:t>From 11X 48 (phi, eta) 8 bits 2x2 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 10 X47 10 bits 4x4 sum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	  8 in phi and 45 in phi peak finder cell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	(valid bit high if SUM &gt; threshold) </a:t>
            </a:r>
            <a:endParaRPr lang="en-US" dirty="0" smtClean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4267200" y="4506805"/>
          <a:ext cx="12954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800"/>
                <a:gridCol w="431800"/>
                <a:gridCol w="431800"/>
              </a:tblGrid>
              <a:tr h="351932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932">
                <a:tc>
                  <a:txBody>
                    <a:bodyPr/>
                    <a:lstStyle/>
                    <a:p>
                      <a:r>
                        <a:rPr lang="en-US" dirty="0" smtClean="0"/>
                        <a:t>01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932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92D050"/>
                          </a:solidFill>
                        </a:rPr>
                        <a:t>10</a:t>
                      </a:r>
                      <a:endParaRPr lang="en-US" b="1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988692" y="5128260"/>
            <a:ext cx="36516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497103" y="5128260"/>
            <a:ext cx="365160" cy="45720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6400800" y="4488180"/>
          <a:ext cx="12954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800"/>
                <a:gridCol w="431800"/>
                <a:gridCol w="431800"/>
              </a:tblGrid>
              <a:tr h="351932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932">
                <a:tc>
                  <a:txBody>
                    <a:bodyPr/>
                    <a:lstStyle/>
                    <a:p>
                      <a:r>
                        <a:rPr lang="en-US" dirty="0" smtClean="0"/>
                        <a:t>&gt;=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SM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932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&gt;=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&gt;=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" name="Right Arrow 20"/>
          <p:cNvSpPr/>
          <p:nvPr/>
        </p:nvSpPr>
        <p:spPr>
          <a:xfrm>
            <a:off x="3580544" y="4937118"/>
            <a:ext cx="533400" cy="2514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5715856" y="4934635"/>
            <a:ext cx="533400" cy="2514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957870" y="5791200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2x2 SUM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283724" y="5611791"/>
            <a:ext cx="1278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Overlapped</a:t>
            </a:r>
          </a:p>
          <a:p>
            <a:pPr algn="ctr"/>
            <a:r>
              <a:rPr lang="en-US" dirty="0" smtClean="0"/>
              <a:t>4x4 sum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413643" y="5697455"/>
            <a:ext cx="1332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Peak finding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153400" y="4876800"/>
            <a:ext cx="3018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If SUM &gt; threshold (common),</a:t>
            </a:r>
          </a:p>
          <a:p>
            <a:pPr algn="ctr"/>
            <a:r>
              <a:rPr lang="en-US" dirty="0" smtClean="0"/>
              <a:t>Valid =high</a:t>
            </a:r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>
            <a:off x="3048856" y="1782759"/>
            <a:ext cx="380144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319926" y="2647308"/>
            <a:ext cx="1913348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Peak finding </a:t>
            </a:r>
          </a:p>
          <a:p>
            <a:pPr algn="ctr"/>
            <a:r>
              <a:rPr lang="en-US" dirty="0" smtClean="0"/>
              <a:t>Based on </a:t>
            </a:r>
          </a:p>
          <a:p>
            <a:pPr algn="ctr"/>
            <a:r>
              <a:rPr lang="en-US" dirty="0" smtClean="0"/>
              <a:t>Over-lapped </a:t>
            </a:r>
          </a:p>
          <a:p>
            <a:pPr algn="ctr"/>
            <a:r>
              <a:rPr lang="en-US" dirty="0" smtClean="0"/>
              <a:t>4x4 sum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001000" y="304800"/>
            <a:ext cx="24711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Peaking finding</a:t>
            </a:r>
            <a:endParaRPr lang="en-US" sz="2800" b="1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3A06-A831-4CDE-AF24-40F60DEC1BE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1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927" y="122193"/>
            <a:ext cx="5904227" cy="6599282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6096000" y="4419600"/>
            <a:ext cx="0" cy="1600200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0447" y="4896837"/>
            <a:ext cx="615553" cy="837730"/>
          </a:xfrm>
          <a:prstGeom prst="rect">
            <a:avLst/>
          </a:prstGeom>
          <a:noFill/>
        </p:spPr>
        <p:txBody>
          <a:bodyPr vert="vert" wrap="none" rtlCol="0" anchor="b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3 12 ports</a:t>
            </a:r>
          </a:p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receivers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38800" y="3482741"/>
            <a:ext cx="615553" cy="936859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12 ports </a:t>
            </a:r>
          </a:p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transmitter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9220200" y="3951170"/>
            <a:ext cx="838200" cy="849430"/>
          </a:xfrm>
          <a:prstGeom prst="straightConnector1">
            <a:avLst/>
          </a:prstGeom>
          <a:ln w="53975" cmpd="dbl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9601200" y="1524000"/>
            <a:ext cx="533400" cy="1676400"/>
          </a:xfrm>
          <a:prstGeom prst="straightConnector1">
            <a:avLst/>
          </a:prstGeom>
          <a:ln w="53975" cmpd="dbl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5400000">
            <a:off x="10409830" y="2208917"/>
            <a:ext cx="880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Download </a:t>
            </a:r>
          </a:p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path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504408" y="4330303"/>
            <a:ext cx="646331" cy="811056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FFFF00"/>
                </a:solidFill>
              </a:rPr>
              <a:t>Readback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path</a:t>
            </a:r>
            <a:endParaRPr lang="en-US" sz="1600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07492" y="3849884"/>
            <a:ext cx="8082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FF00"/>
                </a:solidFill>
              </a:rPr>
              <a:t>Reference </a:t>
            </a:r>
          </a:p>
          <a:p>
            <a:pPr algn="ctr"/>
            <a:r>
              <a:rPr lang="en-US" sz="1100" b="1" dirty="0" smtClean="0">
                <a:solidFill>
                  <a:srgbClr val="FFFF00"/>
                </a:solidFill>
              </a:rPr>
              <a:t>crystal</a:t>
            </a:r>
            <a:endParaRPr lang="en-US" sz="1100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53060" y="4549675"/>
            <a:ext cx="909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Altera </a:t>
            </a:r>
          </a:p>
          <a:p>
            <a:pPr algn="ctr"/>
            <a:r>
              <a:rPr lang="en-US" sz="1600" b="1" dirty="0" err="1" smtClean="0">
                <a:solidFill>
                  <a:srgbClr val="FFFF00"/>
                </a:solidFill>
              </a:rPr>
              <a:t>Arria</a:t>
            </a:r>
            <a:r>
              <a:rPr lang="en-US" sz="1600" b="1" dirty="0" smtClean="0">
                <a:solidFill>
                  <a:srgbClr val="FFFF00"/>
                </a:solidFill>
              </a:rPr>
              <a:t> 10 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FPGA</a:t>
            </a:r>
            <a:endParaRPr lang="en-US" sz="1600" b="1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15400" y="5943600"/>
            <a:ext cx="823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2.5V/3.3V</a:t>
            </a:r>
          </a:p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optical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78321" y="6128266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2.5V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58252" y="5805100"/>
            <a:ext cx="5533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0.95V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401895" y="5103673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0.9V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615726" y="5685650"/>
            <a:ext cx="4748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1.8V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12351" y="415053"/>
            <a:ext cx="559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+12V</a:t>
            </a:r>
          </a:p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in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590970" y="6198255"/>
            <a:ext cx="5597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+12V</a:t>
            </a:r>
          </a:p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in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367191" y="1466938"/>
            <a:ext cx="503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6x</a:t>
            </a:r>
          </a:p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clock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210364" y="3892194"/>
            <a:ext cx="5293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FF00"/>
                </a:solidFill>
              </a:rPr>
              <a:t>Mode</a:t>
            </a:r>
          </a:p>
          <a:p>
            <a:pPr algn="ctr"/>
            <a:r>
              <a:rPr lang="en-US" sz="1100" b="1" dirty="0" smtClean="0">
                <a:solidFill>
                  <a:srgbClr val="FFFF00"/>
                </a:solidFill>
              </a:rPr>
              <a:t>Bit in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62500" y="4137381"/>
            <a:ext cx="6864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FF00"/>
                </a:solidFill>
              </a:rPr>
              <a:t>FLASH</a:t>
            </a:r>
          </a:p>
          <a:p>
            <a:pPr algn="ctr"/>
            <a:r>
              <a:rPr lang="en-US" sz="1100" b="1" dirty="0" smtClean="0">
                <a:solidFill>
                  <a:srgbClr val="FFFF00"/>
                </a:solidFill>
              </a:rPr>
              <a:t>Memory</a:t>
            </a:r>
            <a:endParaRPr lang="en-US" sz="11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28600"/>
            <a:ext cx="2327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 smtClean="0"/>
              <a:t>sPHENIX</a:t>
            </a:r>
            <a:r>
              <a:rPr lang="en-US" b="1" u="sng" dirty="0"/>
              <a:t> </a:t>
            </a:r>
            <a:r>
              <a:rPr lang="en-US" b="1" u="sng" dirty="0" smtClean="0"/>
              <a:t>Trigger Board</a:t>
            </a:r>
            <a:endParaRPr lang="en-US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938273"/>
            <a:ext cx="50994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Build block for local level 1 system</a:t>
            </a:r>
          </a:p>
          <a:p>
            <a:pPr marL="342900" indent="-342900">
              <a:buAutoNum type="arabicParenR"/>
            </a:pPr>
            <a:r>
              <a:rPr lang="en-US" dirty="0" smtClean="0"/>
              <a:t>Hosted in the calorimeter digitizer crate</a:t>
            </a:r>
          </a:p>
          <a:p>
            <a:pPr marL="800100" lvl="1" indent="-342900">
              <a:buAutoNum type="arabicParenR"/>
            </a:pPr>
            <a:r>
              <a:rPr lang="en-US" sz="1600" dirty="0" smtClean="0"/>
              <a:t>Provide slow control/</a:t>
            </a:r>
            <a:r>
              <a:rPr lang="en-US" sz="1600" dirty="0" err="1" smtClean="0"/>
              <a:t>readback</a:t>
            </a:r>
            <a:r>
              <a:rPr lang="en-US" sz="1600" dirty="0" smtClean="0"/>
              <a:t> paths</a:t>
            </a:r>
          </a:p>
          <a:p>
            <a:pPr marL="800100" lvl="1" indent="-342900">
              <a:buAutoNum type="arabicParenR"/>
            </a:pPr>
            <a:r>
              <a:rPr lang="en-US" sz="1600" dirty="0" smtClean="0"/>
              <a:t>Receive 6x clocks and mode bit (L0 and L1 trigger)</a:t>
            </a:r>
          </a:p>
          <a:p>
            <a:pPr marL="800100" lvl="1" indent="-342900">
              <a:buAutoNum type="arabicParenR"/>
            </a:pPr>
            <a:r>
              <a:rPr lang="en-US" sz="1600" dirty="0" smtClean="0"/>
              <a:t>Provide 12V input power</a:t>
            </a:r>
          </a:p>
          <a:p>
            <a:pPr marL="1257300" lvl="2" indent="-342900">
              <a:buAutoNum type="arabicParenR"/>
            </a:pPr>
            <a:r>
              <a:rPr lang="en-US" sz="1400" b="1" dirty="0" smtClean="0"/>
              <a:t>Can not be used together with digitizer board, upper 12V power. </a:t>
            </a:r>
          </a:p>
          <a:p>
            <a:pPr marL="342900" indent="-342900">
              <a:buAutoNum type="arabicParenR"/>
            </a:pPr>
            <a:r>
              <a:rPr lang="en-US" dirty="0" smtClean="0"/>
              <a:t>Board size 6U X 190 mm</a:t>
            </a:r>
          </a:p>
          <a:p>
            <a:pPr marL="342900" indent="-342900">
              <a:buAutoNum type="arabicParenR"/>
            </a:pPr>
            <a:r>
              <a:rPr lang="en-US" dirty="0" smtClean="0"/>
              <a:t>Supply 12V around 3A</a:t>
            </a:r>
          </a:p>
          <a:p>
            <a:pPr marL="342900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Two reference clocks crystals.</a:t>
            </a:r>
          </a:p>
          <a:p>
            <a:pPr lvl="1"/>
            <a:r>
              <a:rPr lang="en-US" sz="1600" dirty="0" smtClean="0">
                <a:sym typeface="Wingdings" panose="05000000000000000000" pitchFamily="2" charset="2"/>
              </a:rPr>
              <a:t>120 MHz FEM link and 156.25 MHz for GL1</a:t>
            </a:r>
            <a:r>
              <a:rPr lang="en-US" sz="1600" dirty="0">
                <a:sym typeface="Wingdings" panose="05000000000000000000" pitchFamily="2" charset="2"/>
              </a:rPr>
              <a:t> </a:t>
            </a:r>
            <a:r>
              <a:rPr lang="en-US" sz="1600" dirty="0" smtClean="0">
                <a:sym typeface="Wingdings" panose="05000000000000000000" pitchFamily="2" charset="2"/>
              </a:rPr>
              <a:t>&amp; Monitor (JSEBII).</a:t>
            </a:r>
          </a:p>
          <a:p>
            <a:pPr marL="342900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2 building blocks </a:t>
            </a:r>
            <a:endParaRPr lang="en-US" dirty="0">
              <a:sym typeface="Wingdings" panose="05000000000000000000" pitchFamily="2" charset="2"/>
            </a:endParaRPr>
          </a:p>
          <a:p>
            <a:pPr marL="800100" lvl="1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Each block </a:t>
            </a:r>
          </a:p>
          <a:p>
            <a:pPr marL="1257300" lvl="2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36 receivers + 12 transmitters</a:t>
            </a:r>
          </a:p>
          <a:p>
            <a:pPr marL="1257300" lvl="2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1 </a:t>
            </a:r>
            <a:r>
              <a:rPr lang="en-US" dirty="0" err="1" smtClean="0">
                <a:sym typeface="Wingdings" panose="05000000000000000000" pitchFamily="2" charset="2"/>
              </a:rPr>
              <a:t>Arria</a:t>
            </a:r>
            <a:r>
              <a:rPr lang="en-US" dirty="0" smtClean="0">
                <a:sym typeface="Wingdings" panose="05000000000000000000" pitchFamily="2" charset="2"/>
              </a:rPr>
              <a:t> 10 FPGA </a:t>
            </a:r>
          </a:p>
        </p:txBody>
      </p:sp>
      <p:sp>
        <p:nvSpPr>
          <p:cNvPr id="13" name="TextBox 12"/>
          <p:cNvSpPr txBox="1"/>
          <p:nvPr/>
        </p:nvSpPr>
        <p:spPr>
          <a:xfrm rot="5400000">
            <a:off x="4456403" y="4940031"/>
            <a:ext cx="1598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2 LEMO outputs </a:t>
            </a:r>
          </a:p>
        </p:txBody>
      </p:sp>
      <p:sp>
        <p:nvSpPr>
          <p:cNvPr id="14" name="TextBox 13"/>
          <p:cNvSpPr txBox="1"/>
          <p:nvPr/>
        </p:nvSpPr>
        <p:spPr>
          <a:xfrm rot="5400000">
            <a:off x="4860034" y="3721963"/>
            <a:ext cx="8098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One LED</a:t>
            </a:r>
            <a:endParaRPr lang="en-US" sz="1400" b="1" dirty="0"/>
          </a:p>
        </p:txBody>
      </p:sp>
      <p:sp>
        <p:nvSpPr>
          <p:cNvPr id="25" name="Right Arrow 24"/>
          <p:cNvSpPr/>
          <p:nvPr/>
        </p:nvSpPr>
        <p:spPr>
          <a:xfrm rot="10800000">
            <a:off x="8211609" y="3621170"/>
            <a:ext cx="720216" cy="12619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8974105" y="3449266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LEMO</a:t>
            </a:r>
          </a:p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out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4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Sorting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peak finding algorithm, a single phi slide of overlapped 4x4 sum is 45 wide array.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tower sum pass the threshold is represented in the valid bit array, valid bit =1</a:t>
            </a:r>
          </a:p>
          <a:p>
            <a:r>
              <a:rPr lang="en-US" dirty="0"/>
              <a:t>Expend the 45 wide array to 48 wide </a:t>
            </a:r>
            <a:r>
              <a:rPr lang="en-US" dirty="0" smtClean="0"/>
              <a:t>array i.e.</a:t>
            </a:r>
          </a:p>
          <a:p>
            <a:pPr lvl="1"/>
            <a:r>
              <a:rPr lang="en-US" dirty="0" smtClean="0"/>
              <a:t>valid[0:48</a:t>
            </a:r>
            <a:r>
              <a:rPr lang="en-US" dirty="0"/>
              <a:t>] = 1’b0, valid[0:44], 2’b0</a:t>
            </a:r>
          </a:p>
          <a:p>
            <a:r>
              <a:rPr lang="en-US" dirty="0" smtClean="0"/>
              <a:t>Using the Valid bit array and sum value to </a:t>
            </a:r>
            <a:r>
              <a:rPr lang="en-US" dirty="0"/>
              <a:t>c</a:t>
            </a:r>
            <a:r>
              <a:rPr lang="en-US" dirty="0" smtClean="0"/>
              <a:t>onvert 2 </a:t>
            </a:r>
            <a:r>
              <a:rPr lang="en-US" dirty="0"/>
              <a:t>dimension of tower array to a list of the peaks value through </a:t>
            </a:r>
            <a:endParaRPr lang="en-US" dirty="0" smtClean="0"/>
          </a:p>
          <a:p>
            <a:pPr lvl="1"/>
            <a:r>
              <a:rPr lang="en-US" dirty="0" smtClean="0"/>
              <a:t>1</a:t>
            </a:r>
            <a:r>
              <a:rPr lang="en-US" dirty="0"/>
              <a:t>) priority encoding </a:t>
            </a:r>
            <a:endParaRPr lang="en-US" dirty="0" smtClean="0"/>
          </a:p>
          <a:p>
            <a:pPr lvl="1"/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smtClean="0"/>
              <a:t>sorting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08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057400" y="5105400"/>
          <a:ext cx="8534400" cy="4140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4800"/>
                <a:gridCol w="2844800"/>
                <a:gridCol w="2844800"/>
              </a:tblGrid>
              <a:tr h="41401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362200" y="3810000"/>
          <a:ext cx="8128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</a:tblGrid>
              <a:tr h="2946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H="1">
            <a:off x="4038600" y="4297680"/>
            <a:ext cx="1981200" cy="731520"/>
          </a:xfrm>
          <a:prstGeom prst="straightConnector1">
            <a:avLst/>
          </a:prstGeom>
          <a:ln w="73025" cmpd="dbl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105400"/>
            <a:ext cx="1370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Phi slice of</a:t>
            </a:r>
          </a:p>
          <a:p>
            <a:r>
              <a:rPr lang="en-US" dirty="0"/>
              <a:t> </a:t>
            </a:r>
            <a:r>
              <a:rPr lang="en-US" dirty="0" smtClean="0"/>
              <a:t>peak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457200"/>
            <a:ext cx="941796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Priority encoding method:</a:t>
            </a:r>
          </a:p>
          <a:p>
            <a:r>
              <a:rPr lang="en-US" dirty="0"/>
              <a:t>	</a:t>
            </a:r>
            <a:r>
              <a:rPr lang="en-US" dirty="0" smtClean="0"/>
              <a:t>1) go through valid bit</a:t>
            </a:r>
          </a:p>
          <a:p>
            <a:r>
              <a:rPr lang="en-US" dirty="0"/>
              <a:t>	</a:t>
            </a:r>
            <a:r>
              <a:rPr lang="en-US" dirty="0" smtClean="0"/>
              <a:t>1) Cut phi slide into 3 groups, each group 16 channel</a:t>
            </a:r>
          </a:p>
          <a:p>
            <a:r>
              <a:rPr lang="en-US" dirty="0"/>
              <a:t>	</a:t>
            </a:r>
            <a:r>
              <a:rPr lang="en-US" dirty="0" smtClean="0"/>
              <a:t>2) check with group 1 to see all bits are zero.</a:t>
            </a:r>
          </a:p>
          <a:p>
            <a:r>
              <a:rPr lang="en-US" dirty="0"/>
              <a:t>	 </a:t>
            </a:r>
            <a:r>
              <a:rPr lang="en-US" dirty="0" smtClean="0"/>
              <a:t>      if not empty, encode the bit location to 4 bit address start from lowest order channel</a:t>
            </a:r>
          </a:p>
          <a:p>
            <a:r>
              <a:rPr lang="en-US" dirty="0"/>
              <a:t>	</a:t>
            </a:r>
            <a:r>
              <a:rPr lang="en-US" dirty="0" smtClean="0"/>
              <a:t>	till all non zero bits are encoded</a:t>
            </a:r>
          </a:p>
          <a:p>
            <a:r>
              <a:rPr lang="en-US" dirty="0"/>
              <a:t>	 </a:t>
            </a:r>
            <a:r>
              <a:rPr lang="en-US" dirty="0" smtClean="0"/>
              <a:t>     </a:t>
            </a:r>
            <a:r>
              <a:rPr lang="en-US" dirty="0"/>
              <a:t> </a:t>
            </a:r>
            <a:r>
              <a:rPr lang="en-US" dirty="0" smtClean="0"/>
              <a:t>if Yes,  go to group 2 </a:t>
            </a:r>
          </a:p>
          <a:p>
            <a:r>
              <a:rPr lang="en-US" dirty="0"/>
              <a:t>	</a:t>
            </a:r>
            <a:r>
              <a:rPr lang="en-US" dirty="0" smtClean="0"/>
              <a:t>4) repeat the procedure for group 2 then group 3</a:t>
            </a:r>
          </a:p>
          <a:p>
            <a:r>
              <a:rPr lang="en-US" dirty="0"/>
              <a:t>	</a:t>
            </a:r>
            <a:r>
              <a:rPr lang="en-US" dirty="0" smtClean="0"/>
              <a:t>5) output the result as list of peak sum and address. Maximum 4  hits per slice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05800" y="457200"/>
            <a:ext cx="272850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Priority Encoding</a:t>
            </a:r>
            <a:endParaRPr lang="en-US" sz="2800" b="1" u="sn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7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1707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Merging routine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447800" y="2286000"/>
          <a:ext cx="482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00"/>
              </a:tblGrid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819400" y="25146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9400" y="35052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19400" y="4563438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19400" y="56388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981200" y="25908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81200" y="36195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981200" y="46482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981200" y="56769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981200" y="2857500"/>
            <a:ext cx="685800" cy="2667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981200" y="3923444"/>
            <a:ext cx="685800" cy="2667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973066" y="4912759"/>
            <a:ext cx="685800" cy="2667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973066" y="5977418"/>
            <a:ext cx="685800" cy="2667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267200" y="3099371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581400" y="2900416"/>
            <a:ext cx="609600" cy="4475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267200" y="5046109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582113" y="4955675"/>
            <a:ext cx="609600" cy="4475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562350" y="3396679"/>
            <a:ext cx="647700" cy="4762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543300" y="5501168"/>
            <a:ext cx="647700" cy="4762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5400000">
            <a:off x="-641218" y="3994243"/>
            <a:ext cx="3362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phi slices after priority encoding</a:t>
            </a:r>
          </a:p>
          <a:p>
            <a:pPr algn="ctr"/>
            <a:r>
              <a:rPr lang="en-US" dirty="0" smtClean="0"/>
              <a:t>4 hits per slices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8866" y="2056544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Sort 8 hits 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505200" y="4192553"/>
            <a:ext cx="108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4 hits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562600" y="3024027"/>
            <a:ext cx="2667000" cy="824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Optical out</a:t>
            </a:r>
          </a:p>
          <a:p>
            <a:pPr algn="ctr"/>
            <a:r>
              <a:rPr lang="en-US" sz="1400" b="1" dirty="0" smtClean="0"/>
              <a:t>(8 (8 bits address, 10 bits sum) + 7 bits ID + 8 bit BC + 1 empty bit) </a:t>
            </a:r>
            <a:endParaRPr lang="en-US" sz="1400" b="1" dirty="0"/>
          </a:p>
        </p:txBody>
      </p:sp>
      <p:cxnSp>
        <p:nvCxnSpPr>
          <p:cNvPr id="33" name="Straight Arrow Connector 32"/>
          <p:cNvCxnSpPr>
            <a:stCxn id="20" idx="3"/>
          </p:cNvCxnSpPr>
          <p:nvPr/>
        </p:nvCxnSpPr>
        <p:spPr>
          <a:xfrm>
            <a:off x="4953000" y="3442271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562600" y="4976972"/>
            <a:ext cx="2667000" cy="8240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Optical out</a:t>
            </a:r>
          </a:p>
          <a:p>
            <a:pPr algn="ctr"/>
            <a:r>
              <a:rPr lang="en-US" sz="1400" b="1" dirty="0" smtClean="0"/>
              <a:t>(8 (8 bits address, 10 bits sum) + 7 bits ID + 8 bit BC + 1 empty bit) </a:t>
            </a:r>
            <a:endParaRPr lang="en-US" sz="1400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975261" y="5389008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15966" y="990600"/>
            <a:ext cx="7511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avoid the two peak sum value is the same. The data is shift left by one bits. </a:t>
            </a:r>
          </a:p>
          <a:p>
            <a:r>
              <a:rPr lang="en-US" dirty="0"/>
              <a:t>	</a:t>
            </a:r>
            <a:r>
              <a:rPr lang="en-US" dirty="0" smtClean="0"/>
              <a:t>If the sum is equal add 1 to the sum, start from the top of the array 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929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609600" y="1676400"/>
          <a:ext cx="999744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9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29000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600261" y="6022932"/>
            <a:ext cx="10007030" cy="308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20942" y="6087870"/>
            <a:ext cx="998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48 in eta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58425" y="1676400"/>
            <a:ext cx="0" cy="407924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5400000">
            <a:off x="-224134" y="3531354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11 in phi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1521" y="4050293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501449" y="4050293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321377" y="4050292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175499" y="4050288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000066" y="4050288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831853" y="4050288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673010" y="4050288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514167" y="4050288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7355324" y="4050287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8196481" y="4050286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9037638" y="4050285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9878795" y="4050284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81521" y="2572857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501449" y="2572857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2321377" y="2572856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3184496" y="2572855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000066" y="2572855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820942" y="2572855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5687471" y="2574895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521858" y="2574895"/>
            <a:ext cx="67216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372282" y="2572855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8196480" y="2572854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9016408" y="2564695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9873493" y="2564694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85505" y="217236"/>
            <a:ext cx="668755" cy="1143163"/>
          </a:xfrm>
          <a:prstGeom prst="rect">
            <a:avLst/>
          </a:prstGeom>
          <a:solidFill>
            <a:srgbClr val="00B050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654141" y="706395"/>
            <a:ext cx="431514" cy="1648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2260989" y="553946"/>
            <a:ext cx="136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8 x 8 sum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10917181" y="2687235"/>
            <a:ext cx="990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Optical out</a:t>
            </a:r>
          </a:p>
          <a:p>
            <a:pPr algn="ctr"/>
            <a:r>
              <a:rPr lang="en-US" sz="1600" b="1" dirty="0" smtClean="0"/>
              <a:t>1</a:t>
            </a:r>
            <a:endParaRPr lang="en-US" sz="1600" b="1" dirty="0"/>
          </a:p>
        </p:txBody>
      </p:sp>
      <p:sp>
        <p:nvSpPr>
          <p:cNvPr id="54" name="Rectangle 53"/>
          <p:cNvSpPr/>
          <p:nvPr/>
        </p:nvSpPr>
        <p:spPr>
          <a:xfrm>
            <a:off x="10907920" y="4164665"/>
            <a:ext cx="990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Optical </a:t>
            </a:r>
          </a:p>
          <a:p>
            <a:pPr algn="ctr"/>
            <a:r>
              <a:rPr lang="en-US" sz="1600" b="1" dirty="0" smtClean="0"/>
              <a:t>Out</a:t>
            </a:r>
          </a:p>
          <a:p>
            <a:pPr algn="ctr"/>
            <a:r>
              <a:rPr lang="en-US" sz="1600" b="1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19600" y="457200"/>
            <a:ext cx="51901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8x8 sum </a:t>
            </a:r>
            <a:r>
              <a:rPr lang="en-US" dirty="0" smtClean="0">
                <a:sym typeface="Wingdings" panose="05000000000000000000" pitchFamily="2" charset="2"/>
              </a:rPr>
              <a:t> optical out 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12 of 12 bits sum value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7 bit header, 8 bits BC counter, 1 empty bit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3230132" y="1112039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(2x2 sum map)</a:t>
            </a:r>
            <a:endParaRPr lang="en-US" b="1" i="1" u="sng" dirty="0">
              <a:solidFill>
                <a:srgbClr val="FF0000"/>
              </a:solidFill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Jet trigger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352" y="1690688"/>
            <a:ext cx="10515600" cy="4351338"/>
          </a:xfrm>
        </p:spPr>
        <p:txBody>
          <a:bodyPr/>
          <a:lstStyle/>
          <a:p>
            <a:r>
              <a:rPr lang="en-US" dirty="0" smtClean="0"/>
              <a:t>16 optical inputs from EMCAL section</a:t>
            </a:r>
          </a:p>
          <a:p>
            <a:r>
              <a:rPr lang="en-US" dirty="0"/>
              <a:t>16 optical inputs from </a:t>
            </a:r>
            <a:r>
              <a:rPr lang="en-US" dirty="0" smtClean="0"/>
              <a:t>HCAL section</a:t>
            </a:r>
          </a:p>
          <a:p>
            <a:r>
              <a:rPr lang="en-US" dirty="0" smtClean="0"/>
              <a:t>Data is organized as 8x8 sum from EMCAL (0.2 eta X0.2 phi)</a:t>
            </a:r>
          </a:p>
          <a:p>
            <a:pPr lvl="1"/>
            <a:r>
              <a:rPr lang="en-US" dirty="0" smtClean="0"/>
              <a:t>Group into 32 (256/8)  X 12 (96/8) array. </a:t>
            </a:r>
            <a:endParaRPr lang="en-US" dirty="0"/>
          </a:p>
          <a:p>
            <a:r>
              <a:rPr lang="en-US" dirty="0"/>
              <a:t>Data is organized as </a:t>
            </a:r>
            <a:r>
              <a:rPr lang="en-US" dirty="0" smtClean="0"/>
              <a:t>2x2 </a:t>
            </a:r>
            <a:r>
              <a:rPr lang="en-US" dirty="0"/>
              <a:t>sum from </a:t>
            </a:r>
            <a:r>
              <a:rPr lang="en-US" dirty="0" smtClean="0"/>
              <a:t>HCAL </a:t>
            </a:r>
            <a:r>
              <a:rPr lang="en-US" dirty="0"/>
              <a:t>(0.2 eta X0.2 phi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This is done from FEM 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5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828800" y="1828800"/>
          <a:ext cx="8128015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  <a:gridCol w="232229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5000"/>
                            <a:lumOff val="95000"/>
                          </a:schemeClr>
                        </a:gs>
                        <a:gs pos="74000">
                          <a:schemeClr val="accent2">
                            <a:lumMod val="45000"/>
                            <a:lumOff val="55000"/>
                          </a:schemeClr>
                        </a:gs>
                        <a:gs pos="83000">
                          <a:schemeClr val="accent2">
                            <a:lumMod val="45000"/>
                            <a:lumOff val="55000"/>
                          </a:schemeClr>
                        </a:gs>
                        <a:gs pos="100000">
                          <a:schemeClr val="accent2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828800" y="6477000"/>
            <a:ext cx="739140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00157" y="6477000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 in phi 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676400" y="1828800"/>
            <a:ext cx="0" cy="445008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5400000">
            <a:off x="992655" y="3869174"/>
            <a:ext cx="998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 in eta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25904" y="228600"/>
            <a:ext cx="85738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x 8 sum maps</a:t>
            </a:r>
          </a:p>
          <a:p>
            <a:r>
              <a:rPr lang="en-US" dirty="0"/>
              <a:t>	</a:t>
            </a:r>
            <a:r>
              <a:rPr lang="en-US" dirty="0" smtClean="0"/>
              <a:t>when deal with overlapped 4x4 sum (0.8 eta X 0.8 phi) based on the &lt;8X8&gt; sum</a:t>
            </a:r>
          </a:p>
          <a:p>
            <a:r>
              <a:rPr lang="en-US" dirty="0"/>
              <a:t>		</a:t>
            </a:r>
            <a:r>
              <a:rPr lang="en-US" dirty="0" smtClean="0"/>
              <a:t>done to find jet peak</a:t>
            </a:r>
          </a:p>
          <a:p>
            <a:r>
              <a:rPr lang="en-US" dirty="0"/>
              <a:t>	</a:t>
            </a:r>
            <a:r>
              <a:rPr lang="en-US" dirty="0" smtClean="0"/>
              <a:t>extend 1</a:t>
            </a:r>
            <a:r>
              <a:rPr lang="en-US" baseline="30000" dirty="0" smtClean="0"/>
              <a:t>st</a:t>
            </a:r>
            <a:r>
              <a:rPr lang="en-US" dirty="0" smtClean="0"/>
              <a:t> 3 phi columns to larger phi area </a:t>
            </a:r>
            <a:r>
              <a:rPr lang="en-US" dirty="0" smtClean="0">
                <a:sym typeface="Wingdings" panose="05000000000000000000" pitchFamily="2" charset="2"/>
              </a:rPr>
              <a:t> convert cylinder to 2D space.</a:t>
            </a:r>
            <a:endParaRPr lang="en-US" dirty="0" smtClean="0"/>
          </a:p>
          <a:p>
            <a:r>
              <a:rPr lang="en-US" dirty="0"/>
              <a:t>	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9220200" y="1630680"/>
            <a:ext cx="73661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220200" y="1295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U-Turn Arrow 20"/>
          <p:cNvSpPr/>
          <p:nvPr/>
        </p:nvSpPr>
        <p:spPr>
          <a:xfrm>
            <a:off x="2182486" y="1432218"/>
            <a:ext cx="7420642" cy="3315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05000" y="4554386"/>
            <a:ext cx="685800" cy="1162081"/>
          </a:xfrm>
          <a:prstGeom prst="rect">
            <a:avLst/>
          </a:prstGeom>
          <a:solidFill>
            <a:srgbClr val="FF00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182486" y="4554386"/>
            <a:ext cx="685800" cy="1162081"/>
          </a:xfrm>
          <a:prstGeom prst="rect">
            <a:avLst/>
          </a:prstGeom>
          <a:solidFill>
            <a:srgbClr val="FF00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5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895600" y="1295400"/>
          <a:ext cx="8381964" cy="4623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  <a:gridCol w="220578"/>
              </a:tblGrid>
              <a:tr h="5137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&gt;=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&gt;=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&gt;=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&gt;=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Sm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&gt;=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15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8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13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16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17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18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23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26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27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28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32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Left Brace 2"/>
          <p:cNvSpPr/>
          <p:nvPr/>
        </p:nvSpPr>
        <p:spPr>
          <a:xfrm rot="5400000">
            <a:off x="3810000" y="839056"/>
            <a:ext cx="228600" cy="533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10862317" y="839056"/>
            <a:ext cx="228600" cy="533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419600" y="1105756"/>
            <a:ext cx="6172200" cy="0"/>
          </a:xfrm>
          <a:prstGeom prst="straightConnector1">
            <a:avLst/>
          </a:prstGeom>
          <a:ln w="47625" cmpd="dbl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 Brace 10"/>
          <p:cNvSpPr/>
          <p:nvPr/>
        </p:nvSpPr>
        <p:spPr>
          <a:xfrm rot="16200000">
            <a:off x="3073289" y="5892690"/>
            <a:ext cx="254221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16200000">
            <a:off x="10175301" y="5894403"/>
            <a:ext cx="254221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657600" y="6121290"/>
            <a:ext cx="6248400" cy="0"/>
          </a:xfrm>
          <a:prstGeom prst="straightConnector1">
            <a:avLst/>
          </a:prstGeom>
          <a:ln w="50800" cmpd="dbl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67000" y="1295400"/>
            <a:ext cx="0" cy="45720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5400000">
            <a:off x="2053751" y="3684904"/>
            <a:ext cx="881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 in eta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581400" y="6400800"/>
            <a:ext cx="701040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867400" y="6366821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 in phi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" y="304800"/>
            <a:ext cx="407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4x4 overlapped sum ( 0.8 eta and 0.8 phi)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" y="1499565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Peak finding algorithm </a:t>
            </a:r>
          </a:p>
          <a:p>
            <a:r>
              <a:rPr lang="en-US" dirty="0" smtClean="0"/>
              <a:t>Search path 3x3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124200" y="2438400"/>
          <a:ext cx="8128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2997200" y="2438400"/>
            <a:ext cx="0" cy="324273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124200" y="5985934"/>
            <a:ext cx="812800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50007" y="6011243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 phi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5400000">
            <a:off x="2371964" y="3875101"/>
            <a:ext cx="881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 in eta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152400"/>
            <a:ext cx="67135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Peaking finding algorithm produces 9X32 map. </a:t>
            </a:r>
          </a:p>
          <a:p>
            <a:r>
              <a:rPr lang="en-US" dirty="0"/>
              <a:t>	</a:t>
            </a:r>
            <a:r>
              <a:rPr lang="en-US" dirty="0" smtClean="0"/>
              <a:t>valid data array </a:t>
            </a:r>
            <a:r>
              <a:rPr lang="en-US" dirty="0" smtClean="0">
                <a:sym typeface="Wingdings" panose="05000000000000000000" pitchFamily="2" charset="2"/>
              </a:rPr>
              <a:t> indicate the peak that pass the threshold</a:t>
            </a:r>
          </a:p>
          <a:p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smtClean="0">
                <a:sym typeface="Wingdings" panose="05000000000000000000" pitchFamily="2" charset="2"/>
              </a:rPr>
              <a:t>sum value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12533" y="1060319"/>
            <a:ext cx="76699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Encoding routine:</a:t>
            </a:r>
          </a:p>
          <a:p>
            <a:r>
              <a:rPr lang="en-US" dirty="0"/>
              <a:t>	</a:t>
            </a:r>
            <a:r>
              <a:rPr lang="en-US" dirty="0" smtClean="0"/>
              <a:t>run 9 parallel 32 slides priority encoder</a:t>
            </a:r>
          </a:p>
          <a:p>
            <a:r>
              <a:rPr lang="en-US" dirty="0"/>
              <a:t>	</a:t>
            </a:r>
            <a:r>
              <a:rPr lang="en-US" dirty="0" smtClean="0"/>
              <a:t>each 32 bits priority encoder is divided  into 2 bits encoder</a:t>
            </a:r>
          </a:p>
          <a:p>
            <a:r>
              <a:rPr lang="en-US" dirty="0"/>
              <a:t>	 </a:t>
            </a:r>
            <a:r>
              <a:rPr lang="en-US" dirty="0" smtClean="0"/>
              <a:t>  maximum 2 peaks per 32 bits encoder.  (5 bits address cover 32 phi)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7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EMCAL portion of LL1 is most complicated</a:t>
            </a:r>
          </a:p>
          <a:p>
            <a:pPr lvl="1"/>
            <a:r>
              <a:rPr lang="en-US" dirty="0" smtClean="0"/>
              <a:t>Cross stitching, peak finding, monitoring etc.</a:t>
            </a:r>
          </a:p>
          <a:p>
            <a:pPr lvl="1"/>
            <a:r>
              <a:rPr lang="en-US" dirty="0" smtClean="0"/>
              <a:t>It is a good shape, couple of weeks of working is required.</a:t>
            </a:r>
          </a:p>
          <a:p>
            <a:r>
              <a:rPr lang="en-US" dirty="0" smtClean="0"/>
              <a:t>The JET physics FPGA code is being revised to match the EMCAL and HCAL hardware, data protocol and format.</a:t>
            </a:r>
            <a:endParaRPr lang="en-US" dirty="0"/>
          </a:p>
          <a:p>
            <a:r>
              <a:rPr lang="en-US" dirty="0" smtClean="0"/>
              <a:t>Need to write up some documentation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835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Backup…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45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09800" y="1053327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EMCAL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L1 data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processor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987480" y="1053327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(inner/outer)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HCAL data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Concentrator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50043" y="3397507"/>
            <a:ext cx="2059459" cy="8320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8293443" y="3394934"/>
            <a:ext cx="2174789" cy="8320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3025346" y="1770019"/>
            <a:ext cx="4120" cy="7146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035643" y="2479503"/>
            <a:ext cx="5443152" cy="5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8478795" y="2479503"/>
            <a:ext cx="5147" cy="9154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597345" y="1770019"/>
            <a:ext cx="0" cy="348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597345" y="2124247"/>
            <a:ext cx="1548714" cy="10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9137148" y="2128553"/>
            <a:ext cx="0" cy="127686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814165" y="2331219"/>
            <a:ext cx="5471" cy="106371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373129" y="1815326"/>
            <a:ext cx="0" cy="5158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378986" y="2324011"/>
            <a:ext cx="3435179" cy="72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4290884" y="2792541"/>
            <a:ext cx="3089" cy="60239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557850" y="1770019"/>
            <a:ext cx="7207" cy="10225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568146" y="2792541"/>
            <a:ext cx="1722738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820263" y="1803478"/>
            <a:ext cx="1703" cy="1591456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7096575" y="1770019"/>
            <a:ext cx="0" cy="10225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5733227" y="2803027"/>
            <a:ext cx="3089" cy="60239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757219" y="2792541"/>
            <a:ext cx="13393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9380837" y="1770019"/>
            <a:ext cx="0" cy="163540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10006419" y="1759533"/>
            <a:ext cx="0" cy="163540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4545420" y="1053327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EMCAL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L1 data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processor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6838192" y="1042841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EMCAL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L1 data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processor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4541936" y="3345494"/>
            <a:ext cx="921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16 fibers</a:t>
            </a:r>
            <a:endParaRPr lang="en-US" sz="1600" b="1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8362833" y="3336904"/>
            <a:ext cx="921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16 fibers</a:t>
            </a:r>
            <a:endParaRPr lang="en-US" sz="1600" b="1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9319343" y="3336904"/>
            <a:ext cx="917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16 fibers</a:t>
            </a:r>
            <a:endParaRPr lang="en-US" sz="1600" b="1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371216" y="3684048"/>
            <a:ext cx="1339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Pair </a:t>
            </a:r>
            <a:r>
              <a:rPr lang="en-US" sz="2000" b="1" dirty="0" smtClean="0"/>
              <a:t>Trigger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8744765" y="3675458"/>
            <a:ext cx="12721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JET </a:t>
            </a:r>
            <a:r>
              <a:rPr lang="en-US" sz="2000" b="1" dirty="0" smtClean="0"/>
              <a:t>Trigger</a:t>
            </a:r>
            <a:endParaRPr lang="en-US" b="1" dirty="0"/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4958046" y="543900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5396958" y="543899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5009473" y="65581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4739475" y="761462"/>
            <a:ext cx="0" cy="281379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4446867" y="761462"/>
            <a:ext cx="29260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5544147" y="771948"/>
            <a:ext cx="0" cy="2813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5544147" y="761462"/>
            <a:ext cx="2122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7268166" y="526649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7707078" y="526648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7319593" y="638565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129" name="Straight Connector 128"/>
          <p:cNvCxnSpPr/>
          <p:nvPr/>
        </p:nvCxnSpPr>
        <p:spPr>
          <a:xfrm>
            <a:off x="7049595" y="744211"/>
            <a:ext cx="0" cy="281379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6756987" y="744211"/>
            <a:ext cx="29260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7854267" y="754697"/>
            <a:ext cx="0" cy="2813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7854267" y="744211"/>
            <a:ext cx="2122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2660199" y="554386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3099111" y="554385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2711626" y="666302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136" name="Straight Connector 135"/>
          <p:cNvCxnSpPr/>
          <p:nvPr/>
        </p:nvCxnSpPr>
        <p:spPr>
          <a:xfrm>
            <a:off x="2441628" y="771948"/>
            <a:ext cx="0" cy="281379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2149020" y="771948"/>
            <a:ext cx="29260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3246300" y="782434"/>
            <a:ext cx="0" cy="2813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3246300" y="771948"/>
            <a:ext cx="2122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>
            <a:off x="9146059" y="562978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>
            <a:off x="9494067" y="571412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9146059" y="72414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sp>
        <p:nvSpPr>
          <p:cNvPr id="143" name="Rounded Rectangle 142"/>
          <p:cNvSpPr/>
          <p:nvPr/>
        </p:nvSpPr>
        <p:spPr>
          <a:xfrm>
            <a:off x="6312243" y="4784822"/>
            <a:ext cx="1828800" cy="107411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Global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Level 1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45" name="Elbow Connector 144"/>
          <p:cNvCxnSpPr>
            <a:stCxn id="8" idx="2"/>
          </p:cNvCxnSpPr>
          <p:nvPr/>
        </p:nvCxnSpPr>
        <p:spPr>
          <a:xfrm rot="5400000">
            <a:off x="8286215" y="4094595"/>
            <a:ext cx="962263" cy="1226984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Elbow Connector 146"/>
          <p:cNvCxnSpPr>
            <a:stCxn id="7" idx="2"/>
          </p:cNvCxnSpPr>
          <p:nvPr/>
        </p:nvCxnSpPr>
        <p:spPr>
          <a:xfrm rot="16200000" flipH="1">
            <a:off x="5165370" y="4043931"/>
            <a:ext cx="984015" cy="135520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3081302" y="2979435"/>
            <a:ext cx="11126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Shower Max</a:t>
            </a:r>
            <a:endParaRPr lang="en-US" sz="14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7275042" y="3484791"/>
            <a:ext cx="1371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8x8 sum </a:t>
            </a:r>
          </a:p>
          <a:p>
            <a:pPr algn="ctr"/>
            <a:r>
              <a:rPr lang="en-US" sz="1400" b="1" dirty="0" smtClean="0"/>
              <a:t>non-overlapped</a:t>
            </a:r>
            <a:endParaRPr lang="en-US" sz="1400" b="1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9740929" y="562978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10088937" y="571412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9740929" y="72414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35467" y="1925183"/>
            <a:ext cx="10536470" cy="13829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798576" y="1770019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5150901" y="1770019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7443673" y="1751159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9740929" y="1782608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ight Arrow 77"/>
          <p:cNvSpPr/>
          <p:nvPr/>
        </p:nvSpPr>
        <p:spPr>
          <a:xfrm>
            <a:off x="3420471" y="1371315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ight Arrow 120"/>
          <p:cNvSpPr/>
          <p:nvPr/>
        </p:nvSpPr>
        <p:spPr>
          <a:xfrm>
            <a:off x="5765908" y="1371315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ight Arrow 121"/>
          <p:cNvSpPr/>
          <p:nvPr/>
        </p:nvSpPr>
        <p:spPr>
          <a:xfrm>
            <a:off x="8062103" y="1352157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ight Arrow 123"/>
          <p:cNvSpPr/>
          <p:nvPr/>
        </p:nvSpPr>
        <p:spPr>
          <a:xfrm>
            <a:off x="10207968" y="1347586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ight Arrow 143"/>
          <p:cNvSpPr/>
          <p:nvPr/>
        </p:nvSpPr>
        <p:spPr>
          <a:xfrm>
            <a:off x="6016015" y="3784472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ight Arrow 145"/>
          <p:cNvSpPr/>
          <p:nvPr/>
        </p:nvSpPr>
        <p:spPr>
          <a:xfrm>
            <a:off x="10468232" y="3764244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9589908" y="1925183"/>
            <a:ext cx="0" cy="145592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>
            <a:off x="5071484" y="1939012"/>
            <a:ext cx="0" cy="145592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221326" y="1896370"/>
            <a:ext cx="1721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crate backplanes</a:t>
            </a:r>
          </a:p>
          <a:p>
            <a:pPr algn="ctr"/>
            <a:r>
              <a:rPr lang="en-US" sz="1400" dirty="0" smtClean="0"/>
              <a:t>(slow control/timing)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10487988" y="725822"/>
            <a:ext cx="12429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LL1 triggered</a:t>
            </a:r>
          </a:p>
          <a:p>
            <a:pPr algn="ctr"/>
            <a:r>
              <a:rPr lang="en-US" sz="1400" dirty="0" smtClean="0"/>
              <a:t>Summary data</a:t>
            </a:r>
            <a:endParaRPr lang="en-US" sz="1400" dirty="0"/>
          </a:p>
        </p:txBody>
      </p:sp>
      <p:sp>
        <p:nvSpPr>
          <p:cNvPr id="84" name="TextBox 83"/>
          <p:cNvSpPr txBox="1"/>
          <p:nvPr/>
        </p:nvSpPr>
        <p:spPr>
          <a:xfrm>
            <a:off x="4111651" y="4316932"/>
            <a:ext cx="8665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Reduced </a:t>
            </a:r>
          </a:p>
          <a:p>
            <a:pPr algn="ctr"/>
            <a:r>
              <a:rPr lang="en-US" sz="1400" b="1" dirty="0" smtClean="0"/>
              <a:t>Trigger</a:t>
            </a:r>
          </a:p>
          <a:p>
            <a:pPr algn="ctr"/>
            <a:r>
              <a:rPr lang="en-US" sz="1400" b="1" dirty="0" smtClean="0"/>
              <a:t>Data </a:t>
            </a:r>
            <a:endParaRPr lang="en-US" sz="2400" b="1" dirty="0"/>
          </a:p>
        </p:txBody>
      </p:sp>
      <p:sp>
        <p:nvSpPr>
          <p:cNvPr id="153" name="TextBox 152"/>
          <p:cNvSpPr txBox="1"/>
          <p:nvPr/>
        </p:nvSpPr>
        <p:spPr>
          <a:xfrm>
            <a:off x="9342935" y="4378344"/>
            <a:ext cx="8665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Reduced </a:t>
            </a:r>
          </a:p>
          <a:p>
            <a:pPr algn="ctr"/>
            <a:r>
              <a:rPr lang="en-US" sz="1400" b="1" dirty="0" smtClean="0"/>
              <a:t>Trigger</a:t>
            </a:r>
          </a:p>
          <a:p>
            <a:pPr algn="ctr"/>
            <a:r>
              <a:rPr lang="en-US" sz="1400" b="1" dirty="0" smtClean="0"/>
              <a:t>Data </a:t>
            </a:r>
            <a:endParaRPr lang="en-US" sz="2400" b="1" dirty="0"/>
          </a:p>
        </p:txBody>
      </p:sp>
      <p:sp>
        <p:nvSpPr>
          <p:cNvPr id="85" name="Rounded Rectangle 84"/>
          <p:cNvSpPr/>
          <p:nvPr/>
        </p:nvSpPr>
        <p:spPr>
          <a:xfrm>
            <a:off x="253689" y="1053327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MBD 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Trigger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412268" y="562978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760276" y="571412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12268" y="72414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</a:t>
            </a:r>
            <a:endParaRPr lang="en-US" sz="1200" b="1" dirty="0"/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1007138" y="562978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1355146" y="571412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007138" y="72414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</a:t>
            </a:r>
            <a:endParaRPr lang="en-US" sz="1200" b="1" dirty="0"/>
          </a:p>
        </p:txBody>
      </p:sp>
      <p:cxnSp>
        <p:nvCxnSpPr>
          <p:cNvPr id="96" name="Straight Arrow Connector 95"/>
          <p:cNvCxnSpPr/>
          <p:nvPr/>
        </p:nvCxnSpPr>
        <p:spPr>
          <a:xfrm flipV="1">
            <a:off x="1007138" y="1782608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ight Arrow 97"/>
          <p:cNvSpPr/>
          <p:nvPr/>
        </p:nvSpPr>
        <p:spPr>
          <a:xfrm>
            <a:off x="1472916" y="1379544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lbow Connector 18"/>
          <p:cNvCxnSpPr>
            <a:stCxn id="85" idx="2"/>
          </p:cNvCxnSpPr>
          <p:nvPr/>
        </p:nvCxnSpPr>
        <p:spPr>
          <a:xfrm rot="16200000" flipH="1">
            <a:off x="1706123" y="923066"/>
            <a:ext cx="3783772" cy="547767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endCxn id="143" idx="0"/>
          </p:cNvCxnSpPr>
          <p:nvPr/>
        </p:nvCxnSpPr>
        <p:spPr>
          <a:xfrm rot="5400000">
            <a:off x="6716015" y="2270161"/>
            <a:ext cx="3025289" cy="2004032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931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Digitizer Crate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Calorimeter digitizer crate system provides</a:t>
            </a:r>
          </a:p>
          <a:p>
            <a:pPr lvl="1"/>
            <a:r>
              <a:rPr lang="en-US" dirty="0" smtClean="0"/>
              <a:t>Interface with GTM through </a:t>
            </a:r>
            <a:r>
              <a:rPr lang="en-US" dirty="0" err="1" smtClean="0"/>
              <a:t>clockmaster</a:t>
            </a:r>
            <a:r>
              <a:rPr lang="en-US" dirty="0" smtClean="0"/>
              <a:t> Module</a:t>
            </a:r>
          </a:p>
          <a:p>
            <a:pPr lvl="2"/>
            <a:r>
              <a:rPr lang="en-US" dirty="0" smtClean="0"/>
              <a:t>Timing and L0, L1 timing information</a:t>
            </a:r>
          </a:p>
          <a:p>
            <a:pPr lvl="1"/>
            <a:r>
              <a:rPr lang="en-US" dirty="0" smtClean="0"/>
              <a:t>Slow control download and </a:t>
            </a:r>
            <a:r>
              <a:rPr lang="en-US" dirty="0" err="1" smtClean="0"/>
              <a:t>readback</a:t>
            </a:r>
            <a:endParaRPr lang="en-US" dirty="0" smtClean="0"/>
          </a:p>
          <a:p>
            <a:pPr lvl="1"/>
            <a:r>
              <a:rPr lang="en-US" dirty="0" smtClean="0"/>
              <a:t>Mechanical support</a:t>
            </a:r>
          </a:p>
          <a:p>
            <a:pPr lvl="1"/>
            <a:r>
              <a:rPr lang="en-US" dirty="0" smtClean="0"/>
              <a:t>Power entry…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388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3"/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715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The Digitizer Subsystem Technical Overview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255882" y="2398650"/>
            <a:ext cx="5634680" cy="6179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651297" y="2707567"/>
            <a:ext cx="741406" cy="494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Controller</a:t>
            </a:r>
          </a:p>
        </p:txBody>
      </p:sp>
      <p:sp>
        <p:nvSpPr>
          <p:cNvPr id="8" name="Rectangle 7"/>
          <p:cNvSpPr/>
          <p:nvPr/>
        </p:nvSpPr>
        <p:spPr>
          <a:xfrm>
            <a:off x="2200275" y="3591075"/>
            <a:ext cx="821724" cy="5128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/>
              <a:t>clockmaster</a:t>
            </a:r>
            <a:endParaRPr lang="en-US" sz="1050" b="1" dirty="0"/>
          </a:p>
        </p:txBody>
      </p:sp>
      <p:sp>
        <p:nvSpPr>
          <p:cNvPr id="9" name="Rectangle 8"/>
          <p:cNvSpPr/>
          <p:nvPr/>
        </p:nvSpPr>
        <p:spPr>
          <a:xfrm>
            <a:off x="2101422" y="4690828"/>
            <a:ext cx="747584" cy="46337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GTM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781043" y="3183302"/>
            <a:ext cx="0" cy="4077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920058" y="4690826"/>
            <a:ext cx="747584" cy="19770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JSEB II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20058" y="4888534"/>
            <a:ext cx="747584" cy="45102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PC</a:t>
            </a:r>
          </a:p>
        </p:txBody>
      </p:sp>
      <p:cxnSp>
        <p:nvCxnSpPr>
          <p:cNvPr id="13" name="Straight Arrow Connector 12"/>
          <p:cNvCxnSpPr>
            <a:stCxn id="11" idx="0"/>
          </p:cNvCxnSpPr>
          <p:nvPr/>
        </p:nvCxnSpPr>
        <p:spPr>
          <a:xfrm flipH="1" flipV="1">
            <a:off x="3293851" y="3201840"/>
            <a:ext cx="1" cy="1488989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0"/>
          </p:cNvCxnSpPr>
          <p:nvPr/>
        </p:nvCxnSpPr>
        <p:spPr>
          <a:xfrm flipH="1" flipV="1">
            <a:off x="3022002" y="2383204"/>
            <a:ext cx="1" cy="324365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0"/>
          </p:cNvCxnSpPr>
          <p:nvPr/>
        </p:nvCxnSpPr>
        <p:spPr>
          <a:xfrm flipH="1" flipV="1">
            <a:off x="2475216" y="4103881"/>
            <a:ext cx="1" cy="5869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075415" y="2707567"/>
            <a:ext cx="784655" cy="494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ADC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74818" y="2707567"/>
            <a:ext cx="784655" cy="494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ADC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467741" y="2394015"/>
            <a:ext cx="0" cy="302741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683984" y="2545384"/>
            <a:ext cx="0" cy="1513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683983" y="2545384"/>
            <a:ext cx="90822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598384" y="2545384"/>
            <a:ext cx="0" cy="1513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5684881" y="2497503"/>
            <a:ext cx="0" cy="19925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575864" y="2497502"/>
            <a:ext cx="110901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575862" y="2497504"/>
            <a:ext cx="0" cy="21006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120457" y="2545384"/>
            <a:ext cx="0" cy="1513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120457" y="2545384"/>
            <a:ext cx="90822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034857" y="2545384"/>
            <a:ext cx="0" cy="1513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121355" y="2497503"/>
            <a:ext cx="0" cy="19925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012338" y="2497502"/>
            <a:ext cx="110901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012336" y="2497504"/>
            <a:ext cx="0" cy="21006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874220" y="2706023"/>
            <a:ext cx="784655" cy="494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XMIT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867143" y="2394015"/>
            <a:ext cx="0" cy="302741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266546" y="2394015"/>
            <a:ext cx="0" cy="30274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565948" y="1673461"/>
            <a:ext cx="612337" cy="4263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Trigger</a:t>
            </a:r>
          </a:p>
          <a:p>
            <a:pPr algn="ctr"/>
            <a:r>
              <a:rPr lang="en-US" sz="1050" b="1" dirty="0"/>
              <a:t>out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29474" y="1686589"/>
            <a:ext cx="585180" cy="4263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Trigger</a:t>
            </a:r>
          </a:p>
          <a:p>
            <a:pPr algn="ctr"/>
            <a:r>
              <a:rPr lang="en-US" sz="1050" b="1" dirty="0"/>
              <a:t>out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363480" y="2099770"/>
            <a:ext cx="0" cy="607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5756705" y="2112899"/>
            <a:ext cx="0" cy="607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874220" y="4635221"/>
            <a:ext cx="784655" cy="5189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DCM II</a:t>
            </a:r>
          </a:p>
        </p:txBody>
      </p:sp>
      <p:cxnSp>
        <p:nvCxnSpPr>
          <p:cNvPr id="42" name="Straight Arrow Connector 41"/>
          <p:cNvCxnSpPr>
            <a:stCxn id="34" idx="2"/>
            <a:endCxn id="41" idx="0"/>
          </p:cNvCxnSpPr>
          <p:nvPr/>
        </p:nvCxnSpPr>
        <p:spPr>
          <a:xfrm>
            <a:off x="7266546" y="3200295"/>
            <a:ext cx="0" cy="1434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2101423" y="1558390"/>
            <a:ext cx="5850925" cy="1878227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44" name="Straight Connector 43"/>
          <p:cNvCxnSpPr/>
          <p:nvPr/>
        </p:nvCxnSpPr>
        <p:spPr>
          <a:xfrm>
            <a:off x="2047363" y="4369550"/>
            <a:ext cx="5904985" cy="0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381090" y="1537606"/>
            <a:ext cx="5399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crate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789545" y="3407696"/>
            <a:ext cx="8643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(rack based)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791089" y="4083018"/>
            <a:ext cx="14558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Slow control/</a:t>
            </a:r>
            <a:r>
              <a:rPr lang="en-US" sz="1050" b="1" dirty="0" err="1"/>
              <a:t>readback</a:t>
            </a:r>
            <a:endParaRPr lang="en-US" sz="105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14432" y="4339088"/>
            <a:ext cx="90601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/>
              <a:t>Beam clock,</a:t>
            </a:r>
          </a:p>
          <a:p>
            <a:pPr algn="ctr"/>
            <a:r>
              <a:rPr lang="en-US" sz="1050" b="1" dirty="0"/>
              <a:t>L0, L1 trigger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08635" y="4782756"/>
            <a:ext cx="1554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SPHENIX DAQ System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4467741" y="3226551"/>
            <a:ext cx="0" cy="418156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5867143" y="3224346"/>
            <a:ext cx="0" cy="418156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714656" y="3476141"/>
            <a:ext cx="78611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detector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255884" y="2095648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Slow control/</a:t>
            </a:r>
            <a:r>
              <a:rPr lang="en-US" sz="900" b="1" dirty="0" err="1"/>
              <a:t>readback</a:t>
            </a:r>
            <a:endParaRPr lang="en-US" sz="900" b="1" dirty="0"/>
          </a:p>
          <a:p>
            <a:r>
              <a:rPr lang="en-US" sz="900" b="1" dirty="0"/>
              <a:t> bus, L0, L1 trigger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630807" y="2507499"/>
            <a:ext cx="97494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/>
              <a:t>Token passing</a:t>
            </a:r>
          </a:p>
          <a:p>
            <a:pPr algn="ctr"/>
            <a:r>
              <a:rPr lang="en-US" sz="1050" b="1" dirty="0" err="1"/>
              <a:t>dataway</a:t>
            </a:r>
            <a:endParaRPr lang="en-US" sz="105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054397" y="2504409"/>
            <a:ext cx="97494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/>
              <a:t>Token passing</a:t>
            </a:r>
          </a:p>
          <a:p>
            <a:pPr algn="ctr"/>
            <a:r>
              <a:rPr lang="en-US" sz="1050" b="1" dirty="0" err="1"/>
              <a:t>dataway</a:t>
            </a:r>
            <a:endParaRPr lang="en-US" sz="105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2461810" y="1561044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Clock are </a:t>
            </a:r>
            <a:r>
              <a:rPr lang="en-US" sz="900" b="1" dirty="0" err="1"/>
              <a:t>fanout</a:t>
            </a:r>
            <a:r>
              <a:rPr lang="en-US" sz="900" b="1" dirty="0"/>
              <a:t> point to </a:t>
            </a:r>
          </a:p>
          <a:p>
            <a:r>
              <a:rPr lang="en-US" sz="900" b="1" dirty="0"/>
              <a:t>point through the backplane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001000" y="1299138"/>
            <a:ext cx="2537572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Crate based system.</a:t>
            </a:r>
          </a:p>
          <a:p>
            <a:endParaRPr lang="en-US" sz="1350" dirty="0"/>
          </a:p>
          <a:p>
            <a:r>
              <a:rPr lang="en-US" sz="1350" dirty="0"/>
              <a:t>Signals are cable from the on-detector electronics. </a:t>
            </a:r>
          </a:p>
          <a:p>
            <a:endParaRPr lang="en-US" sz="1350" dirty="0"/>
          </a:p>
          <a:p>
            <a:r>
              <a:rPr lang="en-US" sz="1350" dirty="0"/>
              <a:t>Digitized with 14 bit ADC. </a:t>
            </a:r>
          </a:p>
          <a:p>
            <a:endParaRPr lang="en-US" sz="1350" dirty="0"/>
          </a:p>
          <a:p>
            <a:r>
              <a:rPr lang="en-US" sz="1350" dirty="0"/>
              <a:t>Receive timing information the SPHENIX Granule Timing Module (GTM)</a:t>
            </a:r>
          </a:p>
          <a:p>
            <a:r>
              <a:rPr lang="en-US" sz="1350" dirty="0"/>
              <a:t> </a:t>
            </a:r>
          </a:p>
          <a:p>
            <a:r>
              <a:rPr lang="en-US" sz="1350" dirty="0"/>
              <a:t>Generate L1 trigger primitives</a:t>
            </a:r>
          </a:p>
          <a:p>
            <a:endParaRPr lang="en-US" sz="1350" dirty="0"/>
          </a:p>
          <a:p>
            <a:r>
              <a:rPr lang="en-US" sz="1350" dirty="0"/>
              <a:t>Receive L1 trigger and send out L1 triggered event data to Data Collection Module II (DCMII). </a:t>
            </a:r>
          </a:p>
          <a:p>
            <a:endParaRPr lang="en-US" sz="1350" dirty="0"/>
          </a:p>
          <a:p>
            <a:r>
              <a:rPr lang="en-US" sz="1350" dirty="0"/>
              <a:t>Provide buffer for both the 40 beam crossing L1 delay buffer and 4 L1 triggered events </a:t>
            </a:r>
          </a:p>
          <a:p>
            <a:endParaRPr lang="en-US" sz="1350" dirty="0"/>
          </a:p>
        </p:txBody>
      </p:sp>
      <p:sp>
        <p:nvSpPr>
          <p:cNvPr id="58" name="TextBox 57"/>
          <p:cNvSpPr txBox="1"/>
          <p:nvPr/>
        </p:nvSpPr>
        <p:spPr>
          <a:xfrm>
            <a:off x="6178286" y="3222562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i="1" dirty="0"/>
              <a:t>3 ADC </a:t>
            </a:r>
            <a:r>
              <a:rPr lang="en-US" sz="900" b="1" i="1" dirty="0">
                <a:sym typeface="Wingdings" panose="05000000000000000000" pitchFamily="2" charset="2"/>
              </a:rPr>
              <a:t> XMIT</a:t>
            </a:r>
            <a:endParaRPr lang="en-US" sz="900" b="1" i="1" dirty="0"/>
          </a:p>
        </p:txBody>
      </p:sp>
      <p:sp>
        <p:nvSpPr>
          <p:cNvPr id="59" name="TextBox 58"/>
          <p:cNvSpPr txBox="1"/>
          <p:nvPr/>
        </p:nvSpPr>
        <p:spPr>
          <a:xfrm>
            <a:off x="3210446" y="3615536"/>
            <a:ext cx="62549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b="1" dirty="0"/>
              <a:t>3Gbit/sec</a:t>
            </a:r>
          </a:p>
          <a:p>
            <a:pPr algn="ctr"/>
            <a:r>
              <a:rPr lang="en-US" sz="750" b="1" dirty="0"/>
              <a:t>optical link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207490" y="3724130"/>
            <a:ext cx="6447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b="1" dirty="0"/>
              <a:t>1.6Gbit/sec</a:t>
            </a:r>
          </a:p>
          <a:p>
            <a:pPr algn="ctr"/>
            <a:r>
              <a:rPr lang="en-US" sz="750" b="1" dirty="0"/>
              <a:t>optical link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Arria</a:t>
            </a:r>
            <a:r>
              <a:rPr lang="en-US" dirty="0" smtClean="0"/>
              <a:t> 10 FPGA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20nm technology, 10AX570N4NF40I3G</a:t>
            </a:r>
          </a:p>
          <a:p>
            <a:r>
              <a:rPr lang="en-US" dirty="0" smtClean="0"/>
              <a:t>48 transceivers, 6 </a:t>
            </a:r>
            <a:r>
              <a:rPr lang="en-US" dirty="0" err="1" smtClean="0"/>
              <a:t>Gbps</a:t>
            </a:r>
            <a:r>
              <a:rPr lang="en-US" dirty="0" smtClean="0"/>
              <a:t> upper limit. </a:t>
            </a:r>
          </a:p>
          <a:p>
            <a:r>
              <a:rPr lang="en-US" dirty="0" smtClean="0"/>
              <a:t>570K logic elements </a:t>
            </a:r>
            <a:r>
              <a:rPr lang="en-US" dirty="0" smtClean="0">
                <a:sym typeface="Wingdings" panose="05000000000000000000" pitchFamily="2" charset="2"/>
              </a:rPr>
              <a:t> 868K registers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1800 20Kbits memory block  35 </a:t>
            </a:r>
            <a:r>
              <a:rPr lang="en-US" dirty="0" err="1" smtClean="0">
                <a:sym typeface="Wingdings" panose="05000000000000000000" pitchFamily="2" charset="2"/>
              </a:rPr>
              <a:t>Mbits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3000 18x19 multipliers.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Mostly useless for our application…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Core voltage  0.9V, transceiver voltage  0.95V, I/O voltage  1.8V, 2.5V for optical interface.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Transceiver block is separated from core block.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Easy routing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3A06-A831-4CDE-AF24-40F60DEC1BE9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616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0402" y="4419600"/>
            <a:ext cx="1983398" cy="16886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Optical 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Avago/Foxconn/Broadcom 12 port transmitter/receiver</a:t>
            </a:r>
          </a:p>
          <a:p>
            <a:pPr lvl="1"/>
            <a:r>
              <a:rPr lang="en-US" dirty="0" smtClean="0"/>
              <a:t>AFBR-814/AFBR_824 (</a:t>
            </a:r>
            <a:r>
              <a:rPr lang="en-US" dirty="0" err="1" smtClean="0"/>
              <a:t>MiniPot</a:t>
            </a:r>
            <a:r>
              <a:rPr lang="en-US" dirty="0" smtClean="0"/>
              <a:t>)</a:t>
            </a:r>
          </a:p>
          <a:p>
            <a:r>
              <a:rPr lang="en-US" dirty="0" smtClean="0"/>
              <a:t>Plug in module, size 21.95mmx 18.62mm </a:t>
            </a:r>
          </a:p>
          <a:p>
            <a:r>
              <a:rPr lang="en-US" dirty="0" smtClean="0"/>
              <a:t>Optical wavelength 850nm – up to 150 meter with OM4 4700 </a:t>
            </a:r>
            <a:r>
              <a:rPr lang="en-US" dirty="0" err="1" smtClean="0"/>
              <a:t>Mhz</a:t>
            </a:r>
            <a:r>
              <a:rPr lang="en-US" dirty="0" smtClean="0"/>
              <a:t>-km fiber.</a:t>
            </a:r>
          </a:p>
          <a:p>
            <a:r>
              <a:rPr lang="en-US" dirty="0" smtClean="0"/>
              <a:t>Up to 10 </a:t>
            </a:r>
            <a:r>
              <a:rPr lang="en-US" dirty="0" err="1" smtClean="0"/>
              <a:t>Gbits</a:t>
            </a:r>
            <a:r>
              <a:rPr lang="en-US" dirty="0" smtClean="0"/>
              <a:t>/sec</a:t>
            </a:r>
          </a:p>
          <a:p>
            <a:r>
              <a:rPr lang="en-US" dirty="0" smtClean="0"/>
              <a:t>Use 2.5V and 3.3V</a:t>
            </a:r>
          </a:p>
          <a:p>
            <a:r>
              <a:rPr lang="en-US" dirty="0" smtClean="0"/>
              <a:t>Use light turn connector cable </a:t>
            </a:r>
            <a:r>
              <a:rPr lang="en-US" dirty="0" smtClean="0">
                <a:sym typeface="Wingdings" panose="05000000000000000000" pitchFamily="2" charset="2"/>
              </a:rPr>
              <a:t> MPO outside 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12 fibers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Use flat cable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Last order data 3/18/2021</a:t>
            </a:r>
          </a:p>
          <a:p>
            <a:pPr lvl="1"/>
            <a:r>
              <a:rPr lang="en-US" dirty="0" smtClean="0"/>
              <a:t>No replacement alternative…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0402" y="1905000"/>
            <a:ext cx="2198458" cy="2190700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3A06-A831-4CDE-AF24-40F60DEC1BE9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61329" y="1506647"/>
            <a:ext cx="802432" cy="4758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receiver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3010" y="1515978"/>
            <a:ext cx="578498" cy="46653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Cross stitch</a:t>
            </a:r>
          </a:p>
        </p:txBody>
      </p:sp>
      <p:sp>
        <p:nvSpPr>
          <p:cNvPr id="9" name="Rectangle 8"/>
          <p:cNvSpPr/>
          <p:nvPr/>
        </p:nvSpPr>
        <p:spPr>
          <a:xfrm>
            <a:off x="4220757" y="1334030"/>
            <a:ext cx="695133" cy="41521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Overlap 2x2 of 2x2 sum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15891" y="1334030"/>
            <a:ext cx="569166" cy="41521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Peak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finder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20757" y="1749243"/>
            <a:ext cx="1264300" cy="34523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8x8 sum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7" idx="3"/>
            <a:endCxn id="8" idx="1"/>
          </p:cNvCxnSpPr>
          <p:nvPr/>
        </p:nvCxnSpPr>
        <p:spPr>
          <a:xfrm>
            <a:off x="3063761" y="1744578"/>
            <a:ext cx="289249" cy="466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</p:cNvCxnSpPr>
          <p:nvPr/>
        </p:nvCxnSpPr>
        <p:spPr>
          <a:xfrm>
            <a:off x="3931508" y="1749243"/>
            <a:ext cx="28924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Arrow 18"/>
          <p:cNvSpPr/>
          <p:nvPr/>
        </p:nvSpPr>
        <p:spPr>
          <a:xfrm>
            <a:off x="5611024" y="1459993"/>
            <a:ext cx="746449" cy="16328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611023" y="1840216"/>
            <a:ext cx="746449" cy="16328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233349" y="2608308"/>
            <a:ext cx="802432" cy="4758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receiver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1" idx="3"/>
            <a:endCxn id="29" idx="1"/>
          </p:cNvCxnSpPr>
          <p:nvPr/>
        </p:nvCxnSpPr>
        <p:spPr>
          <a:xfrm>
            <a:off x="3035781" y="2846239"/>
            <a:ext cx="1278293" cy="233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314074" y="2526666"/>
            <a:ext cx="1166327" cy="64381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inner/outer HCAL</a:t>
            </a:r>
          </a:p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2x2 sum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96511" y="1163221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 smtClean="0"/>
              <a:t>EMCAL</a:t>
            </a:r>
            <a:endParaRPr lang="en-US" i="1" u="sng" dirty="0"/>
          </a:p>
        </p:txBody>
      </p:sp>
      <p:sp>
        <p:nvSpPr>
          <p:cNvPr id="32" name="TextBox 31"/>
          <p:cNvSpPr txBox="1"/>
          <p:nvPr/>
        </p:nvSpPr>
        <p:spPr>
          <a:xfrm>
            <a:off x="3356542" y="2993590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 smtClean="0"/>
              <a:t>HCAL</a:t>
            </a:r>
            <a:endParaRPr lang="en-US" i="1" u="sng" dirty="0"/>
          </a:p>
        </p:txBody>
      </p:sp>
      <p:sp>
        <p:nvSpPr>
          <p:cNvPr id="33" name="Right Arrow 32"/>
          <p:cNvSpPr/>
          <p:nvPr/>
        </p:nvSpPr>
        <p:spPr>
          <a:xfrm>
            <a:off x="5592367" y="2764595"/>
            <a:ext cx="746449" cy="16328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682414" y="1334030"/>
            <a:ext cx="1306286" cy="7324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Pair trigger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6893974" y="1620944"/>
            <a:ext cx="746449" cy="16328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682414" y="2438029"/>
            <a:ext cx="1306286" cy="7324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JET trigger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>
            <a:off x="6889317" y="2526665"/>
            <a:ext cx="746449" cy="16328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6889317" y="2857900"/>
            <a:ext cx="746449" cy="16328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202035" y="4575898"/>
            <a:ext cx="802432" cy="4758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receiver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742996" y="4575897"/>
            <a:ext cx="1166327" cy="4758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Interaction window </a:t>
            </a:r>
            <a:r>
              <a:rPr lang="en-US" sz="1100" b="1" dirty="0">
                <a:solidFill>
                  <a:schemeClr val="tx1"/>
                </a:solidFill>
              </a:rPr>
              <a:t>/</a:t>
            </a:r>
            <a:r>
              <a:rPr lang="en-US" sz="1100" b="1" dirty="0" smtClean="0">
                <a:solidFill>
                  <a:schemeClr val="tx1"/>
                </a:solidFill>
              </a:rPr>
              <a:t> charge</a:t>
            </a:r>
          </a:p>
        </p:txBody>
      </p:sp>
      <p:cxnSp>
        <p:nvCxnSpPr>
          <p:cNvPr id="45" name="Straight Arrow Connector 44"/>
          <p:cNvCxnSpPr>
            <a:stCxn id="41" idx="3"/>
            <a:endCxn id="43" idx="1"/>
          </p:cNvCxnSpPr>
          <p:nvPr/>
        </p:nvCxnSpPr>
        <p:spPr>
          <a:xfrm flipV="1">
            <a:off x="3004467" y="4813828"/>
            <a:ext cx="2738529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9919576" y="1322616"/>
            <a:ext cx="643813" cy="3363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GL 1</a:t>
            </a:r>
            <a:endParaRPr lang="en-US" dirty="0"/>
          </a:p>
        </p:txBody>
      </p:sp>
      <p:cxnSp>
        <p:nvCxnSpPr>
          <p:cNvPr id="52" name="Elbow Connector 51"/>
          <p:cNvCxnSpPr>
            <a:stCxn id="43" idx="3"/>
          </p:cNvCxnSpPr>
          <p:nvPr/>
        </p:nvCxnSpPr>
        <p:spPr>
          <a:xfrm flipV="1">
            <a:off x="6909323" y="4226776"/>
            <a:ext cx="3010253" cy="587052"/>
          </a:xfrm>
          <a:prstGeom prst="bentConnector3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6" idx="3"/>
          </p:cNvCxnSpPr>
          <p:nvPr/>
        </p:nvCxnSpPr>
        <p:spPr>
          <a:xfrm flipV="1">
            <a:off x="8988700" y="2804255"/>
            <a:ext cx="891083" cy="1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/>
          <p:nvPr/>
        </p:nvCxnSpPr>
        <p:spPr>
          <a:xfrm>
            <a:off x="8988700" y="1620944"/>
            <a:ext cx="962188" cy="445539"/>
          </a:xfrm>
          <a:prstGeom prst="bentConnector3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321698" y="4830942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 smtClean="0"/>
              <a:t>MBD </a:t>
            </a:r>
            <a:endParaRPr lang="en-US" i="1" u="sng" dirty="0"/>
          </a:p>
        </p:txBody>
      </p:sp>
      <p:sp>
        <p:nvSpPr>
          <p:cNvPr id="65" name="TextBox 64"/>
          <p:cNvSpPr txBox="1"/>
          <p:nvPr/>
        </p:nvSpPr>
        <p:spPr>
          <a:xfrm>
            <a:off x="171580" y="84852"/>
            <a:ext cx="2568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LL1 </a:t>
            </a:r>
            <a:r>
              <a:rPr lang="en-US" sz="2400" b="1" u="sng" dirty="0"/>
              <a:t>B</a:t>
            </a:r>
            <a:r>
              <a:rPr lang="en-US" sz="2400" b="1" u="sng" dirty="0" smtClean="0"/>
              <a:t>lock Diagram </a:t>
            </a:r>
            <a:endParaRPr lang="en-US" sz="2400" b="1" u="sng" dirty="0"/>
          </a:p>
        </p:txBody>
      </p:sp>
      <p:sp>
        <p:nvSpPr>
          <p:cNvPr id="39" name="Rectangle 38"/>
          <p:cNvSpPr/>
          <p:nvPr/>
        </p:nvSpPr>
        <p:spPr>
          <a:xfrm>
            <a:off x="1050692" y="1506647"/>
            <a:ext cx="802432" cy="4758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FEM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>
            <a:stCxn id="39" idx="3"/>
            <a:endCxn id="7" idx="1"/>
          </p:cNvCxnSpPr>
          <p:nvPr/>
        </p:nvCxnSpPr>
        <p:spPr>
          <a:xfrm>
            <a:off x="1853124" y="1744578"/>
            <a:ext cx="408205" cy="0"/>
          </a:xfrm>
          <a:prstGeom prst="line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029701" y="2608308"/>
            <a:ext cx="802432" cy="4758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FEM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42" name="Straight Connector 41"/>
          <p:cNvCxnSpPr>
            <a:stCxn id="40" idx="3"/>
          </p:cNvCxnSpPr>
          <p:nvPr/>
        </p:nvCxnSpPr>
        <p:spPr>
          <a:xfrm>
            <a:off x="1832133" y="2846239"/>
            <a:ext cx="408205" cy="0"/>
          </a:xfrm>
          <a:prstGeom prst="line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991685" y="4575897"/>
            <a:ext cx="802432" cy="47586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FEM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46" name="Straight Connector 45"/>
          <p:cNvCxnSpPr>
            <a:stCxn id="44" idx="3"/>
          </p:cNvCxnSpPr>
          <p:nvPr/>
        </p:nvCxnSpPr>
        <p:spPr>
          <a:xfrm>
            <a:off x="1794117" y="4813828"/>
            <a:ext cx="408205" cy="0"/>
          </a:xfrm>
          <a:prstGeom prst="line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9265298" y="830425"/>
            <a:ext cx="9331" cy="4161453"/>
          </a:xfrm>
          <a:prstGeom prst="line">
            <a:avLst/>
          </a:prstGeom>
          <a:ln w="158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991651" y="826548"/>
            <a:ext cx="9331" cy="4161453"/>
          </a:xfrm>
          <a:prstGeom prst="line">
            <a:avLst/>
          </a:prstGeom>
          <a:ln w="158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7682414" y="3362922"/>
            <a:ext cx="1306286" cy="7324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Cosmic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trigger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959812" y="3667083"/>
            <a:ext cx="2655342" cy="157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5400000">
            <a:off x="4807795" y="3359409"/>
            <a:ext cx="380783" cy="1645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8988700" y="3667082"/>
            <a:ext cx="891083" cy="1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4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LL1 data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LL1 has 3 data streams</a:t>
            </a:r>
          </a:p>
          <a:p>
            <a:pPr lvl="1"/>
            <a:r>
              <a:rPr lang="en-US" dirty="0" smtClean="0"/>
              <a:t>The input stream from FEM or adjacent trigger block or upstream LL1 trigger block</a:t>
            </a:r>
          </a:p>
          <a:p>
            <a:pPr lvl="1"/>
            <a:r>
              <a:rPr lang="en-US" dirty="0" smtClean="0"/>
              <a:t>The output stream to </a:t>
            </a:r>
            <a:r>
              <a:rPr lang="en-US" dirty="0" smtClean="0"/>
              <a:t>adjacent trigger block or downstream LL1 trigger block or GL1 input</a:t>
            </a:r>
          </a:p>
          <a:p>
            <a:pPr lvl="1"/>
            <a:r>
              <a:rPr lang="en-US" dirty="0" smtClean="0"/>
              <a:t>The data monitor output to either JSEB II or crate controller.</a:t>
            </a:r>
          </a:p>
          <a:p>
            <a:pPr lvl="2"/>
            <a:r>
              <a:rPr lang="en-US" dirty="0" smtClean="0"/>
              <a:t>We can monitor subset of data via LL1 trigger event.</a:t>
            </a:r>
          </a:p>
          <a:p>
            <a:pPr lvl="3"/>
            <a:r>
              <a:rPr lang="en-US" dirty="0" smtClean="0"/>
              <a:t>Instead of ~10 MHz beam clock rate, we now reduce to maximum 12.5 KHz L1 trigger rate.</a:t>
            </a:r>
          </a:p>
          <a:p>
            <a:r>
              <a:rPr lang="en-US" dirty="0" smtClean="0"/>
              <a:t>The control path is from crate controller.</a:t>
            </a:r>
          </a:p>
          <a:p>
            <a:pPr lvl="1"/>
            <a:r>
              <a:rPr lang="en-US" dirty="0" smtClean="0"/>
              <a:t>Loading parameters</a:t>
            </a:r>
          </a:p>
          <a:p>
            <a:r>
              <a:rPr lang="en-US" dirty="0" smtClean="0"/>
              <a:t>The LL1 clock input is from GTM through crate controller.</a:t>
            </a:r>
          </a:p>
          <a:p>
            <a:pPr lvl="1"/>
            <a:r>
              <a:rPr lang="en-US" dirty="0" smtClean="0"/>
              <a:t>Faster processing clock is generated through phase lock loop. 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88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Front </a:t>
            </a:r>
            <a:r>
              <a:rPr lang="en-US" dirty="0"/>
              <a:t>E</a:t>
            </a:r>
            <a:r>
              <a:rPr lang="en-US" dirty="0" smtClean="0"/>
              <a:t>nd </a:t>
            </a:r>
            <a:r>
              <a:rPr lang="en-US" dirty="0"/>
              <a:t>E</a:t>
            </a:r>
            <a:r>
              <a:rPr lang="en-US" dirty="0" smtClean="0"/>
              <a:t>lectronics</a:t>
            </a:r>
            <a:br>
              <a:rPr lang="en-US" dirty="0" smtClean="0"/>
            </a:br>
            <a:r>
              <a:rPr lang="en-US" dirty="0" smtClean="0"/>
              <a:t>(ADC)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01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287315" y="1531143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95650" y="1715690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487465" y="1416843"/>
            <a:ext cx="514350" cy="8001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3687365" y="1588293"/>
            <a:ext cx="800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687365" y="1759743"/>
            <a:ext cx="800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3287315" y="2045493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3287315" y="1874043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3871913" y="1456134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3871913" y="1629965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3871913" y="1975247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3871913" y="1802606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3699272" y="1946672"/>
            <a:ext cx="777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4275534" y="1514474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4275534" y="1687115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>
            <a:off x="4275534" y="1859756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3699272" y="2119312"/>
            <a:ext cx="777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4275534" y="2032397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5888832" y="2580086"/>
            <a:ext cx="2227426" cy="1526381"/>
          </a:xfrm>
          <a:prstGeom prst="rect">
            <a:avLst/>
          </a:prstGeom>
          <a:solidFill>
            <a:srgbClr val="A1FD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5629276" y="2781299"/>
            <a:ext cx="2595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 flipV="1">
            <a:off x="5629275" y="1543049"/>
            <a:ext cx="0" cy="1238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>
            <a:off x="4995863" y="1543049"/>
            <a:ext cx="633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4995863" y="1629965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>
            <a:off x="5485209" y="1629965"/>
            <a:ext cx="0" cy="1238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79" name="Line 31"/>
          <p:cNvSpPr>
            <a:spLocks noChangeShapeType="1"/>
          </p:cNvSpPr>
          <p:nvPr/>
        </p:nvSpPr>
        <p:spPr bwMode="auto">
          <a:xfrm>
            <a:off x="5485210" y="2868215"/>
            <a:ext cx="4036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>
            <a:off x="4995864" y="1715690"/>
            <a:ext cx="37385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>
            <a:off x="5369719" y="1715692"/>
            <a:ext cx="0" cy="129659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5369720" y="3012281"/>
            <a:ext cx="519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5139928" y="1370409"/>
            <a:ext cx="651140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7X ADC clock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5456634" y="1802605"/>
            <a:ext cx="260008" cy="611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F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 rot="5400000">
            <a:off x="4820178" y="2209327"/>
            <a:ext cx="925253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Serialized ADC DATA</a:t>
            </a:r>
          </a:p>
        </p:txBody>
      </p:sp>
      <p:sp>
        <p:nvSpPr>
          <p:cNvPr id="2087" name="Rectangle 39"/>
          <p:cNvSpPr>
            <a:spLocks noChangeArrowheads="1"/>
          </p:cNvSpPr>
          <p:nvPr/>
        </p:nvSpPr>
        <p:spPr bwMode="auto">
          <a:xfrm>
            <a:off x="5888834" y="2665810"/>
            <a:ext cx="288131" cy="461963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5773340" y="2521743"/>
            <a:ext cx="63190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De-serializer</a:t>
            </a: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6672875" y="2780110"/>
            <a:ext cx="288131" cy="892969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flipH="1">
            <a:off x="4937523" y="3270647"/>
            <a:ext cx="9513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 flipV="1">
            <a:off x="4937522" y="2234804"/>
            <a:ext cx="0" cy="230385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4964890" y="3127771"/>
            <a:ext cx="545342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Serial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command</a:t>
            </a: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6606054" y="3011091"/>
            <a:ext cx="407484" cy="40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L1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Delay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Buffer</a:t>
            </a:r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7105071" y="2780110"/>
            <a:ext cx="316706" cy="892969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7019445" y="2981325"/>
            <a:ext cx="52129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5 L1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Accepted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Event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buffer</a:t>
            </a:r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7594417" y="2780110"/>
            <a:ext cx="517922" cy="892969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Token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Passing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Data</a:t>
            </a:r>
          </a:p>
        </p:txBody>
      </p:sp>
      <p:sp>
        <p:nvSpPr>
          <p:cNvPr id="2099" name="Line 51"/>
          <p:cNvSpPr>
            <a:spLocks noChangeShapeType="1"/>
          </p:cNvSpPr>
          <p:nvPr/>
        </p:nvSpPr>
        <p:spPr bwMode="auto">
          <a:xfrm>
            <a:off x="6961007" y="3183729"/>
            <a:ext cx="14406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>
            <a:off x="7421777" y="3212304"/>
            <a:ext cx="17264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01" name="Rectangle 53"/>
          <p:cNvSpPr>
            <a:spLocks noChangeArrowheads="1"/>
          </p:cNvSpPr>
          <p:nvPr/>
        </p:nvSpPr>
        <p:spPr bwMode="auto">
          <a:xfrm>
            <a:off x="5888834" y="3184923"/>
            <a:ext cx="288131" cy="229790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5888834" y="3558779"/>
            <a:ext cx="288131" cy="461963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04" name="Line 56"/>
          <p:cNvSpPr>
            <a:spLocks noChangeShapeType="1"/>
          </p:cNvSpPr>
          <p:nvPr/>
        </p:nvSpPr>
        <p:spPr bwMode="auto">
          <a:xfrm flipV="1">
            <a:off x="6176965" y="2951558"/>
            <a:ext cx="196289" cy="23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05" name="Line 57"/>
          <p:cNvSpPr>
            <a:spLocks noChangeShapeType="1"/>
          </p:cNvSpPr>
          <p:nvPr/>
        </p:nvSpPr>
        <p:spPr bwMode="auto">
          <a:xfrm>
            <a:off x="6176965" y="3761184"/>
            <a:ext cx="19628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6474013" y="2092845"/>
            <a:ext cx="1077539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ALTERA </a:t>
            </a:r>
            <a:r>
              <a:rPr lang="en-US" sz="900" b="1" dirty="0" err="1">
                <a:solidFill>
                  <a:srgbClr val="000000"/>
                </a:solidFill>
              </a:rPr>
              <a:t>Arria</a:t>
            </a:r>
            <a:r>
              <a:rPr lang="en-US" sz="900" b="1" dirty="0">
                <a:solidFill>
                  <a:srgbClr val="000000"/>
                </a:solidFill>
              </a:rPr>
              <a:t> V GX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 BB1D4F35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1152 pins FPGA</a:t>
            </a:r>
          </a:p>
        </p:txBody>
      </p:sp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4482676" y="1439348"/>
            <a:ext cx="530915" cy="819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Analog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Device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AD9257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8 channel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14bits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65 MHz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ADC</a:t>
            </a:r>
          </a:p>
        </p:txBody>
      </p:sp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4476750" y="3040855"/>
            <a:ext cx="403622" cy="49053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D6FDA1"/>
                </a:solidFill>
              </a:rPr>
              <a:t>Clock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D6FDA1"/>
                </a:solidFill>
              </a:rPr>
              <a:t>Fanout</a:t>
            </a:r>
          </a:p>
        </p:txBody>
      </p:sp>
      <p:sp>
        <p:nvSpPr>
          <p:cNvPr id="2109" name="Line 61"/>
          <p:cNvSpPr>
            <a:spLocks noChangeShapeType="1"/>
          </p:cNvSpPr>
          <p:nvPr/>
        </p:nvSpPr>
        <p:spPr bwMode="auto">
          <a:xfrm flipV="1">
            <a:off x="4707731" y="2205039"/>
            <a:ext cx="0" cy="8358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3407319" y="2234803"/>
            <a:ext cx="593432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333399"/>
                </a:solidFill>
              </a:rPr>
              <a:t>Differential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333399"/>
                </a:solidFill>
              </a:rPr>
              <a:t>receiver</a:t>
            </a:r>
          </a:p>
        </p:txBody>
      </p:sp>
      <p:sp>
        <p:nvSpPr>
          <p:cNvPr id="2114" name="Line 66"/>
          <p:cNvSpPr>
            <a:spLocks noChangeShapeType="1"/>
          </p:cNvSpPr>
          <p:nvPr/>
        </p:nvSpPr>
        <p:spPr bwMode="auto">
          <a:xfrm>
            <a:off x="4073129" y="3270647"/>
            <a:ext cx="4036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15" name="Text Box 67"/>
          <p:cNvSpPr txBox="1">
            <a:spLocks noChangeArrowheads="1"/>
          </p:cNvSpPr>
          <p:nvPr/>
        </p:nvSpPr>
        <p:spPr bwMode="auto">
          <a:xfrm>
            <a:off x="3929482" y="3127771"/>
            <a:ext cx="537328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6 X beam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clock</a:t>
            </a:r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2633664" y="1398985"/>
            <a:ext cx="172640" cy="13537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>
            <a:off x="2806304" y="1485899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2381686" y="2724152"/>
            <a:ext cx="615873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2 mm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Hard </a:t>
            </a:r>
            <a:r>
              <a:rPr lang="en-US" sz="675" b="1" dirty="0" smtClean="0">
                <a:solidFill>
                  <a:srgbClr val="000000"/>
                </a:solidFill>
              </a:rPr>
              <a:t>Metric</a:t>
            </a:r>
            <a:endParaRPr lang="en-US" sz="675" b="1" dirty="0">
              <a:solidFill>
                <a:srgbClr val="000000"/>
              </a:solidFill>
            </a:endParaRPr>
          </a:p>
        </p:txBody>
      </p:sp>
      <p:sp>
        <p:nvSpPr>
          <p:cNvPr id="2119" name="Line 71"/>
          <p:cNvSpPr>
            <a:spLocks noChangeShapeType="1"/>
          </p:cNvSpPr>
          <p:nvPr/>
        </p:nvSpPr>
        <p:spPr bwMode="auto">
          <a:xfrm>
            <a:off x="2806305" y="1600199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>
            <a:off x="2806305" y="1772840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>
            <a:off x="2806305" y="1946672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22" name="Line 74"/>
          <p:cNvSpPr>
            <a:spLocks noChangeShapeType="1"/>
          </p:cNvSpPr>
          <p:nvPr/>
        </p:nvSpPr>
        <p:spPr bwMode="auto">
          <a:xfrm>
            <a:off x="2806305" y="2090737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23" name="Line 75"/>
          <p:cNvSpPr>
            <a:spLocks noChangeShapeType="1"/>
          </p:cNvSpPr>
          <p:nvPr/>
        </p:nvSpPr>
        <p:spPr bwMode="auto">
          <a:xfrm>
            <a:off x="2806304" y="1687115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24" name="Line 76"/>
          <p:cNvSpPr>
            <a:spLocks noChangeShapeType="1"/>
          </p:cNvSpPr>
          <p:nvPr/>
        </p:nvSpPr>
        <p:spPr bwMode="auto">
          <a:xfrm>
            <a:off x="2806304" y="1859756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25" name="Line 77"/>
          <p:cNvSpPr>
            <a:spLocks noChangeShapeType="1"/>
          </p:cNvSpPr>
          <p:nvPr/>
        </p:nvSpPr>
        <p:spPr bwMode="auto">
          <a:xfrm>
            <a:off x="2806304" y="2003822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66" name="Rectangle 118"/>
          <p:cNvSpPr>
            <a:spLocks noChangeArrowheads="1"/>
          </p:cNvSpPr>
          <p:nvPr/>
        </p:nvSpPr>
        <p:spPr bwMode="auto">
          <a:xfrm>
            <a:off x="3315890" y="4699397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67" name="Rectangle 119"/>
          <p:cNvSpPr>
            <a:spLocks noChangeArrowheads="1"/>
          </p:cNvSpPr>
          <p:nvPr/>
        </p:nvSpPr>
        <p:spPr bwMode="auto">
          <a:xfrm>
            <a:off x="3324225" y="4883943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68" name="Rectangle 120"/>
          <p:cNvSpPr>
            <a:spLocks noChangeArrowheads="1"/>
          </p:cNvSpPr>
          <p:nvPr/>
        </p:nvSpPr>
        <p:spPr bwMode="auto">
          <a:xfrm>
            <a:off x="4516040" y="4585097"/>
            <a:ext cx="514350" cy="8001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69" name="Line 121"/>
          <p:cNvSpPr>
            <a:spLocks noChangeShapeType="1"/>
          </p:cNvSpPr>
          <p:nvPr/>
        </p:nvSpPr>
        <p:spPr bwMode="auto">
          <a:xfrm>
            <a:off x="3715940" y="4756547"/>
            <a:ext cx="800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0" name="Line 122"/>
          <p:cNvSpPr>
            <a:spLocks noChangeShapeType="1"/>
          </p:cNvSpPr>
          <p:nvPr/>
        </p:nvSpPr>
        <p:spPr bwMode="auto">
          <a:xfrm>
            <a:off x="3715940" y="4927997"/>
            <a:ext cx="800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1" name="Rectangle 123"/>
          <p:cNvSpPr>
            <a:spLocks noChangeArrowheads="1"/>
          </p:cNvSpPr>
          <p:nvPr/>
        </p:nvSpPr>
        <p:spPr bwMode="auto">
          <a:xfrm>
            <a:off x="3315890" y="5213747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2" name="Rectangle 124"/>
          <p:cNvSpPr>
            <a:spLocks noChangeArrowheads="1"/>
          </p:cNvSpPr>
          <p:nvPr/>
        </p:nvSpPr>
        <p:spPr bwMode="auto">
          <a:xfrm>
            <a:off x="3315890" y="5042297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3" name="Rectangle 125"/>
          <p:cNvSpPr>
            <a:spLocks noChangeArrowheads="1"/>
          </p:cNvSpPr>
          <p:nvPr/>
        </p:nvSpPr>
        <p:spPr bwMode="auto">
          <a:xfrm>
            <a:off x="3900488" y="4624387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4" name="Rectangle 126"/>
          <p:cNvSpPr>
            <a:spLocks noChangeArrowheads="1"/>
          </p:cNvSpPr>
          <p:nvPr/>
        </p:nvSpPr>
        <p:spPr bwMode="auto">
          <a:xfrm>
            <a:off x="3900488" y="4798218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5" name="Rectangle 127"/>
          <p:cNvSpPr>
            <a:spLocks noChangeArrowheads="1"/>
          </p:cNvSpPr>
          <p:nvPr/>
        </p:nvSpPr>
        <p:spPr bwMode="auto">
          <a:xfrm>
            <a:off x="3900488" y="5143499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6" name="Rectangle 128"/>
          <p:cNvSpPr>
            <a:spLocks noChangeArrowheads="1"/>
          </p:cNvSpPr>
          <p:nvPr/>
        </p:nvSpPr>
        <p:spPr bwMode="auto">
          <a:xfrm>
            <a:off x="3900488" y="4970859"/>
            <a:ext cx="400050" cy="114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7" name="Line 129"/>
          <p:cNvSpPr>
            <a:spLocks noChangeShapeType="1"/>
          </p:cNvSpPr>
          <p:nvPr/>
        </p:nvSpPr>
        <p:spPr bwMode="auto">
          <a:xfrm>
            <a:off x="3727847" y="5114924"/>
            <a:ext cx="777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8" name="Line 130"/>
          <p:cNvSpPr>
            <a:spLocks noChangeShapeType="1"/>
          </p:cNvSpPr>
          <p:nvPr/>
        </p:nvSpPr>
        <p:spPr bwMode="auto">
          <a:xfrm>
            <a:off x="4304109" y="4682728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79" name="Line 131"/>
          <p:cNvSpPr>
            <a:spLocks noChangeShapeType="1"/>
          </p:cNvSpPr>
          <p:nvPr/>
        </p:nvSpPr>
        <p:spPr bwMode="auto">
          <a:xfrm>
            <a:off x="4304109" y="4855368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0" name="Line 132"/>
          <p:cNvSpPr>
            <a:spLocks noChangeShapeType="1"/>
          </p:cNvSpPr>
          <p:nvPr/>
        </p:nvSpPr>
        <p:spPr bwMode="auto">
          <a:xfrm>
            <a:off x="4304109" y="5028009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1" name="Line 133"/>
          <p:cNvSpPr>
            <a:spLocks noChangeShapeType="1"/>
          </p:cNvSpPr>
          <p:nvPr/>
        </p:nvSpPr>
        <p:spPr bwMode="auto">
          <a:xfrm>
            <a:off x="3727847" y="5287565"/>
            <a:ext cx="777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2" name="Line 134"/>
          <p:cNvSpPr>
            <a:spLocks noChangeShapeType="1"/>
          </p:cNvSpPr>
          <p:nvPr/>
        </p:nvSpPr>
        <p:spPr bwMode="auto">
          <a:xfrm>
            <a:off x="4304109" y="5200649"/>
            <a:ext cx="20121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3" name="Text Box 135"/>
          <p:cNvSpPr txBox="1">
            <a:spLocks noChangeArrowheads="1"/>
          </p:cNvSpPr>
          <p:nvPr/>
        </p:nvSpPr>
        <p:spPr bwMode="auto">
          <a:xfrm>
            <a:off x="4518733" y="4605495"/>
            <a:ext cx="530915" cy="819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Analog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Device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AD9257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8 channel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14 bits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65 MHz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ADC</a:t>
            </a:r>
          </a:p>
        </p:txBody>
      </p:sp>
      <p:sp>
        <p:nvSpPr>
          <p:cNvPr id="2185" name="Rectangle 137"/>
          <p:cNvSpPr>
            <a:spLocks noChangeArrowheads="1"/>
          </p:cNvSpPr>
          <p:nvPr/>
        </p:nvSpPr>
        <p:spPr bwMode="auto">
          <a:xfrm>
            <a:off x="2662239" y="4077892"/>
            <a:ext cx="172640" cy="135374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6" name="Line 138"/>
          <p:cNvSpPr>
            <a:spLocks noChangeShapeType="1"/>
          </p:cNvSpPr>
          <p:nvPr/>
        </p:nvSpPr>
        <p:spPr bwMode="auto">
          <a:xfrm>
            <a:off x="2834879" y="4654153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7" name="Line 139"/>
          <p:cNvSpPr>
            <a:spLocks noChangeShapeType="1"/>
          </p:cNvSpPr>
          <p:nvPr/>
        </p:nvSpPr>
        <p:spPr bwMode="auto">
          <a:xfrm>
            <a:off x="2834880" y="4768453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8" name="Line 140"/>
          <p:cNvSpPr>
            <a:spLocks noChangeShapeType="1"/>
          </p:cNvSpPr>
          <p:nvPr/>
        </p:nvSpPr>
        <p:spPr bwMode="auto">
          <a:xfrm>
            <a:off x="2834880" y="4941093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89" name="Line 141"/>
          <p:cNvSpPr>
            <a:spLocks noChangeShapeType="1"/>
          </p:cNvSpPr>
          <p:nvPr/>
        </p:nvSpPr>
        <p:spPr bwMode="auto">
          <a:xfrm>
            <a:off x="2834880" y="5114924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90" name="Line 142"/>
          <p:cNvSpPr>
            <a:spLocks noChangeShapeType="1"/>
          </p:cNvSpPr>
          <p:nvPr/>
        </p:nvSpPr>
        <p:spPr bwMode="auto">
          <a:xfrm>
            <a:off x="2834880" y="5258990"/>
            <a:ext cx="4893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91" name="Line 143"/>
          <p:cNvSpPr>
            <a:spLocks noChangeShapeType="1"/>
          </p:cNvSpPr>
          <p:nvPr/>
        </p:nvSpPr>
        <p:spPr bwMode="auto">
          <a:xfrm>
            <a:off x="2834879" y="4855368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92" name="Line 144"/>
          <p:cNvSpPr>
            <a:spLocks noChangeShapeType="1"/>
          </p:cNvSpPr>
          <p:nvPr/>
        </p:nvSpPr>
        <p:spPr bwMode="auto">
          <a:xfrm>
            <a:off x="2834879" y="5028009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93" name="Line 145"/>
          <p:cNvSpPr>
            <a:spLocks noChangeShapeType="1"/>
          </p:cNvSpPr>
          <p:nvPr/>
        </p:nvSpPr>
        <p:spPr bwMode="auto">
          <a:xfrm>
            <a:off x="2834879" y="5172074"/>
            <a:ext cx="10656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94" name="Text Box 146"/>
          <p:cNvSpPr txBox="1">
            <a:spLocks noChangeArrowheads="1"/>
          </p:cNvSpPr>
          <p:nvPr/>
        </p:nvSpPr>
        <p:spPr bwMode="auto">
          <a:xfrm>
            <a:off x="2372068" y="3645695"/>
            <a:ext cx="635109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2 mm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Hard Metric </a:t>
            </a:r>
          </a:p>
        </p:txBody>
      </p:sp>
      <p:sp>
        <p:nvSpPr>
          <p:cNvPr id="2195" name="Line 147"/>
          <p:cNvSpPr>
            <a:spLocks noChangeShapeType="1"/>
          </p:cNvSpPr>
          <p:nvPr/>
        </p:nvSpPr>
        <p:spPr bwMode="auto">
          <a:xfrm flipV="1">
            <a:off x="4707731" y="3530204"/>
            <a:ext cx="0" cy="10656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3407319" y="4279105"/>
            <a:ext cx="593432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333399"/>
                </a:solidFill>
              </a:rPr>
              <a:t>Differential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333399"/>
                </a:solidFill>
              </a:rPr>
              <a:t>receiver</a:t>
            </a:r>
          </a:p>
        </p:txBody>
      </p:sp>
      <p:sp>
        <p:nvSpPr>
          <p:cNvPr id="2197" name="Line 149"/>
          <p:cNvSpPr>
            <a:spLocks noChangeShapeType="1"/>
          </p:cNvSpPr>
          <p:nvPr/>
        </p:nvSpPr>
        <p:spPr bwMode="auto">
          <a:xfrm>
            <a:off x="5024437" y="5258990"/>
            <a:ext cx="604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199" name="Line 151"/>
          <p:cNvSpPr>
            <a:spLocks noChangeShapeType="1"/>
          </p:cNvSpPr>
          <p:nvPr/>
        </p:nvSpPr>
        <p:spPr bwMode="auto">
          <a:xfrm flipV="1">
            <a:off x="5629275" y="3905250"/>
            <a:ext cx="0" cy="13537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0" name="Line 152"/>
          <p:cNvSpPr>
            <a:spLocks noChangeShapeType="1"/>
          </p:cNvSpPr>
          <p:nvPr/>
        </p:nvSpPr>
        <p:spPr bwMode="auto">
          <a:xfrm>
            <a:off x="5629276" y="3905249"/>
            <a:ext cx="2595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1" name="Line 153"/>
          <p:cNvSpPr>
            <a:spLocks noChangeShapeType="1"/>
          </p:cNvSpPr>
          <p:nvPr/>
        </p:nvSpPr>
        <p:spPr bwMode="auto">
          <a:xfrm>
            <a:off x="5024437" y="5143499"/>
            <a:ext cx="46077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2" name="Line 154"/>
          <p:cNvSpPr>
            <a:spLocks noChangeShapeType="1"/>
          </p:cNvSpPr>
          <p:nvPr/>
        </p:nvSpPr>
        <p:spPr bwMode="auto">
          <a:xfrm flipV="1">
            <a:off x="5485209" y="3818336"/>
            <a:ext cx="0" cy="13251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3" name="Line 155"/>
          <p:cNvSpPr>
            <a:spLocks noChangeShapeType="1"/>
          </p:cNvSpPr>
          <p:nvPr/>
        </p:nvSpPr>
        <p:spPr bwMode="auto">
          <a:xfrm>
            <a:off x="5485210" y="3818334"/>
            <a:ext cx="4036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4" name="Line 156"/>
          <p:cNvSpPr>
            <a:spLocks noChangeShapeType="1"/>
          </p:cNvSpPr>
          <p:nvPr/>
        </p:nvSpPr>
        <p:spPr bwMode="auto">
          <a:xfrm flipV="1">
            <a:off x="5024439" y="5028009"/>
            <a:ext cx="316706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5" name="Line 157"/>
          <p:cNvSpPr>
            <a:spLocks noChangeShapeType="1"/>
          </p:cNvSpPr>
          <p:nvPr/>
        </p:nvSpPr>
        <p:spPr bwMode="auto">
          <a:xfrm flipV="1">
            <a:off x="5341144" y="3702843"/>
            <a:ext cx="0" cy="13251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6" name="Line 158"/>
          <p:cNvSpPr>
            <a:spLocks noChangeShapeType="1"/>
          </p:cNvSpPr>
          <p:nvPr/>
        </p:nvSpPr>
        <p:spPr bwMode="auto">
          <a:xfrm>
            <a:off x="5341144" y="3702843"/>
            <a:ext cx="547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07" name="Text Box 159"/>
          <p:cNvSpPr txBox="1">
            <a:spLocks noChangeArrowheads="1"/>
          </p:cNvSpPr>
          <p:nvPr/>
        </p:nvSpPr>
        <p:spPr bwMode="auto">
          <a:xfrm rot="5400000">
            <a:off x="4791603" y="4283395"/>
            <a:ext cx="925253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Serialized ADC DATA</a:t>
            </a:r>
          </a:p>
        </p:txBody>
      </p:sp>
      <p:sp>
        <p:nvSpPr>
          <p:cNvPr id="2208" name="Text Box 160"/>
          <p:cNvSpPr txBox="1">
            <a:spLocks noChangeArrowheads="1"/>
          </p:cNvSpPr>
          <p:nvPr/>
        </p:nvSpPr>
        <p:spPr bwMode="auto">
          <a:xfrm>
            <a:off x="5426869" y="4193380"/>
            <a:ext cx="260008" cy="611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F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209" name="Text Box 161"/>
          <p:cNvSpPr txBox="1">
            <a:spLocks noChangeArrowheads="1"/>
          </p:cNvSpPr>
          <p:nvPr/>
        </p:nvSpPr>
        <p:spPr bwMode="auto">
          <a:xfrm>
            <a:off x="5081588" y="5230415"/>
            <a:ext cx="651140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7X ADC clock</a:t>
            </a:r>
          </a:p>
        </p:txBody>
      </p:sp>
      <p:sp>
        <p:nvSpPr>
          <p:cNvPr id="2210" name="Line 162"/>
          <p:cNvSpPr>
            <a:spLocks noChangeShapeType="1"/>
          </p:cNvSpPr>
          <p:nvPr/>
        </p:nvSpPr>
        <p:spPr bwMode="auto">
          <a:xfrm>
            <a:off x="3065859" y="2493169"/>
            <a:ext cx="0" cy="1699022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11" name="Text Box 163"/>
          <p:cNvSpPr txBox="1">
            <a:spLocks noChangeArrowheads="1"/>
          </p:cNvSpPr>
          <p:nvPr/>
        </p:nvSpPr>
        <p:spPr bwMode="auto">
          <a:xfrm>
            <a:off x="3084942" y="3069430"/>
            <a:ext cx="822661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solidFill>
                  <a:srgbClr val="000000"/>
                </a:solidFill>
              </a:rPr>
              <a:t>64 channel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dirty="0">
                <a:solidFill>
                  <a:srgbClr val="000000"/>
                </a:solidFill>
              </a:rPr>
              <a:t>ADC board</a:t>
            </a:r>
          </a:p>
        </p:txBody>
      </p:sp>
      <p:sp>
        <p:nvSpPr>
          <p:cNvPr id="2212" name="Line 164"/>
          <p:cNvSpPr>
            <a:spLocks noChangeShapeType="1"/>
          </p:cNvSpPr>
          <p:nvPr/>
        </p:nvSpPr>
        <p:spPr bwMode="auto">
          <a:xfrm>
            <a:off x="8114788" y="2655575"/>
            <a:ext cx="4036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13" name="Text Box 165"/>
          <p:cNvSpPr txBox="1">
            <a:spLocks noChangeArrowheads="1"/>
          </p:cNvSpPr>
          <p:nvPr/>
        </p:nvSpPr>
        <p:spPr bwMode="auto">
          <a:xfrm>
            <a:off x="8014838" y="2107889"/>
            <a:ext cx="692818" cy="40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6x beam clock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000000"/>
                </a:solidFill>
              </a:rPr>
              <a:t>Beam phase,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 err="1">
                <a:solidFill>
                  <a:srgbClr val="000000"/>
                </a:solidFill>
              </a:rPr>
              <a:t>init</a:t>
            </a:r>
            <a:r>
              <a:rPr lang="en-US" sz="675" b="1" dirty="0">
                <a:solidFill>
                  <a:srgbClr val="000000"/>
                </a:solidFill>
              </a:rPr>
              <a:t>, L1</a:t>
            </a:r>
          </a:p>
        </p:txBody>
      </p:sp>
      <p:sp>
        <p:nvSpPr>
          <p:cNvPr id="2214" name="Line 166"/>
          <p:cNvSpPr>
            <a:spLocks noChangeShapeType="1"/>
          </p:cNvSpPr>
          <p:nvPr/>
        </p:nvSpPr>
        <p:spPr bwMode="auto">
          <a:xfrm>
            <a:off x="8114787" y="3029431"/>
            <a:ext cx="519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15" name="Line 167"/>
          <p:cNvSpPr>
            <a:spLocks noChangeShapeType="1"/>
          </p:cNvSpPr>
          <p:nvPr/>
        </p:nvSpPr>
        <p:spPr bwMode="auto">
          <a:xfrm>
            <a:off x="8633899" y="2741302"/>
            <a:ext cx="0" cy="2881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16" name="Line 168"/>
          <p:cNvSpPr>
            <a:spLocks noChangeShapeType="1"/>
          </p:cNvSpPr>
          <p:nvPr/>
        </p:nvSpPr>
        <p:spPr bwMode="auto">
          <a:xfrm>
            <a:off x="8114787" y="3461628"/>
            <a:ext cx="519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17" name="Line 169"/>
          <p:cNvSpPr>
            <a:spLocks noChangeShapeType="1"/>
          </p:cNvSpPr>
          <p:nvPr/>
        </p:nvSpPr>
        <p:spPr bwMode="auto">
          <a:xfrm>
            <a:off x="8633899" y="3461630"/>
            <a:ext cx="0" cy="2881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18" name="Text Box 170"/>
          <p:cNvSpPr txBox="1">
            <a:spLocks noChangeArrowheads="1"/>
          </p:cNvSpPr>
          <p:nvPr/>
        </p:nvSpPr>
        <p:spPr bwMode="auto">
          <a:xfrm>
            <a:off x="8089104" y="3037894"/>
            <a:ext cx="628698" cy="47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25" b="1" i="1" dirty="0">
                <a:solidFill>
                  <a:srgbClr val="000000"/>
                </a:solidFill>
              </a:rPr>
              <a:t>Serialized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25" b="1" i="1" dirty="0">
                <a:solidFill>
                  <a:srgbClr val="000000"/>
                </a:solidFill>
              </a:rPr>
              <a:t>Token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25" b="1" i="1" dirty="0">
                <a:solidFill>
                  <a:srgbClr val="000000"/>
                </a:solidFill>
              </a:rPr>
              <a:t>Passing</a:t>
            </a:r>
          </a:p>
        </p:txBody>
      </p:sp>
      <p:sp>
        <p:nvSpPr>
          <p:cNvPr id="2219" name="Rectangle 171"/>
          <p:cNvSpPr>
            <a:spLocks noChangeArrowheads="1"/>
          </p:cNvSpPr>
          <p:nvPr/>
        </p:nvSpPr>
        <p:spPr bwMode="auto">
          <a:xfrm>
            <a:off x="6752034" y="3905249"/>
            <a:ext cx="1181100" cy="201216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20" name="Text Box 172"/>
          <p:cNvSpPr txBox="1">
            <a:spLocks noChangeArrowheads="1"/>
          </p:cNvSpPr>
          <p:nvPr/>
        </p:nvSpPr>
        <p:spPr bwMode="auto">
          <a:xfrm>
            <a:off x="6891761" y="3846909"/>
            <a:ext cx="782587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command/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offline data read</a:t>
            </a:r>
          </a:p>
        </p:txBody>
      </p:sp>
      <p:sp>
        <p:nvSpPr>
          <p:cNvPr id="2221" name="Text Box 173"/>
          <p:cNvSpPr txBox="1">
            <a:spLocks noChangeArrowheads="1"/>
          </p:cNvSpPr>
          <p:nvPr/>
        </p:nvSpPr>
        <p:spPr bwMode="auto">
          <a:xfrm>
            <a:off x="5801915" y="3962399"/>
            <a:ext cx="631904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De-serializer</a:t>
            </a:r>
          </a:p>
        </p:txBody>
      </p:sp>
      <p:sp>
        <p:nvSpPr>
          <p:cNvPr id="2222" name="Line 174"/>
          <p:cNvSpPr>
            <a:spLocks noChangeShapeType="1"/>
          </p:cNvSpPr>
          <p:nvPr/>
        </p:nvSpPr>
        <p:spPr bwMode="auto">
          <a:xfrm>
            <a:off x="7212806" y="4106468"/>
            <a:ext cx="0" cy="2012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23" name="Line 175"/>
          <p:cNvSpPr>
            <a:spLocks noChangeShapeType="1"/>
          </p:cNvSpPr>
          <p:nvPr/>
        </p:nvSpPr>
        <p:spPr bwMode="auto">
          <a:xfrm>
            <a:off x="7212809" y="4307681"/>
            <a:ext cx="121086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25" name="Text Box 177"/>
          <p:cNvSpPr txBox="1">
            <a:spLocks noChangeArrowheads="1"/>
          </p:cNvSpPr>
          <p:nvPr/>
        </p:nvSpPr>
        <p:spPr bwMode="auto">
          <a:xfrm>
            <a:off x="7607714" y="4305299"/>
            <a:ext cx="784190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Bused command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>
                <a:solidFill>
                  <a:srgbClr val="000000"/>
                </a:solidFill>
              </a:rPr>
              <a:t>Serial data</a:t>
            </a:r>
          </a:p>
        </p:txBody>
      </p:sp>
      <p:sp>
        <p:nvSpPr>
          <p:cNvPr id="2226" name="Rectangle 178"/>
          <p:cNvSpPr>
            <a:spLocks noChangeArrowheads="1"/>
          </p:cNvSpPr>
          <p:nvPr/>
        </p:nvSpPr>
        <p:spPr bwMode="auto">
          <a:xfrm>
            <a:off x="6003132" y="1485902"/>
            <a:ext cx="606028" cy="345281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+- 3.5V, -2.5V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Differential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receiver power</a:t>
            </a:r>
          </a:p>
        </p:txBody>
      </p:sp>
      <p:sp>
        <p:nvSpPr>
          <p:cNvPr id="2228" name="Rectangle 180"/>
          <p:cNvSpPr>
            <a:spLocks noChangeArrowheads="1"/>
          </p:cNvSpPr>
          <p:nvPr/>
        </p:nvSpPr>
        <p:spPr bwMode="auto">
          <a:xfrm>
            <a:off x="6724651" y="1485902"/>
            <a:ext cx="576263" cy="345281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+1.8V analog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ADC power</a:t>
            </a:r>
          </a:p>
        </p:txBody>
      </p:sp>
      <p:sp>
        <p:nvSpPr>
          <p:cNvPr id="2229" name="Rectangle 181"/>
          <p:cNvSpPr>
            <a:spLocks noChangeArrowheads="1"/>
          </p:cNvSpPr>
          <p:nvPr/>
        </p:nvSpPr>
        <p:spPr bwMode="auto">
          <a:xfrm>
            <a:off x="7415213" y="1485902"/>
            <a:ext cx="576263" cy="345281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+1.8V digital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ADC power</a:t>
            </a:r>
          </a:p>
        </p:txBody>
      </p:sp>
      <p:sp>
        <p:nvSpPr>
          <p:cNvPr id="2232" name="Rectangle 184"/>
          <p:cNvSpPr>
            <a:spLocks noChangeArrowheads="1"/>
          </p:cNvSpPr>
          <p:nvPr/>
        </p:nvSpPr>
        <p:spPr bwMode="auto">
          <a:xfrm>
            <a:off x="7415213" y="4681537"/>
            <a:ext cx="690563" cy="373856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DC/DC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switch regulator</a:t>
            </a:r>
          </a:p>
        </p:txBody>
      </p:sp>
      <p:sp>
        <p:nvSpPr>
          <p:cNvPr id="2233" name="Line 185"/>
          <p:cNvSpPr>
            <a:spLocks noChangeShapeType="1"/>
          </p:cNvSpPr>
          <p:nvPr/>
        </p:nvSpPr>
        <p:spPr bwMode="auto">
          <a:xfrm flipH="1">
            <a:off x="8164116" y="1629965"/>
            <a:ext cx="633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34" name="Text Box 186"/>
          <p:cNvSpPr txBox="1">
            <a:spLocks noChangeArrowheads="1"/>
          </p:cNvSpPr>
          <p:nvPr/>
        </p:nvSpPr>
        <p:spPr bwMode="auto">
          <a:xfrm>
            <a:off x="7974162" y="1312068"/>
            <a:ext cx="10038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+4V, -3.5V, +2.5V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Power </a:t>
            </a:r>
          </a:p>
        </p:txBody>
      </p:sp>
      <p:sp>
        <p:nvSpPr>
          <p:cNvPr id="2236" name="Line 188"/>
          <p:cNvSpPr>
            <a:spLocks noChangeShapeType="1"/>
          </p:cNvSpPr>
          <p:nvPr/>
        </p:nvSpPr>
        <p:spPr bwMode="auto">
          <a:xfrm flipH="1">
            <a:off x="8221266" y="5086349"/>
            <a:ext cx="633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>
              <a:solidFill>
                <a:srgbClr val="000000"/>
              </a:solidFill>
            </a:endParaRPr>
          </a:p>
        </p:txBody>
      </p:sp>
      <p:sp>
        <p:nvSpPr>
          <p:cNvPr id="2237" name="Text Box 189"/>
          <p:cNvSpPr txBox="1">
            <a:spLocks noChangeArrowheads="1"/>
          </p:cNvSpPr>
          <p:nvPr/>
        </p:nvSpPr>
        <p:spPr bwMode="auto">
          <a:xfrm>
            <a:off x="8301343" y="4912518"/>
            <a:ext cx="5196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+12V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Power </a:t>
            </a:r>
          </a:p>
        </p:txBody>
      </p:sp>
      <p:sp>
        <p:nvSpPr>
          <p:cNvPr id="133" name="Rectangle 184"/>
          <p:cNvSpPr>
            <a:spLocks noChangeArrowheads="1"/>
          </p:cNvSpPr>
          <p:nvPr/>
        </p:nvSpPr>
        <p:spPr bwMode="auto">
          <a:xfrm>
            <a:off x="7415213" y="5172075"/>
            <a:ext cx="690563" cy="373856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DC/DC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switch regulator</a:t>
            </a:r>
          </a:p>
        </p:txBody>
      </p:sp>
      <p:sp>
        <p:nvSpPr>
          <p:cNvPr id="134" name="Rectangle 184"/>
          <p:cNvSpPr>
            <a:spLocks noChangeArrowheads="1"/>
          </p:cNvSpPr>
          <p:nvPr/>
        </p:nvSpPr>
        <p:spPr bwMode="auto">
          <a:xfrm>
            <a:off x="6658154" y="5545932"/>
            <a:ext cx="391361" cy="27503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1.5V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LDO 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6228225" y="5359002"/>
            <a:ext cx="118459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33" idx="2"/>
          </p:cNvCxnSpPr>
          <p:nvPr/>
        </p:nvCxnSpPr>
        <p:spPr>
          <a:xfrm>
            <a:off x="7760494" y="5545932"/>
            <a:ext cx="0" cy="275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828" y="5632155"/>
            <a:ext cx="373820" cy="3348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88" b="1" dirty="0"/>
              <a:t>1.1V</a:t>
            </a:r>
          </a:p>
          <a:p>
            <a:r>
              <a:rPr lang="en-US" sz="788" b="1" dirty="0"/>
              <a:t>core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853834" y="5376445"/>
            <a:ext cx="1" cy="1694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 flipH="1">
            <a:off x="6119938" y="4901167"/>
            <a:ext cx="1292108" cy="23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6691711" y="4908462"/>
            <a:ext cx="295274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88" b="1" dirty="0"/>
              <a:t>4V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6481755" y="5186008"/>
            <a:ext cx="784189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88" b="1" dirty="0"/>
              <a:t>2.5V FPGA I/O</a:t>
            </a:r>
          </a:p>
        </p:txBody>
      </p:sp>
      <p:sp>
        <p:nvSpPr>
          <p:cNvPr id="163" name="Rectangle 184"/>
          <p:cNvSpPr>
            <a:spLocks noChangeArrowheads="1"/>
          </p:cNvSpPr>
          <p:nvPr/>
        </p:nvSpPr>
        <p:spPr bwMode="auto">
          <a:xfrm>
            <a:off x="6259349" y="4513103"/>
            <a:ext cx="391361" cy="27503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3.3V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LDO </a:t>
            </a:r>
          </a:p>
        </p:txBody>
      </p:sp>
      <p:sp>
        <p:nvSpPr>
          <p:cNvPr id="164" name="Rectangle 184"/>
          <p:cNvSpPr>
            <a:spLocks noChangeArrowheads="1"/>
          </p:cNvSpPr>
          <p:nvPr/>
        </p:nvSpPr>
        <p:spPr bwMode="auto">
          <a:xfrm>
            <a:off x="6803003" y="4513103"/>
            <a:ext cx="391361" cy="27503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3.3V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675" b="1" dirty="0">
                <a:solidFill>
                  <a:srgbClr val="FFFFFF"/>
                </a:solidFill>
              </a:rPr>
              <a:t>LDO </a:t>
            </a:r>
          </a:p>
        </p:txBody>
      </p:sp>
      <p:cxnSp>
        <p:nvCxnSpPr>
          <p:cNvPr id="2048" name="Straight Arrow Connector 2047"/>
          <p:cNvCxnSpPr>
            <a:endCxn id="163" idx="2"/>
          </p:cNvCxnSpPr>
          <p:nvPr/>
        </p:nvCxnSpPr>
        <p:spPr>
          <a:xfrm flipH="1" flipV="1">
            <a:off x="6455028" y="4788135"/>
            <a:ext cx="7246" cy="118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flipH="1" flipV="1">
            <a:off x="6998682" y="4784693"/>
            <a:ext cx="7246" cy="118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39"/>
          <p:cNvSpPr>
            <a:spLocks noChangeArrowheads="1"/>
          </p:cNvSpPr>
          <p:nvPr/>
        </p:nvSpPr>
        <p:spPr bwMode="auto">
          <a:xfrm>
            <a:off x="6374541" y="2604061"/>
            <a:ext cx="184781" cy="1416680"/>
          </a:xfrm>
          <a:prstGeom prst="rect">
            <a:avLst/>
          </a:prstGeom>
          <a:solidFill>
            <a:srgbClr val="D6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000000"/>
                </a:solidFill>
              </a:rPr>
              <a:t>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000000"/>
                </a:solidFill>
              </a:rPr>
              <a:t>P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000000"/>
                </a:solidFill>
              </a:rPr>
              <a:t>U</a:t>
            </a:r>
          </a:p>
        </p:txBody>
      </p:sp>
      <p:cxnSp>
        <p:nvCxnSpPr>
          <p:cNvPr id="2097" name="Straight Arrow Connector 2096"/>
          <p:cNvCxnSpPr/>
          <p:nvPr/>
        </p:nvCxnSpPr>
        <p:spPr>
          <a:xfrm>
            <a:off x="6559322" y="3179738"/>
            <a:ext cx="126137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2" name="Straight Arrow Connector 2111"/>
          <p:cNvCxnSpPr/>
          <p:nvPr/>
        </p:nvCxnSpPr>
        <p:spPr>
          <a:xfrm>
            <a:off x="6559321" y="3818334"/>
            <a:ext cx="15530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6" name="TextBox 2125"/>
          <p:cNvSpPr txBox="1"/>
          <p:nvPr/>
        </p:nvSpPr>
        <p:spPr>
          <a:xfrm>
            <a:off x="8633900" y="2719836"/>
            <a:ext cx="768467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b="1" dirty="0"/>
              <a:t>two transceivers</a:t>
            </a:r>
            <a:endParaRPr lang="en-US" sz="1350" b="1" dirty="0"/>
          </a:p>
        </p:txBody>
      </p:sp>
      <p:sp>
        <p:nvSpPr>
          <p:cNvPr id="190" name="TextBox 189"/>
          <p:cNvSpPr txBox="1"/>
          <p:nvPr/>
        </p:nvSpPr>
        <p:spPr>
          <a:xfrm>
            <a:off x="8635371" y="3373027"/>
            <a:ext cx="766995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b="1" dirty="0"/>
              <a:t>two transceivers</a:t>
            </a:r>
            <a:endParaRPr lang="en-US" sz="135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701935" y="397376"/>
            <a:ext cx="3310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sPHENIX</a:t>
            </a:r>
            <a:r>
              <a:rPr lang="en-US" sz="1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ADC Module Block Diagram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99190" y="3728919"/>
            <a:ext cx="1056700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25" b="1" dirty="0"/>
              <a:t>L1 trigger primitives</a:t>
            </a:r>
          </a:p>
          <a:p>
            <a:pPr algn="ctr"/>
            <a:r>
              <a:rPr lang="en-US" sz="825" b="1" dirty="0"/>
              <a:t> transceiver out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8221266" y="3818239"/>
            <a:ext cx="740001" cy="869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459807" y="899720"/>
            <a:ext cx="156645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i="1" u="sng" dirty="0"/>
              <a:t>RHIC beam clock 9.6MHz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4600" y="1638300"/>
            <a:ext cx="10287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Baseline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subtraction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089660" y="2311949"/>
            <a:ext cx="0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508760" y="2311949"/>
            <a:ext cx="0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08660" y="2729559"/>
            <a:ext cx="13335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Read address = write address -delay</a:t>
            </a:r>
            <a:endParaRPr lang="en-US" sz="1100" dirty="0"/>
          </a:p>
        </p:txBody>
      </p:sp>
      <p:sp>
        <p:nvSpPr>
          <p:cNvPr id="14" name="Freeform 13"/>
          <p:cNvSpPr/>
          <p:nvPr/>
        </p:nvSpPr>
        <p:spPr>
          <a:xfrm>
            <a:off x="632460" y="3378749"/>
            <a:ext cx="1641389" cy="648048"/>
          </a:xfrm>
          <a:custGeom>
            <a:avLst/>
            <a:gdLst>
              <a:gd name="connsiteX0" fmla="*/ 0 w 3130818"/>
              <a:gd name="connsiteY0" fmla="*/ 1128714 h 1231005"/>
              <a:gd name="connsiteX1" fmla="*/ 659027 w 3130818"/>
              <a:gd name="connsiteY1" fmla="*/ 1120476 h 1231005"/>
              <a:gd name="connsiteX2" fmla="*/ 1441621 w 3130818"/>
              <a:gd name="connsiteY2" fmla="*/ 130 h 1231005"/>
              <a:gd name="connsiteX3" fmla="*/ 1960605 w 3130818"/>
              <a:gd name="connsiteY3" fmla="*/ 1046335 h 1231005"/>
              <a:gd name="connsiteX4" fmla="*/ 3130378 w 3130818"/>
              <a:gd name="connsiteY4" fmla="*/ 1136952 h 12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0818" h="1231005">
                <a:moveTo>
                  <a:pt x="0" y="1128714"/>
                </a:moveTo>
                <a:cubicBezTo>
                  <a:pt x="209378" y="1218643"/>
                  <a:pt x="418757" y="1308573"/>
                  <a:pt x="659027" y="1120476"/>
                </a:cubicBezTo>
                <a:cubicBezTo>
                  <a:pt x="899297" y="932379"/>
                  <a:pt x="1224691" y="12487"/>
                  <a:pt x="1441621" y="130"/>
                </a:cubicBezTo>
                <a:cubicBezTo>
                  <a:pt x="1658551" y="-12227"/>
                  <a:pt x="1679146" y="856865"/>
                  <a:pt x="1960605" y="1046335"/>
                </a:cubicBezTo>
                <a:cubicBezTo>
                  <a:pt x="2242064" y="1235805"/>
                  <a:pt x="3153719" y="1036725"/>
                  <a:pt x="3130378" y="11369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15341" y="398087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389826" y="3355826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31674" y="4140749"/>
            <a:ext cx="17620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Delay a parameter</a:t>
            </a:r>
          </a:p>
          <a:p>
            <a:pPr algn="ctr"/>
            <a:r>
              <a:rPr lang="en-US" sz="1100" dirty="0" smtClean="0"/>
              <a:t>Probably has 2 clocks offset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838200" y="1638300"/>
            <a:ext cx="10287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Dual port memory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endCxn id="19" idx="1"/>
          </p:cNvCxnSpPr>
          <p:nvPr/>
        </p:nvCxnSpPr>
        <p:spPr>
          <a:xfrm>
            <a:off x="266700" y="1981200"/>
            <a:ext cx="5715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866900" y="2135041"/>
            <a:ext cx="647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095500" y="1830241"/>
            <a:ext cx="4191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095500" y="1334941"/>
            <a:ext cx="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43890" y="1333295"/>
            <a:ext cx="1463040" cy="1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32460" y="1333501"/>
            <a:ext cx="0" cy="647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191000" y="1638300"/>
            <a:ext cx="102355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Lookup memory</a:t>
            </a:r>
          </a:p>
          <a:p>
            <a:pPr algn="ctr"/>
            <a:r>
              <a:rPr lang="en-US" sz="1200" dirty="0" smtClean="0"/>
              <a:t>(1024X10)</a:t>
            </a:r>
            <a:endParaRPr lang="en-US" sz="1200" dirty="0"/>
          </a:p>
        </p:txBody>
      </p:sp>
      <p:cxnSp>
        <p:nvCxnSpPr>
          <p:cNvPr id="46" name="Straight Arrow Connector 45"/>
          <p:cNvCxnSpPr>
            <a:stCxn id="3" idx="3"/>
            <a:endCxn id="44" idx="1"/>
          </p:cNvCxnSpPr>
          <p:nvPr/>
        </p:nvCxnSpPr>
        <p:spPr>
          <a:xfrm>
            <a:off x="3543300" y="1981200"/>
            <a:ext cx="647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305247" y="1981200"/>
            <a:ext cx="1103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Read</a:t>
            </a:r>
          </a:p>
          <a:p>
            <a:pPr algn="ctr"/>
            <a:r>
              <a:rPr lang="en-US" sz="1200" dirty="0" smtClean="0"/>
              <a:t>Address</a:t>
            </a:r>
          </a:p>
          <a:p>
            <a:pPr algn="ctr"/>
            <a:r>
              <a:rPr lang="en-US" sz="1200" dirty="0" smtClean="0"/>
              <a:t>(upper 10 bits)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2244344" y="2984053"/>
            <a:ext cx="1604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Sub = ADC – </a:t>
            </a:r>
            <a:r>
              <a:rPr lang="en-US" sz="1200" dirty="0" err="1" smtClean="0"/>
              <a:t>ADCpre</a:t>
            </a:r>
            <a:endParaRPr lang="en-US" sz="1200" dirty="0" smtClean="0"/>
          </a:p>
          <a:p>
            <a:r>
              <a:rPr lang="en-US" sz="1200" dirty="0" smtClean="0"/>
              <a:t>If (</a:t>
            </a:r>
            <a:r>
              <a:rPr lang="en-US" sz="1200" dirty="0" err="1" smtClean="0"/>
              <a:t>adcpre</a:t>
            </a:r>
            <a:r>
              <a:rPr lang="en-US" sz="1200" dirty="0"/>
              <a:t> </a:t>
            </a:r>
            <a:r>
              <a:rPr lang="en-US" sz="1200" dirty="0" smtClean="0"/>
              <a:t>&gt; </a:t>
            </a:r>
            <a:r>
              <a:rPr lang="en-US" sz="1200" dirty="0" err="1" smtClean="0"/>
              <a:t>adc</a:t>
            </a:r>
            <a:r>
              <a:rPr lang="en-US" sz="1200" dirty="0" smtClean="0"/>
              <a:t>) sub=0</a:t>
            </a:r>
            <a:endParaRPr lang="en-US" sz="1200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4457700" y="2324100"/>
            <a:ext cx="0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876800" y="2324100"/>
            <a:ext cx="0" cy="34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144945" y="2660099"/>
            <a:ext cx="1058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Load lookup </a:t>
            </a:r>
          </a:p>
          <a:p>
            <a:r>
              <a:rPr lang="en-US" sz="1200" dirty="0" smtClean="0"/>
              <a:t>Memory from</a:t>
            </a:r>
          </a:p>
          <a:p>
            <a:r>
              <a:rPr lang="en-US" sz="1200" dirty="0" smtClean="0"/>
              <a:t>Slow control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753100" y="1642448"/>
            <a:ext cx="1023550" cy="2281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10 bits </a:t>
            </a:r>
          </a:p>
          <a:p>
            <a:pPr algn="ctr"/>
            <a:r>
              <a:rPr lang="en-US" sz="1200" dirty="0" smtClean="0"/>
              <a:t>2X2 SUM</a:t>
            </a:r>
          </a:p>
          <a:p>
            <a:pPr algn="ctr"/>
            <a:r>
              <a:rPr lang="en-US" sz="1200" dirty="0" smtClean="0"/>
              <a:t>(12 bits output)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6734913" y="1550313"/>
            <a:ext cx="8835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/>
              <a:t>o</a:t>
            </a:r>
            <a:r>
              <a:rPr lang="en-US" sz="1100" b="1" dirty="0" smtClean="0"/>
              <a:t>nly use</a:t>
            </a:r>
          </a:p>
          <a:p>
            <a:pPr algn="ctr"/>
            <a:r>
              <a:rPr lang="en-US" sz="1100" b="1" dirty="0"/>
              <a:t>u</a:t>
            </a:r>
            <a:r>
              <a:rPr lang="en-US" sz="1100" b="1" dirty="0" smtClean="0"/>
              <a:t>pper 8 bits</a:t>
            </a:r>
            <a:endParaRPr lang="en-US" sz="1100" b="1" dirty="0"/>
          </a:p>
        </p:txBody>
      </p:sp>
      <p:cxnSp>
        <p:nvCxnSpPr>
          <p:cNvPr id="64" name="Straight Arrow Connector 63"/>
          <p:cNvCxnSpPr>
            <a:stCxn id="44" idx="3"/>
          </p:cNvCxnSpPr>
          <p:nvPr/>
        </p:nvCxnSpPr>
        <p:spPr>
          <a:xfrm>
            <a:off x="5214550" y="1981200"/>
            <a:ext cx="5385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214550" y="2459524"/>
            <a:ext cx="5385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5214550" y="2937848"/>
            <a:ext cx="5385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214550" y="3416172"/>
            <a:ext cx="5385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7560274" y="1638300"/>
            <a:ext cx="1023550" cy="3924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Choose one of the of </a:t>
            </a:r>
            <a:r>
              <a:rPr lang="en-US" dirty="0" err="1" smtClean="0"/>
              <a:t>of</a:t>
            </a:r>
            <a:r>
              <a:rPr lang="en-US" dirty="0" smtClean="0"/>
              <a:t> the 12X BC clock </a:t>
            </a:r>
            <a:r>
              <a:rPr lang="en-US" dirty="0" err="1" smtClean="0"/>
              <a:t>phas</a:t>
            </a:r>
            <a:r>
              <a:rPr lang="en-US" dirty="0" smtClean="0"/>
              <a:t>  for trigger primitive</a:t>
            </a:r>
            <a:endParaRPr lang="en-US" dirty="0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6776650" y="2135041"/>
            <a:ext cx="7607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6799510" y="5105400"/>
            <a:ext cx="7607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157032" y="2304365"/>
            <a:ext cx="19668" cy="261053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 rot="5400000">
            <a:off x="6418365" y="3084867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64 channels</a:t>
            </a:r>
          </a:p>
          <a:p>
            <a:pPr algn="ctr"/>
            <a:r>
              <a:rPr lang="en-US" sz="1400" b="1" dirty="0" smtClean="0"/>
              <a:t>16 2X2 8 bits sum</a:t>
            </a:r>
            <a:endParaRPr lang="en-US" sz="1400" b="1" dirty="0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266700" y="742594"/>
            <a:ext cx="6743700" cy="207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625818" y="315533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6X BC clock</a:t>
            </a:r>
            <a:endParaRPr lang="en-US" dirty="0"/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7537414" y="742594"/>
            <a:ext cx="3007297" cy="270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7848600" y="346310"/>
            <a:ext cx="11240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12X BC Clock</a:t>
            </a:r>
            <a:endParaRPr lang="en-US" sz="1400" dirty="0"/>
          </a:p>
        </p:txBody>
      </p:sp>
      <p:sp>
        <p:nvSpPr>
          <p:cNvPr id="89" name="Rectangle 88"/>
          <p:cNvSpPr/>
          <p:nvPr/>
        </p:nvSpPr>
        <p:spPr>
          <a:xfrm>
            <a:off x="9271771" y="1843127"/>
            <a:ext cx="682067" cy="2281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MUX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 smtClean="0"/>
              <a:t>128 bits</a:t>
            </a:r>
          </a:p>
          <a:p>
            <a:pPr algn="ctr"/>
            <a:r>
              <a:rPr lang="en-US" sz="1200" dirty="0" smtClean="0"/>
              <a:t>To 8 16 bits </a:t>
            </a:r>
            <a:endParaRPr lang="en-US" sz="1200" dirty="0"/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10608462" y="771389"/>
            <a:ext cx="11049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0544711" y="326027"/>
            <a:ext cx="1443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120 MHz clock </a:t>
            </a:r>
            <a:endParaRPr lang="en-US" sz="1600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8583824" y="3048000"/>
            <a:ext cx="6879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10292431" y="1843127"/>
            <a:ext cx="704850" cy="2281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10X16 bits FIFO</a:t>
            </a:r>
            <a:endParaRPr lang="en-US" sz="1400" dirty="0"/>
          </a:p>
        </p:txBody>
      </p:sp>
      <p:sp>
        <p:nvSpPr>
          <p:cNvPr id="103" name="Rectangle 102"/>
          <p:cNvSpPr/>
          <p:nvPr/>
        </p:nvSpPr>
        <p:spPr>
          <a:xfrm>
            <a:off x="11292993" y="1843127"/>
            <a:ext cx="704850" cy="2281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Transceiver </a:t>
            </a:r>
          </a:p>
          <a:p>
            <a:pPr algn="ctr"/>
            <a:r>
              <a:rPr lang="en-US" sz="1400" dirty="0" smtClean="0"/>
              <a:t>IP</a:t>
            </a:r>
            <a:endParaRPr lang="en-US" sz="1400" dirty="0"/>
          </a:p>
        </p:txBody>
      </p:sp>
      <p:cxnSp>
        <p:nvCxnSpPr>
          <p:cNvPr id="105" name="Straight Arrow Connector 104"/>
          <p:cNvCxnSpPr>
            <a:stCxn id="89" idx="3"/>
            <a:endCxn id="101" idx="1"/>
          </p:cNvCxnSpPr>
          <p:nvPr/>
        </p:nvCxnSpPr>
        <p:spPr>
          <a:xfrm>
            <a:off x="9953838" y="2984053"/>
            <a:ext cx="3385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1" idx="3"/>
            <a:endCxn id="103" idx="1"/>
          </p:cNvCxnSpPr>
          <p:nvPr/>
        </p:nvCxnSpPr>
        <p:spPr>
          <a:xfrm>
            <a:off x="10997281" y="2984053"/>
            <a:ext cx="2957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8" name="Table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441852"/>
              </p:ext>
            </p:extLst>
          </p:nvPr>
        </p:nvGraphicFramePr>
        <p:xfrm>
          <a:off x="2415343" y="4553712"/>
          <a:ext cx="4192380" cy="1911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238"/>
                <a:gridCol w="419238"/>
                <a:gridCol w="419238"/>
                <a:gridCol w="419238"/>
                <a:gridCol w="419238"/>
                <a:gridCol w="419238"/>
                <a:gridCol w="419238"/>
                <a:gridCol w="419238"/>
                <a:gridCol w="419238"/>
                <a:gridCol w="419238"/>
              </a:tblGrid>
              <a:tr h="65266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12584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header</a:t>
                      </a:r>
                    </a:p>
                    <a:p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Mod + clock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1+2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Sum</a:t>
                      </a:r>
                      <a:r>
                        <a:rPr lang="en-US" baseline="0" dirty="0" smtClean="0"/>
                        <a:t> 3+4</a:t>
                      </a:r>
                      <a:endParaRPr lang="en-US" dirty="0" smtClean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</a:t>
                      </a:r>
                      <a:r>
                        <a:rPr lang="en-US" baseline="0" dirty="0" smtClean="0"/>
                        <a:t> 5+6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7+8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9+10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11+12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13+14 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 15+16</a:t>
                      </a:r>
                      <a:endParaRPr lang="en-US" dirty="0"/>
                    </a:p>
                  </a:txBody>
                  <a:tcPr vert="vert"/>
                </a:tc>
              </a:tr>
            </a:tbl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203316" y="851548"/>
            <a:ext cx="698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delay</a:t>
            </a:r>
            <a:endParaRPr lang="en-US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2629481" y="85292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4302982" y="85292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+2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693761" y="88460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9568155" y="879275"/>
            <a:ext cx="1516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+ 1 BC + 2 12X</a:t>
            </a:r>
            <a:endParaRPr lang="en-US" dirty="0"/>
          </a:p>
        </p:txBody>
      </p:sp>
      <p:cxnSp>
        <p:nvCxnSpPr>
          <p:cNvPr id="118" name="Straight Arrow Connector 117"/>
          <p:cNvCxnSpPr/>
          <p:nvPr/>
        </p:nvCxnSpPr>
        <p:spPr>
          <a:xfrm flipH="1">
            <a:off x="8583824" y="1830241"/>
            <a:ext cx="5982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8631258" y="1373039"/>
            <a:ext cx="1587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4 bits trigger phase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7700" y="15919"/>
            <a:ext cx="4321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Cal trigger primitive Generator (preliminary)</a:t>
            </a:r>
            <a:endParaRPr lang="en-US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974B-4A0D-48E3-9F6F-7E0F990489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4400</TotalTime>
  <Words>3017</Words>
  <Application>Microsoft Office PowerPoint</Application>
  <PresentationFormat>Widescreen</PresentationFormat>
  <Paragraphs>1096</Paragraphs>
  <Slides>43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Wingdings</vt:lpstr>
      <vt:lpstr>Office Theme</vt:lpstr>
      <vt:lpstr>Understand local level 1 (LL1) trigger</vt:lpstr>
      <vt:lpstr>Calorimeter Level 1 trigger</vt:lpstr>
      <vt:lpstr>PowerPoint Presentation</vt:lpstr>
      <vt:lpstr>PowerPoint Presentation</vt:lpstr>
      <vt:lpstr>PowerPoint Presentation</vt:lpstr>
      <vt:lpstr>LL1 data path</vt:lpstr>
      <vt:lpstr>Front End Electronics (ADC)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MBD LL1 trigger</vt:lpstr>
      <vt:lpstr>PowerPoint Presentation</vt:lpstr>
      <vt:lpstr>PowerPoint Presentation</vt:lpstr>
      <vt:lpstr>Calorimeter triggers</vt:lpstr>
      <vt:lpstr>PowerPoint Presentation</vt:lpstr>
      <vt:lpstr>HCAL data concentrator</vt:lpstr>
      <vt:lpstr>PowerPoint Presentation</vt:lpstr>
      <vt:lpstr>PowerPoint Presentation</vt:lpstr>
      <vt:lpstr>EMCAL  (data concentrator)</vt:lpstr>
      <vt:lpstr>PowerPoint Presentation</vt:lpstr>
      <vt:lpstr>PowerPoint Presentation</vt:lpstr>
      <vt:lpstr>PowerPoint Presentation</vt:lpstr>
      <vt:lpstr>Pair trigger preparation</vt:lpstr>
      <vt:lpstr>PowerPoint Presentation</vt:lpstr>
      <vt:lpstr>PowerPoint Presentation</vt:lpstr>
      <vt:lpstr>PowerPoint Presentation</vt:lpstr>
      <vt:lpstr>PowerPoint Presentation</vt:lpstr>
      <vt:lpstr>Sorting procedure</vt:lpstr>
      <vt:lpstr>PowerPoint Presentation</vt:lpstr>
      <vt:lpstr>PowerPoint Presentation</vt:lpstr>
      <vt:lpstr>PowerPoint Presentation</vt:lpstr>
      <vt:lpstr>Jet trigger</vt:lpstr>
      <vt:lpstr>PowerPoint Presentation</vt:lpstr>
      <vt:lpstr>PowerPoint Presentation</vt:lpstr>
      <vt:lpstr>PowerPoint Presentation</vt:lpstr>
      <vt:lpstr>Status</vt:lpstr>
      <vt:lpstr>Backup…</vt:lpstr>
      <vt:lpstr>Digitizer Crate</vt:lpstr>
      <vt:lpstr>The Digitizer Subsystem Technical Overview</vt:lpstr>
      <vt:lpstr>Arria 10 FPGA </vt:lpstr>
      <vt:lpstr>Optical ports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 local level 1 (LL1) trigger</dc:title>
  <dc:creator>Cheng-Yi Chi</dc:creator>
  <cp:lastModifiedBy>Cheng-Yi Chi</cp:lastModifiedBy>
  <cp:revision>31</cp:revision>
  <dcterms:created xsi:type="dcterms:W3CDTF">2023-09-29T13:20:10Z</dcterms:created>
  <dcterms:modified xsi:type="dcterms:W3CDTF">2023-10-02T14:40:33Z</dcterms:modified>
</cp:coreProperties>
</file>