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0" r:id="rId2"/>
    <p:sldId id="264" r:id="rId3"/>
    <p:sldId id="265" r:id="rId4"/>
    <p:sldId id="266" r:id="rId5"/>
    <p:sldId id="271" r:id="rId6"/>
    <p:sldId id="268" r:id="rId7"/>
    <p:sldId id="269" r:id="rId8"/>
    <p:sldId id="258" r:id="rId9"/>
    <p:sldId id="259" r:id="rId10"/>
    <p:sldId id="261" r:id="rId11"/>
    <p:sldId id="260" r:id="rId12"/>
    <p:sldId id="262" r:id="rId13"/>
    <p:sldId id="263" r:id="rId14"/>
    <p:sldId id="267" r:id="rId15"/>
    <p:sldId id="272" r:id="rId16"/>
    <p:sldId id="25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6929DE-CF08-417C-A847-F194537C4574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B6173-985C-4994-8C47-7C6E07F6A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41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5B6173-985C-4994-8C47-7C6E07F6A60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51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39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80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28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396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08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4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90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5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13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72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86E49-26EA-40D4-8736-0977DB75D6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18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MBD Local Level 1 trigger status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MBD trigger block diagram.</a:t>
            </a:r>
          </a:p>
          <a:p>
            <a:r>
              <a:rPr lang="en-US" dirty="0" smtClean="0"/>
              <a:t>MBD Local level 1 trigger block diagram.</a:t>
            </a:r>
          </a:p>
          <a:p>
            <a:r>
              <a:rPr lang="en-US" dirty="0" smtClean="0"/>
              <a:t>Preliminary MBD timing measurement</a:t>
            </a:r>
          </a:p>
          <a:p>
            <a:r>
              <a:rPr lang="en-US" dirty="0" smtClean="0"/>
              <a:t>Trigger data monitor/setup</a:t>
            </a:r>
          </a:p>
          <a:p>
            <a:pPr lvl="1"/>
            <a:r>
              <a:rPr lang="en-US" dirty="0" smtClean="0"/>
              <a:t>Use L1 trigger to readout FEM and LL1 data	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7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719" y="480317"/>
            <a:ext cx="4318672" cy="5087248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09330" y="715617"/>
            <a:ext cx="4562061" cy="765313"/>
          </a:xfrm>
          <a:prstGeom prst="roundRect">
            <a:avLst/>
          </a:prstGeom>
          <a:noFill/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28600" y="5387009"/>
            <a:ext cx="4571999" cy="268356"/>
          </a:xfrm>
          <a:prstGeom prst="roundRect">
            <a:avLst/>
          </a:prstGeom>
          <a:noFill/>
          <a:ln w="22225">
            <a:solidFill>
              <a:srgbClr val="FFC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58409" y="715617"/>
            <a:ext cx="66691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last word of the FEM </a:t>
            </a:r>
            <a:r>
              <a:rPr lang="en-US" dirty="0" smtClean="0">
                <a:sym typeface="Wingdings" panose="05000000000000000000" pitchFamily="2" charset="2"/>
              </a:rPr>
              <a:t> LL1 data packet contains module address and 8 bit beam clock counter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The beam counters, FEM &amp; LL1, are reset together from GTM mode bits, except for difference in the mode bits data path.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The difference of beam counters between FEM/LL1 should remain the same except the uncertainty between the strobe and beam clock phase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One can readout the beam counter through slow control.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Additional alignment check is done with event by event check.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10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219568" y="5567565"/>
            <a:ext cx="3851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u="sng" dirty="0" smtClean="0"/>
              <a:t>Beam clock status word read</a:t>
            </a:r>
            <a:endParaRPr lang="en-US" sz="2400" b="1" i="1" u="sng" dirty="0"/>
          </a:p>
        </p:txBody>
      </p:sp>
    </p:spTree>
    <p:extLst>
      <p:ext uri="{BB962C8B-B14F-4D97-AF65-F5344CB8AC3E}">
        <p14:creationId xmlns:p14="http://schemas.microsoft.com/office/powerpoint/2010/main" val="2582538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1373" y="1083364"/>
            <a:ext cx="1630017" cy="55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Receiver</a:t>
            </a:r>
          </a:p>
          <a:p>
            <a:pPr algn="ctr"/>
            <a:r>
              <a:rPr lang="en-US" sz="1600" dirty="0" smtClean="0"/>
              <a:t>FEM trigger data </a:t>
            </a:r>
          </a:p>
        </p:txBody>
      </p:sp>
      <p:sp>
        <p:nvSpPr>
          <p:cNvPr id="3" name="Rectangle 2"/>
          <p:cNvSpPr/>
          <p:nvPr/>
        </p:nvSpPr>
        <p:spPr>
          <a:xfrm>
            <a:off x="1444485" y="1083364"/>
            <a:ext cx="921027" cy="55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Beam Clock number</a:t>
            </a:r>
            <a:endParaRPr lang="en-US" sz="1200" dirty="0"/>
          </a:p>
        </p:txBody>
      </p:sp>
      <p:sp>
        <p:nvSpPr>
          <p:cNvPr id="4" name="Rectangle 3"/>
          <p:cNvSpPr/>
          <p:nvPr/>
        </p:nvSpPr>
        <p:spPr>
          <a:xfrm>
            <a:off x="5221356" y="1083364"/>
            <a:ext cx="1630017" cy="55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Calculation </a:t>
            </a:r>
          </a:p>
          <a:p>
            <a:pPr algn="ctr"/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44485" y="2057399"/>
            <a:ext cx="921027" cy="4969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Dual port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1373" y="1997765"/>
            <a:ext cx="3810000" cy="556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Dual port memory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04727" y="3041373"/>
            <a:ext cx="960785" cy="993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41373" y="3041373"/>
            <a:ext cx="3810000" cy="993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 EVENTS</a:t>
            </a:r>
          </a:p>
          <a:p>
            <a:pPr algn="ctr"/>
            <a:r>
              <a:rPr lang="en-US" dirty="0" smtClean="0"/>
              <a:t>BUFFER 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851373" y="2112065"/>
            <a:ext cx="36443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6865569" y="2276060"/>
            <a:ext cx="896014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761583" y="1986410"/>
            <a:ext cx="6227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Wren</a:t>
            </a:r>
          </a:p>
          <a:p>
            <a:r>
              <a:rPr lang="en-US" sz="1400" b="1" dirty="0" smtClean="0"/>
              <a:t>(sync)</a:t>
            </a:r>
            <a:endParaRPr lang="en-US" sz="1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851373" y="1742733"/>
            <a:ext cx="8963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BC (clock)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49327" y="2091394"/>
            <a:ext cx="1178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Delay FIFO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6865568" y="2460726"/>
            <a:ext cx="3644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113433" y="2207555"/>
            <a:ext cx="750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Read</a:t>
            </a:r>
          </a:p>
          <a:p>
            <a:pPr algn="ctr"/>
            <a:r>
              <a:rPr lang="en-US" sz="1400" dirty="0" smtClean="0"/>
              <a:t>(L1 trig)</a:t>
            </a:r>
            <a:endParaRPr lang="en-US" sz="1400" dirty="0"/>
          </a:p>
        </p:txBody>
      </p:sp>
      <p:sp>
        <p:nvSpPr>
          <p:cNvPr id="30" name="Flowchart: Manual Operation 29"/>
          <p:cNvSpPr/>
          <p:nvPr/>
        </p:nvSpPr>
        <p:spPr>
          <a:xfrm>
            <a:off x="1444485" y="4422913"/>
            <a:ext cx="5294247" cy="91440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Monitor path</a:t>
            </a:r>
          </a:p>
          <a:p>
            <a:pPr algn="ctr"/>
            <a:r>
              <a:rPr lang="en-US" dirty="0" smtClean="0"/>
              <a:t>via either</a:t>
            </a:r>
          </a:p>
          <a:p>
            <a:pPr algn="ctr"/>
            <a:r>
              <a:rPr lang="en-US" dirty="0" smtClean="0"/>
              <a:t>Crate controller or JSEB II</a:t>
            </a:r>
            <a:endParaRPr lang="en-US" dirty="0"/>
          </a:p>
        </p:txBody>
      </p:sp>
      <p:sp>
        <p:nvSpPr>
          <p:cNvPr id="31" name="Down Arrow 30"/>
          <p:cNvSpPr/>
          <p:nvPr/>
        </p:nvSpPr>
        <p:spPr>
          <a:xfrm>
            <a:off x="5814391" y="1639956"/>
            <a:ext cx="221973" cy="3464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>
            <a:off x="3856381" y="1675451"/>
            <a:ext cx="221973" cy="3464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1840395" y="1669773"/>
            <a:ext cx="221973" cy="3464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4671390" y="2569972"/>
            <a:ext cx="327991" cy="4870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>
            <a:off x="1724439" y="2572264"/>
            <a:ext cx="327991" cy="4870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>
            <a:off x="4671390" y="4035287"/>
            <a:ext cx="327991" cy="3876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Down Arrow 36"/>
          <p:cNvSpPr/>
          <p:nvPr/>
        </p:nvSpPr>
        <p:spPr>
          <a:xfrm>
            <a:off x="1741002" y="4035287"/>
            <a:ext cx="327991" cy="3876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Down Arrow 38"/>
          <p:cNvSpPr/>
          <p:nvPr/>
        </p:nvSpPr>
        <p:spPr>
          <a:xfrm>
            <a:off x="3856381" y="5337313"/>
            <a:ext cx="326337" cy="644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8299174" y="714032"/>
            <a:ext cx="2858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MBD LL1 Data Monitor Path</a:t>
            </a:r>
            <a:endParaRPr lang="en-US" b="1" u="sng" dirty="0"/>
          </a:p>
        </p:txBody>
      </p:sp>
      <p:sp>
        <p:nvSpPr>
          <p:cNvPr id="41" name="TextBox 40"/>
          <p:cNvSpPr txBox="1"/>
          <p:nvPr/>
        </p:nvSpPr>
        <p:spPr>
          <a:xfrm>
            <a:off x="7313576" y="3140765"/>
            <a:ext cx="463325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/>
              <a:t>Write FEM trigger data/beam clock to the monitor dual port memory – adjustable delay parameter</a:t>
            </a:r>
          </a:p>
          <a:p>
            <a:pPr marL="342900" indent="-342900">
              <a:buAutoNum type="arabicParenR"/>
            </a:pPr>
            <a:r>
              <a:rPr lang="en-US" dirty="0" smtClean="0"/>
              <a:t>Receiver L1 trigger </a:t>
            </a:r>
            <a:r>
              <a:rPr lang="en-US" dirty="0" smtClean="0">
                <a:sym typeface="Wingdings" panose="05000000000000000000" pitchFamily="2" charset="2"/>
              </a:rPr>
              <a:t> write data into multiple event buffer ( adjustable number of sample)</a:t>
            </a:r>
          </a:p>
          <a:p>
            <a:pPr marL="342900" indent="-342900">
              <a:buAutoNum type="arabicParenR"/>
            </a:pPr>
            <a:r>
              <a:rPr lang="en-US" dirty="0" smtClean="0">
                <a:sym typeface="Wingdings" panose="05000000000000000000" pitchFamily="2" charset="2"/>
              </a:rPr>
              <a:t>Multiple events buffer can be readout through JSEB II or crate controller</a:t>
            </a:r>
          </a:p>
          <a:p>
            <a:pPr marL="342900" indent="-342900">
              <a:buAutoNum type="arabicParenR"/>
            </a:pPr>
            <a:r>
              <a:rPr lang="en-US" dirty="0" smtClean="0">
                <a:sym typeface="Wingdings" panose="05000000000000000000" pitchFamily="2" charset="2"/>
              </a:rPr>
              <a:t>Can compare L1 data from FEM.</a:t>
            </a:r>
          </a:p>
          <a:p>
            <a:pPr marL="342900" indent="-342900">
              <a:buAutoNum type="arabicParenR"/>
            </a:pPr>
            <a:r>
              <a:rPr lang="en-US" dirty="0" smtClean="0">
                <a:sym typeface="Wingdings" panose="05000000000000000000" pitchFamily="2" charset="2"/>
              </a:rPr>
              <a:t>Provide data alignment check, data monitor.</a:t>
            </a:r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45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417" y="624314"/>
            <a:ext cx="11605591" cy="57367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124740" y="139147"/>
            <a:ext cx="2561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MBD LL1 monitor output</a:t>
            </a:r>
            <a:endParaRPr lang="en-US" b="1" u="sng" dirty="0"/>
          </a:p>
        </p:txBody>
      </p:sp>
      <p:sp>
        <p:nvSpPr>
          <p:cNvPr id="5" name="Rectangle 4"/>
          <p:cNvSpPr/>
          <p:nvPr/>
        </p:nvSpPr>
        <p:spPr>
          <a:xfrm>
            <a:off x="109330" y="624313"/>
            <a:ext cx="11936896" cy="1144852"/>
          </a:xfrm>
          <a:prstGeom prst="rect">
            <a:avLst/>
          </a:prstGeom>
          <a:noFill/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8538" y="1769165"/>
            <a:ext cx="11936896" cy="1144852"/>
          </a:xfrm>
          <a:prstGeom prst="rect">
            <a:avLst/>
          </a:prstGeom>
          <a:noFill/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764" y="2925790"/>
            <a:ext cx="11936896" cy="1144852"/>
          </a:xfrm>
          <a:prstGeom prst="rect">
            <a:avLst/>
          </a:prstGeom>
          <a:noFill/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9330" y="4082415"/>
            <a:ext cx="11936896" cy="1144852"/>
          </a:xfrm>
          <a:prstGeom prst="rect">
            <a:avLst/>
          </a:prstGeom>
          <a:noFill/>
          <a:ln w="222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928191" y="248478"/>
            <a:ext cx="288235" cy="6321287"/>
          </a:xfrm>
          <a:prstGeom prst="roundRect">
            <a:avLst/>
          </a:prstGeom>
          <a:noFill/>
          <a:ln>
            <a:solidFill>
              <a:srgbClr val="92D05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450496" y="1137371"/>
            <a:ext cx="203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Optical fiber 1 data </a:t>
            </a: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38538" y="6456512"/>
            <a:ext cx="11698357" cy="993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40872" y="5975502"/>
            <a:ext cx="1585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Beam crossing 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50496" y="4654841"/>
            <a:ext cx="203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Optical fiber 4 data </a:t>
            </a: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50496" y="5790836"/>
            <a:ext cx="2081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MBD LL1 calculation</a:t>
            </a: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0825018" y="775855"/>
            <a:ext cx="46182" cy="538431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825018" y="2962718"/>
            <a:ext cx="461665" cy="1036374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Fiber data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90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" y="4871820"/>
            <a:ext cx="12068175" cy="12096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5400000">
            <a:off x="9368960" y="1995678"/>
            <a:ext cx="3578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Translate FEM LL1 Monitor data into</a:t>
            </a:r>
          </a:p>
          <a:p>
            <a:r>
              <a:rPr lang="en-US" dirty="0" smtClean="0"/>
              <a:t> MBD trigger format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63570" y="4538695"/>
            <a:ext cx="9772650" cy="46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439896" y="4538695"/>
            <a:ext cx="1579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Beam Crossing</a:t>
            </a:r>
            <a:endParaRPr lang="en-US" b="1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82043" y="256763"/>
            <a:ext cx="0" cy="412415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9844" y="2011034"/>
            <a:ext cx="461665" cy="1152560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dirty="0" smtClean="0"/>
              <a:t>FIBER DATA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13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509" y="278333"/>
            <a:ext cx="9629775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750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14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" y="2824162"/>
            <a:ext cx="12068175" cy="12096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93960" y="1478240"/>
            <a:ext cx="55159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Translate FEM LL1 Monitor data into MBD trigger format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793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5287" y="2207741"/>
            <a:ext cx="10515600" cy="979016"/>
          </a:xfrm>
        </p:spPr>
        <p:txBody>
          <a:bodyPr/>
          <a:lstStyle/>
          <a:p>
            <a:pPr algn="ctr"/>
            <a:r>
              <a:rPr lang="en-US" dirty="0" smtClean="0"/>
              <a:t>Backup Slide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24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79157" y="1087393"/>
            <a:ext cx="1210962" cy="7166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EMCAL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L1 data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processor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856837" y="1087393"/>
            <a:ext cx="1210962" cy="7166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(inner/outer)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HCAL data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Concentrator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819400" y="3431573"/>
            <a:ext cx="2059459" cy="8320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7162800" y="3429000"/>
            <a:ext cx="2174789" cy="8320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1894703" y="1804085"/>
            <a:ext cx="4120" cy="7146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1905000" y="2513569"/>
            <a:ext cx="5443152" cy="51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348152" y="2513569"/>
            <a:ext cx="5147" cy="91543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466702" y="1804085"/>
            <a:ext cx="0" cy="348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466702" y="2158313"/>
            <a:ext cx="1548714" cy="10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8006505" y="2162619"/>
            <a:ext cx="0" cy="127686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7683522" y="2365285"/>
            <a:ext cx="5471" cy="106371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242486" y="1849392"/>
            <a:ext cx="0" cy="5158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48343" y="2358077"/>
            <a:ext cx="3435179" cy="72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3160241" y="2826607"/>
            <a:ext cx="3089" cy="60239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1427207" y="1804085"/>
            <a:ext cx="7207" cy="10225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37503" y="2826607"/>
            <a:ext cx="1722738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689620" y="1837544"/>
            <a:ext cx="1703" cy="1591456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5965932" y="1804085"/>
            <a:ext cx="0" cy="10225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4602584" y="2837093"/>
            <a:ext cx="3089" cy="60239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4626576" y="2826607"/>
            <a:ext cx="13393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8250194" y="1804085"/>
            <a:ext cx="0" cy="163540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8875776" y="1793599"/>
            <a:ext cx="0" cy="163540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ounded Rectangle 98"/>
          <p:cNvSpPr/>
          <p:nvPr/>
        </p:nvSpPr>
        <p:spPr>
          <a:xfrm>
            <a:off x="3414777" y="1087393"/>
            <a:ext cx="1210962" cy="7166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EMCAL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L1 data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processor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5707549" y="1076907"/>
            <a:ext cx="1210962" cy="71669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EMCAL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L1 data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processor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411293" y="3379560"/>
            <a:ext cx="921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16 fibers</a:t>
            </a:r>
            <a:endParaRPr lang="en-US" sz="1600" b="1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7232190" y="3370970"/>
            <a:ext cx="921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16 fibers</a:t>
            </a:r>
            <a:endParaRPr lang="en-US" sz="1600" b="1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8188700" y="3370970"/>
            <a:ext cx="917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/>
              <a:t>16 fibers</a:t>
            </a:r>
            <a:endParaRPr lang="en-US" sz="1600" b="1" i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3240573" y="3718114"/>
            <a:ext cx="1339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Pair </a:t>
            </a:r>
            <a:r>
              <a:rPr lang="en-US" sz="2000" b="1" dirty="0" smtClean="0"/>
              <a:t>Trigger</a:t>
            </a:r>
            <a:endParaRPr lang="en-US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7614122" y="3709524"/>
            <a:ext cx="12721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JET </a:t>
            </a:r>
            <a:r>
              <a:rPr lang="en-US" sz="2000" b="1" dirty="0" smtClean="0"/>
              <a:t>Trigger</a:t>
            </a:r>
            <a:endParaRPr lang="en-US" b="1" dirty="0"/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3827403" y="577966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4266315" y="577965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3878830" y="689882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24</a:t>
            </a:r>
            <a:endParaRPr lang="en-US" sz="1200" b="1" dirty="0"/>
          </a:p>
        </p:txBody>
      </p:sp>
      <p:cxnSp>
        <p:nvCxnSpPr>
          <p:cNvPr id="117" name="Straight Connector 116"/>
          <p:cNvCxnSpPr/>
          <p:nvPr/>
        </p:nvCxnSpPr>
        <p:spPr>
          <a:xfrm>
            <a:off x="3608832" y="795528"/>
            <a:ext cx="0" cy="281379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3316224" y="795528"/>
            <a:ext cx="292608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V="1">
            <a:off x="4413504" y="806014"/>
            <a:ext cx="0" cy="2813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4413504" y="795528"/>
            <a:ext cx="21223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6137523" y="560715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6576435" y="560714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6188950" y="672631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24</a:t>
            </a:r>
            <a:endParaRPr lang="en-US" sz="1200" b="1" dirty="0"/>
          </a:p>
        </p:txBody>
      </p:sp>
      <p:cxnSp>
        <p:nvCxnSpPr>
          <p:cNvPr id="129" name="Straight Connector 128"/>
          <p:cNvCxnSpPr/>
          <p:nvPr/>
        </p:nvCxnSpPr>
        <p:spPr>
          <a:xfrm>
            <a:off x="5918952" y="778277"/>
            <a:ext cx="0" cy="281379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5626344" y="778277"/>
            <a:ext cx="292608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flipV="1">
            <a:off x="6723624" y="788763"/>
            <a:ext cx="0" cy="2813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6723624" y="778277"/>
            <a:ext cx="21223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1529556" y="588452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1968468" y="588451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1580983" y="70036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24</a:t>
            </a:r>
            <a:endParaRPr lang="en-US" sz="1200" b="1" dirty="0"/>
          </a:p>
        </p:txBody>
      </p:sp>
      <p:cxnSp>
        <p:nvCxnSpPr>
          <p:cNvPr id="136" name="Straight Connector 135"/>
          <p:cNvCxnSpPr/>
          <p:nvPr/>
        </p:nvCxnSpPr>
        <p:spPr>
          <a:xfrm>
            <a:off x="1310985" y="806014"/>
            <a:ext cx="0" cy="281379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1018377" y="806014"/>
            <a:ext cx="292608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V="1">
            <a:off x="2115657" y="816500"/>
            <a:ext cx="0" cy="2813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>
            <a:off x="2115657" y="806014"/>
            <a:ext cx="21223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>
            <a:off x="8015416" y="597044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>
            <a:off x="8363424" y="605478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8015416" y="758210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24</a:t>
            </a:r>
            <a:endParaRPr lang="en-US" sz="1200" b="1" dirty="0"/>
          </a:p>
        </p:txBody>
      </p:sp>
      <p:sp>
        <p:nvSpPr>
          <p:cNvPr id="143" name="Rounded Rectangle 142"/>
          <p:cNvSpPr/>
          <p:nvPr/>
        </p:nvSpPr>
        <p:spPr>
          <a:xfrm>
            <a:off x="5181600" y="4818888"/>
            <a:ext cx="1828800" cy="6583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Global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Level 1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45" name="Elbow Connector 144"/>
          <p:cNvCxnSpPr>
            <a:stCxn id="8" idx="2"/>
            <a:endCxn id="143" idx="3"/>
          </p:cNvCxnSpPr>
          <p:nvPr/>
        </p:nvCxnSpPr>
        <p:spPr>
          <a:xfrm rot="5400000">
            <a:off x="7186773" y="4084650"/>
            <a:ext cx="887050" cy="1239795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Elbow Connector 146"/>
          <p:cNvCxnSpPr>
            <a:stCxn id="7" idx="2"/>
            <a:endCxn id="143" idx="1"/>
          </p:cNvCxnSpPr>
          <p:nvPr/>
        </p:nvCxnSpPr>
        <p:spPr>
          <a:xfrm rot="16200000" flipH="1">
            <a:off x="4073127" y="4039598"/>
            <a:ext cx="884477" cy="1332470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1950659" y="3013501"/>
            <a:ext cx="11126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Shower Max</a:t>
            </a:r>
            <a:endParaRPr lang="en-US" sz="1400" b="1" dirty="0"/>
          </a:p>
        </p:txBody>
      </p:sp>
      <p:sp>
        <p:nvSpPr>
          <p:cNvPr id="149" name="TextBox 148"/>
          <p:cNvSpPr txBox="1"/>
          <p:nvPr/>
        </p:nvSpPr>
        <p:spPr>
          <a:xfrm>
            <a:off x="5987858" y="2905780"/>
            <a:ext cx="13719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8x8 sum </a:t>
            </a:r>
          </a:p>
          <a:p>
            <a:pPr algn="ctr"/>
            <a:r>
              <a:rPr lang="en-US" sz="1400" b="1" dirty="0" smtClean="0"/>
              <a:t>non-overlapped</a:t>
            </a:r>
            <a:endParaRPr lang="en-US" sz="1400" b="1" dirty="0"/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8610286" y="597044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8958294" y="605478"/>
            <a:ext cx="0" cy="5008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8610286" y="758210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24</a:t>
            </a:r>
            <a:endParaRPr lang="en-US" sz="1200" b="1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51181" y="1973078"/>
            <a:ext cx="8890113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1667933" y="1804085"/>
            <a:ext cx="0" cy="17402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4020258" y="1804085"/>
            <a:ext cx="0" cy="17402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6313030" y="1785225"/>
            <a:ext cx="0" cy="17402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8610286" y="1816674"/>
            <a:ext cx="0" cy="17402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9907427" y="4108946"/>
            <a:ext cx="1597688" cy="881462"/>
          </a:xfrm>
          <a:prstGeom prst="round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LL1 data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(JSEB II)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(20 optical links) </a:t>
            </a:r>
          </a:p>
        </p:txBody>
      </p:sp>
      <p:sp>
        <p:nvSpPr>
          <p:cNvPr id="78" name="Right Arrow 77"/>
          <p:cNvSpPr/>
          <p:nvPr/>
        </p:nvSpPr>
        <p:spPr>
          <a:xfrm>
            <a:off x="2289828" y="1405381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ight Arrow 120"/>
          <p:cNvSpPr/>
          <p:nvPr/>
        </p:nvSpPr>
        <p:spPr>
          <a:xfrm>
            <a:off x="4635265" y="1405381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ight Arrow 121"/>
          <p:cNvSpPr/>
          <p:nvPr/>
        </p:nvSpPr>
        <p:spPr>
          <a:xfrm>
            <a:off x="6931460" y="1386223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Right Arrow 123"/>
          <p:cNvSpPr/>
          <p:nvPr/>
        </p:nvSpPr>
        <p:spPr>
          <a:xfrm>
            <a:off x="9077325" y="1381652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Right Arrow 143"/>
          <p:cNvSpPr/>
          <p:nvPr/>
        </p:nvSpPr>
        <p:spPr>
          <a:xfrm>
            <a:off x="4885372" y="3818538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ight Arrow 145"/>
          <p:cNvSpPr/>
          <p:nvPr/>
        </p:nvSpPr>
        <p:spPr>
          <a:xfrm>
            <a:off x="9337589" y="3798310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8459265" y="1959249"/>
            <a:ext cx="0" cy="145592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>
            <a:off x="3940841" y="1973078"/>
            <a:ext cx="0" cy="145592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ight Arrow 150"/>
          <p:cNvSpPr/>
          <p:nvPr/>
        </p:nvSpPr>
        <p:spPr>
          <a:xfrm rot="5400000">
            <a:off x="10175380" y="3797746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ight Arrow 151"/>
          <p:cNvSpPr/>
          <p:nvPr/>
        </p:nvSpPr>
        <p:spPr>
          <a:xfrm rot="5400000">
            <a:off x="10772724" y="3807024"/>
            <a:ext cx="520528" cy="101872"/>
          </a:xfrm>
          <a:prstGeom prst="rightArrow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9629226" y="1789495"/>
            <a:ext cx="1721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crate backplanes</a:t>
            </a:r>
          </a:p>
          <a:p>
            <a:pPr algn="ctr"/>
            <a:r>
              <a:rPr lang="en-US" sz="1400" dirty="0" smtClean="0"/>
              <a:t>(slow control/timing)</a:t>
            </a:r>
            <a:endParaRPr lang="en-US" sz="1400" dirty="0"/>
          </a:p>
        </p:txBody>
      </p:sp>
      <p:sp>
        <p:nvSpPr>
          <p:cNvPr id="83" name="TextBox 82"/>
          <p:cNvSpPr txBox="1"/>
          <p:nvPr/>
        </p:nvSpPr>
        <p:spPr>
          <a:xfrm>
            <a:off x="9629226" y="1167045"/>
            <a:ext cx="12429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LL1 triggered</a:t>
            </a:r>
          </a:p>
          <a:p>
            <a:pPr algn="ctr"/>
            <a:r>
              <a:rPr lang="en-US" sz="1400" dirty="0" smtClean="0"/>
              <a:t>Summary data</a:t>
            </a:r>
            <a:endParaRPr lang="en-US" sz="1400" dirty="0"/>
          </a:p>
        </p:txBody>
      </p:sp>
      <p:sp>
        <p:nvSpPr>
          <p:cNvPr id="84" name="TextBox 83"/>
          <p:cNvSpPr txBox="1"/>
          <p:nvPr/>
        </p:nvSpPr>
        <p:spPr>
          <a:xfrm>
            <a:off x="2981008" y="4350998"/>
            <a:ext cx="8665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Reduced </a:t>
            </a:r>
          </a:p>
          <a:p>
            <a:pPr algn="ctr"/>
            <a:r>
              <a:rPr lang="en-US" sz="1400" b="1" dirty="0" smtClean="0"/>
              <a:t>Trigger</a:t>
            </a:r>
          </a:p>
          <a:p>
            <a:pPr algn="ctr"/>
            <a:r>
              <a:rPr lang="en-US" sz="1400" b="1" dirty="0" smtClean="0"/>
              <a:t>Data </a:t>
            </a:r>
            <a:endParaRPr lang="en-US" sz="2400" b="1" dirty="0"/>
          </a:p>
        </p:txBody>
      </p:sp>
      <p:sp>
        <p:nvSpPr>
          <p:cNvPr id="153" name="TextBox 152"/>
          <p:cNvSpPr txBox="1"/>
          <p:nvPr/>
        </p:nvSpPr>
        <p:spPr>
          <a:xfrm>
            <a:off x="8212292" y="4412410"/>
            <a:ext cx="86651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Reduced </a:t>
            </a:r>
          </a:p>
          <a:p>
            <a:pPr algn="ctr"/>
            <a:r>
              <a:rPr lang="en-US" sz="1400" b="1" dirty="0" smtClean="0"/>
              <a:t>Trigger</a:t>
            </a:r>
          </a:p>
          <a:p>
            <a:pPr algn="ctr"/>
            <a:r>
              <a:rPr lang="en-US" sz="1400" b="1" dirty="0" smtClean="0"/>
              <a:t>Data </a:t>
            </a:r>
            <a:endParaRPr lang="en-US" sz="24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2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230" y="65728"/>
            <a:ext cx="61607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MBD Trigger Primitive data path (preliminary)  </a:t>
            </a:r>
            <a:endParaRPr lang="en-US" sz="2400" b="1" u="sng" dirty="0"/>
          </a:p>
        </p:txBody>
      </p:sp>
      <p:sp>
        <p:nvSpPr>
          <p:cNvPr id="3" name="Rectangle 2"/>
          <p:cNvSpPr/>
          <p:nvPr/>
        </p:nvSpPr>
        <p:spPr>
          <a:xfrm>
            <a:off x="1315616" y="1436914"/>
            <a:ext cx="811763" cy="531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ADCs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28595" y="1436914"/>
            <a:ext cx="951723" cy="531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Post-Pre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81534" y="1250303"/>
            <a:ext cx="895738" cy="905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Timing </a:t>
            </a:r>
          </a:p>
          <a:p>
            <a:pPr algn="ctr"/>
            <a:r>
              <a:rPr lang="en-US" dirty="0" smtClean="0"/>
              <a:t>Block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24946" y="2727649"/>
            <a:ext cx="811763" cy="531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ADCs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537925" y="2727649"/>
            <a:ext cx="951723" cy="531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Post-Pre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234473" y="1250303"/>
            <a:ext cx="811763" cy="905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10X10 lookup table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5234472" y="2541038"/>
            <a:ext cx="811763" cy="905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10X10 lookup table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8888833" y="967275"/>
            <a:ext cx="419877" cy="905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dirty="0" smtClean="0"/>
              <a:t>Choose</a:t>
            </a:r>
          </a:p>
          <a:p>
            <a:pPr algn="ctr"/>
            <a:r>
              <a:rPr lang="en-US" sz="1400" dirty="0" smtClean="0"/>
              <a:t>phase</a:t>
            </a:r>
            <a:endParaRPr lang="en-US" sz="1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9098771" y="491413"/>
            <a:ext cx="2" cy="47586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9184370" y="3876869"/>
            <a:ext cx="4664" cy="48052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8888832" y="2980067"/>
            <a:ext cx="419877" cy="905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dirty="0" smtClean="0"/>
              <a:t>Choose</a:t>
            </a:r>
          </a:p>
          <a:p>
            <a:pPr algn="ctr"/>
            <a:r>
              <a:rPr lang="en-US" sz="1400" dirty="0" smtClean="0"/>
              <a:t>phase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6690049" y="922178"/>
            <a:ext cx="727790" cy="13809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dirty="0" smtClean="0"/>
              <a:t>Slewing</a:t>
            </a:r>
          </a:p>
          <a:p>
            <a:pPr algn="ctr"/>
            <a:r>
              <a:rPr lang="en-US" sz="1400" dirty="0" smtClean="0"/>
              <a:t>Correction</a:t>
            </a:r>
          </a:p>
          <a:p>
            <a:pPr algn="ctr"/>
            <a:r>
              <a:rPr lang="en-US" sz="1400" dirty="0" smtClean="0"/>
              <a:t>12X8</a:t>
            </a:r>
            <a:endParaRPr lang="en-US" sz="1400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6046235" y="1621184"/>
            <a:ext cx="643814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046235" y="1252343"/>
            <a:ext cx="583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9 bits</a:t>
            </a:r>
            <a:endParaRPr lang="en-US" sz="1400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6046235" y="2755639"/>
            <a:ext cx="321907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368142" y="1968759"/>
            <a:ext cx="0" cy="78688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6368142" y="1968759"/>
            <a:ext cx="32190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 rot="5400000">
            <a:off x="6184253" y="2240965"/>
            <a:ext cx="583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3 bits</a:t>
            </a:r>
            <a:endParaRPr lang="en-US" sz="1400" dirty="0"/>
          </a:p>
        </p:txBody>
      </p:sp>
      <p:sp>
        <p:nvSpPr>
          <p:cNvPr id="36" name="Rectangle 35"/>
          <p:cNvSpPr/>
          <p:nvPr/>
        </p:nvSpPr>
        <p:spPr>
          <a:xfrm>
            <a:off x="7865706" y="536510"/>
            <a:ext cx="587829" cy="17665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Time</a:t>
            </a:r>
          </a:p>
          <a:p>
            <a:pPr algn="ctr"/>
            <a:r>
              <a:rPr lang="en-US" dirty="0" smtClean="0"/>
              <a:t>SUM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881133" y="2541038"/>
            <a:ext cx="587829" cy="17665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Charge </a:t>
            </a:r>
          </a:p>
          <a:p>
            <a:pPr algn="ctr"/>
            <a:r>
              <a:rPr lang="en-US" dirty="0" smtClean="0"/>
              <a:t>SUM</a:t>
            </a:r>
            <a:endParaRPr lang="en-US" dirty="0"/>
          </a:p>
        </p:txBody>
      </p:sp>
      <p:cxnSp>
        <p:nvCxnSpPr>
          <p:cNvPr id="39" name="Straight Arrow Connector 38"/>
          <p:cNvCxnSpPr>
            <a:stCxn id="36" idx="3"/>
            <a:endCxn id="11" idx="1"/>
          </p:cNvCxnSpPr>
          <p:nvPr/>
        </p:nvCxnSpPr>
        <p:spPr>
          <a:xfrm>
            <a:off x="8453535" y="1419808"/>
            <a:ext cx="435298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8453535" y="3503645"/>
            <a:ext cx="413781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6046235" y="3116425"/>
            <a:ext cx="1834898" cy="1866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612170" y="3157317"/>
            <a:ext cx="647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7 bits</a:t>
            </a:r>
            <a:endParaRPr lang="en-US" sz="1600" dirty="0"/>
          </a:p>
        </p:txBody>
      </p:sp>
      <p:sp>
        <p:nvSpPr>
          <p:cNvPr id="48" name="Right Arrow 47"/>
          <p:cNvSpPr/>
          <p:nvPr/>
        </p:nvSpPr>
        <p:spPr>
          <a:xfrm>
            <a:off x="1324946" y="4460033"/>
            <a:ext cx="7983764" cy="1586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610947" y="4151344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6X beam clock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79599" y="1423766"/>
            <a:ext cx="8322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Time </a:t>
            </a:r>
          </a:p>
          <a:p>
            <a:pPr algn="ctr"/>
            <a:r>
              <a:rPr lang="en-US" sz="1400" dirty="0" smtClean="0"/>
              <a:t>channels</a:t>
            </a:r>
            <a:endParaRPr lang="en-US" sz="1400" dirty="0"/>
          </a:p>
        </p:txBody>
      </p:sp>
      <p:cxnSp>
        <p:nvCxnSpPr>
          <p:cNvPr id="52" name="Straight Arrow Connector 51"/>
          <p:cNvCxnSpPr>
            <a:endCxn id="3" idx="1"/>
          </p:cNvCxnSpPr>
          <p:nvPr/>
        </p:nvCxnSpPr>
        <p:spPr>
          <a:xfrm>
            <a:off x="681135" y="1702836"/>
            <a:ext cx="634481" cy="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90778" y="2971802"/>
            <a:ext cx="634481" cy="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95039" y="2691174"/>
            <a:ext cx="8322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charge </a:t>
            </a:r>
          </a:p>
          <a:p>
            <a:pPr algn="ctr"/>
            <a:r>
              <a:rPr lang="en-US" sz="1400" dirty="0" smtClean="0"/>
              <a:t>channels</a:t>
            </a:r>
            <a:endParaRPr lang="en-US" sz="1400" dirty="0"/>
          </a:p>
        </p:txBody>
      </p:sp>
      <p:cxnSp>
        <p:nvCxnSpPr>
          <p:cNvPr id="56" name="Straight Arrow Connector 55"/>
          <p:cNvCxnSpPr>
            <a:stCxn id="3" idx="3"/>
            <a:endCxn id="4" idx="1"/>
          </p:cNvCxnSpPr>
          <p:nvPr/>
        </p:nvCxnSpPr>
        <p:spPr>
          <a:xfrm>
            <a:off x="2127379" y="1702837"/>
            <a:ext cx="401216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" idx="3"/>
            <a:endCxn id="5" idx="1"/>
          </p:cNvCxnSpPr>
          <p:nvPr/>
        </p:nvCxnSpPr>
        <p:spPr>
          <a:xfrm flipV="1">
            <a:off x="3480318" y="1702836"/>
            <a:ext cx="401216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" idx="3"/>
            <a:endCxn id="9" idx="1"/>
          </p:cNvCxnSpPr>
          <p:nvPr/>
        </p:nvCxnSpPr>
        <p:spPr>
          <a:xfrm>
            <a:off x="4777272" y="1702836"/>
            <a:ext cx="457201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136709" y="2985087"/>
            <a:ext cx="401216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8" idx="3"/>
            <a:endCxn id="10" idx="1"/>
          </p:cNvCxnSpPr>
          <p:nvPr/>
        </p:nvCxnSpPr>
        <p:spPr>
          <a:xfrm flipV="1">
            <a:off x="3489648" y="2993571"/>
            <a:ext cx="1744824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21" idx="3"/>
          </p:cNvCxnSpPr>
          <p:nvPr/>
        </p:nvCxnSpPr>
        <p:spPr>
          <a:xfrm>
            <a:off x="7417839" y="1612642"/>
            <a:ext cx="447867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2"/>
          <p:cNvSpPr/>
          <p:nvPr/>
        </p:nvSpPr>
        <p:spPr>
          <a:xfrm>
            <a:off x="9814181" y="802818"/>
            <a:ext cx="681134" cy="31840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smtClean="0"/>
              <a:t>Trigger </a:t>
            </a:r>
          </a:p>
          <a:p>
            <a:pPr algn="ctr"/>
            <a:r>
              <a:rPr lang="en-US" dirty="0" smtClean="0"/>
              <a:t>output</a:t>
            </a:r>
            <a:endParaRPr lang="en-US" dirty="0"/>
          </a:p>
        </p:txBody>
      </p:sp>
      <p:cxnSp>
        <p:nvCxnSpPr>
          <p:cNvPr id="75" name="Straight Arrow Connector 74"/>
          <p:cNvCxnSpPr>
            <a:stCxn id="11" idx="3"/>
          </p:cNvCxnSpPr>
          <p:nvPr/>
        </p:nvCxnSpPr>
        <p:spPr>
          <a:xfrm>
            <a:off x="9308710" y="1419808"/>
            <a:ext cx="505471" cy="20137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20" idx="3"/>
          </p:cNvCxnSpPr>
          <p:nvPr/>
        </p:nvCxnSpPr>
        <p:spPr>
          <a:xfrm flipV="1">
            <a:off x="9308709" y="3116425"/>
            <a:ext cx="505472" cy="31617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ight Arrow 77"/>
          <p:cNvSpPr/>
          <p:nvPr/>
        </p:nvSpPr>
        <p:spPr>
          <a:xfrm>
            <a:off x="10572353" y="2243233"/>
            <a:ext cx="1065314" cy="2379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10495315" y="2612792"/>
            <a:ext cx="13833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2.4 </a:t>
            </a:r>
            <a:r>
              <a:rPr lang="en-US" sz="1600" b="1" dirty="0" err="1" smtClean="0"/>
              <a:t>Gbps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8 X16 bits words per beam crossing</a:t>
            </a:r>
            <a:endParaRPr lang="en-US" sz="16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10727791" y="1808088"/>
            <a:ext cx="754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optics</a:t>
            </a:r>
            <a:endParaRPr lang="en-US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1091681" y="4626260"/>
            <a:ext cx="1054598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ADC clock and discriminator clock are interlock together.. So sample height is fixed for a given PMT pulse time</a:t>
            </a:r>
          </a:p>
          <a:p>
            <a:endParaRPr lang="en-US" dirty="0"/>
          </a:p>
          <a:p>
            <a:r>
              <a:rPr lang="en-US" dirty="0" smtClean="0"/>
              <a:t>Beam gate is 25ns </a:t>
            </a:r>
            <a:r>
              <a:rPr lang="en-US" dirty="0" smtClean="0">
                <a:sym typeface="Wingdings" panose="05000000000000000000" pitchFamily="2" charset="2"/>
              </a:rPr>
              <a:t> 9 bits range will be 50ps per division. 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For the timing block we can choose either fix sample relative to BC, peak finder </a:t>
            </a:r>
            <a:r>
              <a:rPr lang="en-US" dirty="0" err="1" smtClean="0">
                <a:sym typeface="Wingdings" panose="05000000000000000000" pitchFamily="2" charset="2"/>
              </a:rPr>
              <a:t>etc</a:t>
            </a:r>
            <a:r>
              <a:rPr lang="en-US" dirty="0" smtClean="0">
                <a:sym typeface="Wingdings" panose="05000000000000000000" pitchFamily="2" charset="2"/>
              </a:rPr>
              <a:t>…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ADC correction table for time is constructed as 10X10 bit memory block  bit 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9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is used for yes/no NHIT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6606561" y="419452"/>
            <a:ext cx="843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For 32 </a:t>
            </a:r>
          </a:p>
          <a:p>
            <a:pPr algn="ctr"/>
            <a:r>
              <a:rPr lang="en-US" sz="1400" b="1" dirty="0" smtClean="0"/>
              <a:t>channels</a:t>
            </a:r>
            <a:endParaRPr lang="en-US" sz="1400" b="1" dirty="0"/>
          </a:p>
        </p:txBody>
      </p:sp>
      <p:cxnSp>
        <p:nvCxnSpPr>
          <p:cNvPr id="12" name="Elbow Connector 11"/>
          <p:cNvCxnSpPr>
            <a:stCxn id="9" idx="0"/>
          </p:cNvCxnSpPr>
          <p:nvPr/>
        </p:nvCxnSpPr>
        <p:spPr>
          <a:xfrm rot="5400000" flipH="1" flipV="1">
            <a:off x="5656792" y="786382"/>
            <a:ext cx="447485" cy="4803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21094" y="839615"/>
            <a:ext cx="6896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Bit 9 (hit)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38541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2032000" y="719666"/>
          <a:ext cx="81280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/>
                <a:gridCol w="6654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MBD FEM </a:t>
                      </a:r>
                      <a:r>
                        <a:rPr lang="en-US" dirty="0" smtClean="0">
                          <a:sym typeface="Wingdings" panose="05000000000000000000" pitchFamily="2" charset="2"/>
                        </a:rPr>
                        <a:t> LL1</a:t>
                      </a:r>
                      <a:r>
                        <a:rPr lang="en-US" baseline="0" dirty="0" smtClean="0"/>
                        <a:t> Data Packet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</a:t>
                      </a:r>
                      <a:r>
                        <a:rPr lang="en-US" baseline="0" dirty="0" smtClean="0"/>
                        <a:t> 8 - 0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3-0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17 - 9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7-4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26 - 18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11 - 8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35</a:t>
                      </a:r>
                      <a:r>
                        <a:rPr lang="en-US" baseline="0" dirty="0" smtClean="0"/>
                        <a:t> - 27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15 - 12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44 - 36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19 - 16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53 - 45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23 - 20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62 - 54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27 - 24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71 - 63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Charge Sum</a:t>
                      </a:r>
                      <a:r>
                        <a:rPr lang="en-US" baseline="0" dirty="0" smtClean="0"/>
                        <a:t> channel 31 - 28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</a:t>
                      </a:r>
                      <a:r>
                        <a:rPr lang="en-US" baseline="0" dirty="0" smtClean="0"/>
                        <a:t> 79 - 72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2’b0, </a:t>
                      </a:r>
                      <a:r>
                        <a:rPr lang="en-US" dirty="0" err="1" smtClean="0"/>
                        <a:t>nhit</a:t>
                      </a:r>
                      <a:r>
                        <a:rPr lang="en-US" dirty="0" smtClean="0"/>
                        <a:t>(5:0)  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91</a:t>
                      </a:r>
                      <a:r>
                        <a:rPr lang="en-US" baseline="0" dirty="0" smtClean="0"/>
                        <a:t> - </a:t>
                      </a:r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Sum channel 7 - 0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103</a:t>
                      </a:r>
                      <a:r>
                        <a:rPr lang="en-US" baseline="0" dirty="0" smtClean="0"/>
                        <a:t> -92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Sum channel 15 - 8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115 - 104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Sum Channel 23 - 16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127 - </a:t>
                      </a:r>
                      <a:r>
                        <a:rPr lang="en-US" baseline="0" dirty="0" smtClean="0"/>
                        <a:t>116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Sum channel 31</a:t>
                      </a:r>
                      <a:r>
                        <a:rPr lang="en-US" baseline="0" dirty="0" smtClean="0"/>
                        <a:t> - 24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Bit 143</a:t>
                      </a:r>
                      <a:r>
                        <a:rPr lang="en-US" baseline="0" dirty="0" smtClean="0"/>
                        <a:t> - 128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Header word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>
          <a:xfrm>
            <a:off x="1877976" y="1198490"/>
            <a:ext cx="57665" cy="4604952"/>
          </a:xfrm>
          <a:prstGeom prst="straightConnector1">
            <a:avLst/>
          </a:prstGeom>
          <a:ln w="508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 rot="5400000">
            <a:off x="840487" y="3316300"/>
            <a:ext cx="1609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 16 bits words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71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2497" y="1482538"/>
            <a:ext cx="350982" cy="7296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De-</a:t>
            </a:r>
            <a:r>
              <a:rPr lang="en-US" sz="1100" dirty="0" err="1" smtClean="0">
                <a:solidFill>
                  <a:schemeClr val="tx1"/>
                </a:solidFill>
              </a:rPr>
              <a:t>serializer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53698" y="1482538"/>
            <a:ext cx="387927" cy="720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FIFO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84971" y="1482539"/>
            <a:ext cx="378691" cy="704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Packet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16x8</a:t>
            </a:r>
          </a:p>
        </p:txBody>
      </p:sp>
      <p:sp>
        <p:nvSpPr>
          <p:cNvPr id="5" name="Rectangle 4"/>
          <p:cNvSpPr/>
          <p:nvPr/>
        </p:nvSpPr>
        <p:spPr>
          <a:xfrm>
            <a:off x="1895261" y="928356"/>
            <a:ext cx="304800" cy="360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684971" y="2466210"/>
            <a:ext cx="360219" cy="360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>
            <a:off x="4222827" y="1083065"/>
            <a:ext cx="378691" cy="399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412501" y="928356"/>
            <a:ext cx="304800" cy="360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433117" y="1482539"/>
            <a:ext cx="378691" cy="704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Re-map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22827" y="1592218"/>
            <a:ext cx="378691" cy="399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27447" y="2101372"/>
            <a:ext cx="378691" cy="399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049484" y="1991691"/>
            <a:ext cx="840513" cy="1208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average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time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81263" y="1653456"/>
            <a:ext cx="494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NHIT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4198897" y="2085664"/>
            <a:ext cx="4764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Time</a:t>
            </a:r>
          </a:p>
          <a:p>
            <a:r>
              <a:rPr lang="en-US" sz="1100" b="1" dirty="0" smtClean="0"/>
              <a:t>SUM</a:t>
            </a:r>
            <a:endParaRPr lang="en-US" sz="1100" b="1" dirty="0"/>
          </a:p>
        </p:txBody>
      </p:sp>
      <p:sp>
        <p:nvSpPr>
          <p:cNvPr id="15" name="Rectangle 14"/>
          <p:cNvSpPr/>
          <p:nvPr/>
        </p:nvSpPr>
        <p:spPr>
          <a:xfrm>
            <a:off x="6448793" y="2826428"/>
            <a:ext cx="919014" cy="1208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Time diff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Time sum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10118" y="1069317"/>
            <a:ext cx="453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Q</a:t>
            </a:r>
          </a:p>
          <a:p>
            <a:pPr algn="ctr"/>
            <a:r>
              <a:rPr lang="en-US" sz="1200" b="1" dirty="0" smtClean="0"/>
              <a:t>sum</a:t>
            </a:r>
            <a:endParaRPr lang="en-US" sz="1200" b="1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811645" y="1791954"/>
            <a:ext cx="9237" cy="678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811645" y="2466210"/>
            <a:ext cx="23783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534355" y="1795166"/>
            <a:ext cx="255255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540490" y="2267513"/>
            <a:ext cx="271155" cy="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831063" y="970058"/>
            <a:ext cx="4105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last</a:t>
            </a:r>
            <a:endParaRPr lang="en-US" sz="12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2357985" y="939280"/>
            <a:ext cx="4138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cnt</a:t>
            </a:r>
            <a:endParaRPr lang="en-US" sz="1400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811645" y="2803913"/>
            <a:ext cx="23783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168317" y="1108465"/>
            <a:ext cx="247320" cy="4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8" idx="2"/>
            <a:endCxn id="6" idx="1"/>
          </p:cNvCxnSpPr>
          <p:nvPr/>
        </p:nvCxnSpPr>
        <p:spPr>
          <a:xfrm rot="16200000" flipH="1">
            <a:off x="1946064" y="1907411"/>
            <a:ext cx="1357745" cy="12007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2564900" y="1653456"/>
            <a:ext cx="1524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" idx="3"/>
            <a:endCxn id="4" idx="1"/>
          </p:cNvCxnSpPr>
          <p:nvPr/>
        </p:nvCxnSpPr>
        <p:spPr>
          <a:xfrm flipV="1">
            <a:off x="2241625" y="1834675"/>
            <a:ext cx="443346" cy="80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693431" y="2514242"/>
            <a:ext cx="378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BC</a:t>
            </a:r>
            <a:endParaRPr lang="en-US" sz="1400" dirty="0"/>
          </a:p>
        </p:txBody>
      </p:sp>
      <p:cxnSp>
        <p:nvCxnSpPr>
          <p:cNvPr id="53" name="Straight Arrow Connector 52"/>
          <p:cNvCxnSpPr>
            <a:stCxn id="2" idx="3"/>
            <a:endCxn id="3" idx="1"/>
          </p:cNvCxnSpPr>
          <p:nvPr/>
        </p:nvCxnSpPr>
        <p:spPr>
          <a:xfrm flipV="1">
            <a:off x="1493479" y="1842756"/>
            <a:ext cx="360219" cy="46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6222498" y="3283628"/>
            <a:ext cx="22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229427" y="3666937"/>
            <a:ext cx="22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6222498" y="2596096"/>
            <a:ext cx="0" cy="687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2" idx="3"/>
          </p:cNvCxnSpPr>
          <p:nvPr/>
        </p:nvCxnSpPr>
        <p:spPr>
          <a:xfrm>
            <a:off x="5889997" y="2596096"/>
            <a:ext cx="3394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7715020" y="2822019"/>
            <a:ext cx="508000" cy="1231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transmitter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optical</a:t>
            </a:r>
          </a:p>
        </p:txBody>
      </p:sp>
      <p:cxnSp>
        <p:nvCxnSpPr>
          <p:cNvPr id="66" name="Straight Arrow Connector 65"/>
          <p:cNvCxnSpPr>
            <a:stCxn id="15" idx="3"/>
            <a:endCxn id="61" idx="1"/>
          </p:cNvCxnSpPr>
          <p:nvPr/>
        </p:nvCxnSpPr>
        <p:spPr>
          <a:xfrm>
            <a:off x="7367807" y="3430833"/>
            <a:ext cx="347213" cy="68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8634034" y="2815170"/>
            <a:ext cx="508000" cy="123132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Receiver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Optical</a:t>
            </a:r>
          </a:p>
        </p:txBody>
      </p:sp>
      <p:cxnSp>
        <p:nvCxnSpPr>
          <p:cNvPr id="74" name="Straight Arrow Connector 73"/>
          <p:cNvCxnSpPr/>
          <p:nvPr/>
        </p:nvCxnSpPr>
        <p:spPr>
          <a:xfrm flipH="1" flipV="1">
            <a:off x="7510747" y="3820126"/>
            <a:ext cx="4611" cy="466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7160170" y="4438173"/>
            <a:ext cx="701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Delayed</a:t>
            </a:r>
          </a:p>
          <a:p>
            <a:pPr algn="ctr"/>
            <a:r>
              <a:rPr lang="en-US" sz="1200" b="1" dirty="0" smtClean="0"/>
              <a:t>sync</a:t>
            </a:r>
            <a:endParaRPr lang="en-US" sz="1200" b="1" dirty="0"/>
          </a:p>
        </p:txBody>
      </p:sp>
      <p:cxnSp>
        <p:nvCxnSpPr>
          <p:cNvPr id="78" name="Straight Arrow Connector 77"/>
          <p:cNvCxnSpPr>
            <a:stCxn id="4" idx="3"/>
            <a:endCxn id="9" idx="1"/>
          </p:cNvCxnSpPr>
          <p:nvPr/>
        </p:nvCxnSpPr>
        <p:spPr>
          <a:xfrm>
            <a:off x="3063662" y="1834675"/>
            <a:ext cx="3694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994384" y="1300149"/>
            <a:ext cx="11544" cy="1000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endCxn id="16" idx="1"/>
          </p:cNvCxnSpPr>
          <p:nvPr/>
        </p:nvCxnSpPr>
        <p:spPr>
          <a:xfrm>
            <a:off x="4006038" y="1300149"/>
            <a:ext cx="20408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4018747" y="1792485"/>
            <a:ext cx="20408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4018747" y="2285568"/>
            <a:ext cx="20408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9" idx="3"/>
          </p:cNvCxnSpPr>
          <p:nvPr/>
        </p:nvCxnSpPr>
        <p:spPr>
          <a:xfrm>
            <a:off x="3811808" y="1834675"/>
            <a:ext cx="194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V="1">
            <a:off x="777659" y="1838137"/>
            <a:ext cx="360219" cy="46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9461541" y="2822019"/>
            <a:ext cx="508000" cy="123132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Re-clocked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Into BC space</a:t>
            </a:r>
          </a:p>
        </p:txBody>
      </p:sp>
      <p:cxnSp>
        <p:nvCxnSpPr>
          <p:cNvPr id="94" name="Straight Arrow Connector 93"/>
          <p:cNvCxnSpPr>
            <a:stCxn id="67" idx="3"/>
            <a:endCxn id="92" idx="1"/>
          </p:cNvCxnSpPr>
          <p:nvPr/>
        </p:nvCxnSpPr>
        <p:spPr>
          <a:xfrm>
            <a:off x="9142034" y="3430833"/>
            <a:ext cx="319507" cy="68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61" idx="3"/>
            <a:endCxn id="67" idx="1"/>
          </p:cNvCxnSpPr>
          <p:nvPr/>
        </p:nvCxnSpPr>
        <p:spPr>
          <a:xfrm flipV="1">
            <a:off x="8223020" y="3430833"/>
            <a:ext cx="411014" cy="68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8531588" y="2466210"/>
            <a:ext cx="1570182" cy="1888759"/>
          </a:xfrm>
          <a:prstGeom prst="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8661099" y="2031020"/>
            <a:ext cx="1300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/>
              <a:t>Fake GL1 receiver</a:t>
            </a:r>
          </a:p>
          <a:p>
            <a:pPr algn="ctr"/>
            <a:r>
              <a:rPr lang="en-US" sz="1200" b="1" i="1" dirty="0" smtClean="0"/>
              <a:t>loopback </a:t>
            </a:r>
            <a:endParaRPr lang="en-US" sz="1200" b="1" i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4986837" y="1139124"/>
            <a:ext cx="10872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Divide </a:t>
            </a:r>
          </a:p>
          <a:p>
            <a:pPr algn="ctr"/>
            <a:r>
              <a:rPr lang="en-US" sz="1600" dirty="0" smtClean="0"/>
              <a:t>Function</a:t>
            </a:r>
          </a:p>
          <a:p>
            <a:pPr algn="ctr"/>
            <a:r>
              <a:rPr lang="en-US" sz="1200" b="1" dirty="0" smtClean="0"/>
              <a:t>(4 cycle delay)</a:t>
            </a:r>
            <a:endParaRPr lang="en-US" sz="1200" b="1" dirty="0"/>
          </a:p>
        </p:txBody>
      </p:sp>
      <p:cxnSp>
        <p:nvCxnSpPr>
          <p:cNvPr id="106" name="Straight Arrow Connector 105"/>
          <p:cNvCxnSpPr/>
          <p:nvPr/>
        </p:nvCxnSpPr>
        <p:spPr>
          <a:xfrm flipV="1">
            <a:off x="1895261" y="2212211"/>
            <a:ext cx="0" cy="302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flipV="1">
            <a:off x="2168317" y="2202974"/>
            <a:ext cx="0" cy="302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1628832" y="2303034"/>
            <a:ext cx="400110" cy="440890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sz="1400" b="1" dirty="0" err="1" smtClean="0"/>
              <a:t>rxclk</a:t>
            </a:r>
            <a:endParaRPr lang="en-US" sz="14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2084668" y="2262891"/>
            <a:ext cx="369332" cy="502702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sz="1200" b="1" dirty="0" smtClean="0"/>
              <a:t>24x </a:t>
            </a:r>
            <a:r>
              <a:rPr lang="en-US" sz="1200" b="1" dirty="0" err="1" smtClean="0"/>
              <a:t>bc</a:t>
            </a:r>
            <a:endParaRPr lang="en-US" sz="1200" b="1" dirty="0"/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2168317" y="675467"/>
            <a:ext cx="5107126" cy="0"/>
          </a:xfrm>
          <a:prstGeom prst="straightConnector1">
            <a:avLst/>
          </a:prstGeom>
          <a:ln w="412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 flipV="1">
            <a:off x="516835" y="675467"/>
            <a:ext cx="1567833" cy="9938"/>
          </a:xfrm>
          <a:prstGeom prst="straightConnector1">
            <a:avLst/>
          </a:prstGeom>
          <a:ln w="412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 flipV="1">
            <a:off x="7373002" y="653711"/>
            <a:ext cx="1383372" cy="21756"/>
          </a:xfrm>
          <a:prstGeom prst="straightConnector1">
            <a:avLst/>
          </a:prstGeom>
          <a:ln w="412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083161" y="240825"/>
            <a:ext cx="25170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24X beam clock (adjustable)</a:t>
            </a:r>
            <a:endParaRPr lang="en-US" sz="1600" dirty="0"/>
          </a:p>
        </p:txBody>
      </p:sp>
      <p:sp>
        <p:nvSpPr>
          <p:cNvPr id="118" name="TextBox 117"/>
          <p:cNvSpPr txBox="1"/>
          <p:nvPr/>
        </p:nvSpPr>
        <p:spPr>
          <a:xfrm>
            <a:off x="498299" y="113097"/>
            <a:ext cx="1110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120 MHz</a:t>
            </a:r>
          </a:p>
          <a:p>
            <a:pPr algn="ctr"/>
            <a:r>
              <a:rPr lang="en-US" sz="1400" dirty="0" smtClean="0"/>
              <a:t>Optical clock</a:t>
            </a:r>
            <a:endParaRPr lang="en-US" sz="1400" dirty="0"/>
          </a:p>
        </p:txBody>
      </p:sp>
      <p:sp>
        <p:nvSpPr>
          <p:cNvPr id="119" name="TextBox 118"/>
          <p:cNvSpPr txBox="1"/>
          <p:nvPr/>
        </p:nvSpPr>
        <p:spPr>
          <a:xfrm>
            <a:off x="7421028" y="130491"/>
            <a:ext cx="1110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156.25 MHz</a:t>
            </a:r>
          </a:p>
          <a:p>
            <a:r>
              <a:rPr lang="en-US" sz="1400" dirty="0" smtClean="0"/>
              <a:t>Optical clock</a:t>
            </a:r>
            <a:endParaRPr lang="en-US" sz="1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123085" y="4200475"/>
            <a:ext cx="58442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dirty="0" smtClean="0"/>
              <a:t>de-serialize the MBD trigger optical data (2.4 </a:t>
            </a:r>
            <a:r>
              <a:rPr lang="en-US" dirty="0" err="1" smtClean="0"/>
              <a:t>Gbps</a:t>
            </a:r>
            <a:r>
              <a:rPr lang="en-US" dirty="0" smtClean="0"/>
              <a:t>)</a:t>
            </a:r>
          </a:p>
          <a:p>
            <a:pPr marL="342900" indent="-342900">
              <a:buAutoNum type="arabicParenR"/>
            </a:pPr>
            <a:r>
              <a:rPr lang="en-US" dirty="0" smtClean="0"/>
              <a:t>Re-aligned the data to beam clock space based last word from the data packet.</a:t>
            </a:r>
          </a:p>
          <a:p>
            <a:pPr marL="342900" indent="-342900">
              <a:buAutoNum type="arabicParenR"/>
            </a:pPr>
            <a:r>
              <a:rPr lang="en-US" dirty="0" smtClean="0"/>
              <a:t>Calculate the time average from 2 ADCs from each side of the ADC ( a divide function)</a:t>
            </a:r>
          </a:p>
          <a:p>
            <a:pPr marL="342900" indent="-342900">
              <a:buAutoNum type="arabicParenR"/>
            </a:pPr>
            <a:r>
              <a:rPr lang="en-US" dirty="0" smtClean="0"/>
              <a:t>Calculate time difference and average time.</a:t>
            </a:r>
          </a:p>
          <a:p>
            <a:pPr marL="342900" indent="-342900">
              <a:buAutoNum type="arabicParenR"/>
            </a:pPr>
            <a:r>
              <a:rPr lang="en-US" dirty="0" smtClean="0"/>
              <a:t>Send data out through 3.125 </a:t>
            </a:r>
            <a:r>
              <a:rPr lang="en-US" dirty="0" err="1" smtClean="0"/>
              <a:t>Gbps</a:t>
            </a:r>
            <a:r>
              <a:rPr lang="en-US" dirty="0" smtClean="0"/>
              <a:t> link. 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467659" y="1530982"/>
            <a:ext cx="6823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FEM </a:t>
            </a:r>
          </a:p>
          <a:p>
            <a:pPr algn="ctr"/>
            <a:r>
              <a:rPr lang="en-US" sz="1600" dirty="0" smtClean="0"/>
              <a:t>optics</a:t>
            </a:r>
            <a:endParaRPr lang="en-US" sz="1600" dirty="0"/>
          </a:p>
        </p:txBody>
      </p:sp>
      <p:sp>
        <p:nvSpPr>
          <p:cNvPr id="123" name="TextBox 122"/>
          <p:cNvSpPr txBox="1"/>
          <p:nvPr/>
        </p:nvSpPr>
        <p:spPr>
          <a:xfrm>
            <a:off x="9567161" y="468121"/>
            <a:ext cx="18181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u="sng" dirty="0" smtClean="0"/>
              <a:t>Preliminary MBD</a:t>
            </a:r>
          </a:p>
          <a:p>
            <a:pPr algn="ctr"/>
            <a:r>
              <a:rPr lang="en-US" b="1" u="sng" dirty="0" smtClean="0"/>
              <a:t>LL1 trigger </a:t>
            </a:r>
          </a:p>
          <a:p>
            <a:pPr algn="ctr"/>
            <a:r>
              <a:rPr lang="en-US" b="1" u="sng" dirty="0" smtClean="0"/>
              <a:t>Algorithm</a:t>
            </a:r>
          </a:p>
        </p:txBody>
      </p:sp>
    </p:spTree>
    <p:extLst>
      <p:ext uri="{BB962C8B-B14F-4D97-AF65-F5344CB8AC3E}">
        <p14:creationId xmlns:p14="http://schemas.microsoft.com/office/powerpoint/2010/main" val="671121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Fake ADC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load test data into the ADC test memory. It could replace the ADC data under software control.</a:t>
            </a:r>
          </a:p>
          <a:p>
            <a:r>
              <a:rPr lang="en-US" dirty="0" smtClean="0"/>
              <a:t>The test memory depth is 480 deep. With 6x beam clock, the test memory will cycle through every 60 beam clock. </a:t>
            </a:r>
            <a:endParaRPr lang="en-US" dirty="0"/>
          </a:p>
          <a:p>
            <a:r>
              <a:rPr lang="en-US" dirty="0" smtClean="0"/>
              <a:t>We are using this test data to perform the timing latency and data checking.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39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5" y="1133060"/>
            <a:ext cx="7779897" cy="454029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0" y="2894280"/>
            <a:ext cx="3660913" cy="213648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19592" y="1532192"/>
            <a:ext cx="10073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De-serialized</a:t>
            </a:r>
          </a:p>
          <a:p>
            <a:pPr algn="ctr"/>
            <a:r>
              <a:rPr lang="en-US" sz="1200" b="1" dirty="0" smtClean="0"/>
              <a:t>Data in</a:t>
            </a:r>
          </a:p>
          <a:p>
            <a:pPr algn="ctr"/>
            <a:r>
              <a:rPr lang="en-US" sz="1200" b="1" dirty="0" smtClean="0"/>
              <a:t>ADC FPGA</a:t>
            </a:r>
            <a:endParaRPr lang="en-US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958308" y="4263851"/>
            <a:ext cx="8963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Data show </a:t>
            </a:r>
          </a:p>
          <a:p>
            <a:pPr algn="ctr"/>
            <a:r>
              <a:rPr lang="en-US" sz="1200" b="1" dirty="0" smtClean="0"/>
              <a:t>up in LL1</a:t>
            </a:r>
          </a:p>
          <a:p>
            <a:pPr algn="ctr"/>
            <a:r>
              <a:rPr lang="en-US" sz="1200" b="1" dirty="0" smtClean="0"/>
              <a:t>(NHIT &gt;0)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332844" y="3033877"/>
            <a:ext cx="1599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test patterns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68139" y="1133060"/>
            <a:ext cx="2221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ADC fake data --&gt; LL1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61861" y="357809"/>
            <a:ext cx="24384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/>
              <a:t>ADC to MBD Latency </a:t>
            </a:r>
            <a:endParaRPr lang="en-US" sz="2000" b="1" u="sng" dirty="0"/>
          </a:p>
        </p:txBody>
      </p:sp>
    </p:spTree>
    <p:extLst>
      <p:ext uri="{BB962C8B-B14F-4D97-AF65-F5344CB8AC3E}">
        <p14:creationId xmlns:p14="http://schemas.microsoft.com/office/powerpoint/2010/main" val="4140487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2600"/>
            <a:ext cx="12095928" cy="4343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0800" y="990597"/>
            <a:ext cx="846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Optical</a:t>
            </a:r>
          </a:p>
          <a:p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76800" y="1002141"/>
            <a:ext cx="838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Vertex </a:t>
            </a:r>
          </a:p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29400" y="990598"/>
            <a:ext cx="11188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out </a:t>
            </a:r>
          </a:p>
          <a:p>
            <a:r>
              <a:rPr lang="en-US" dirty="0" smtClean="0"/>
              <a:t>to optical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210800" y="921602"/>
            <a:ext cx="741870" cy="73866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1400" dirty="0" smtClean="0"/>
              <a:t>Optical </a:t>
            </a:r>
          </a:p>
          <a:p>
            <a:r>
              <a:rPr lang="en-US" sz="1400" dirty="0" smtClean="0"/>
              <a:t>  data</a:t>
            </a:r>
          </a:p>
          <a:p>
            <a:r>
              <a:rPr lang="en-US" sz="1400" dirty="0" smtClean="0"/>
              <a:t>receive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58663" y="925323"/>
            <a:ext cx="10173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Receive</a:t>
            </a:r>
          </a:p>
          <a:p>
            <a:pPr algn="ctr"/>
            <a:r>
              <a:rPr lang="en-US" sz="1400" dirty="0" smtClean="0"/>
              <a:t> data </a:t>
            </a:r>
          </a:p>
          <a:p>
            <a:pPr algn="ctr"/>
            <a:r>
              <a:rPr lang="en-US" sz="1400" dirty="0" smtClean="0"/>
              <a:t>Re-clocked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609600"/>
            <a:ext cx="2250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Sampling clock 24X </a:t>
            </a:r>
            <a:r>
              <a:rPr lang="en-US" dirty="0" err="1" smtClean="0"/>
              <a:t>bc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0301973" y="775154"/>
            <a:ext cx="1371600" cy="0"/>
          </a:xfrm>
          <a:prstGeom prst="straightConnector1">
            <a:avLst/>
          </a:prstGeom>
          <a:ln w="349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581735" y="63548"/>
            <a:ext cx="93423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Simulated</a:t>
            </a:r>
          </a:p>
          <a:p>
            <a:pPr algn="ctr"/>
            <a:r>
              <a:rPr lang="en-US" sz="1400" b="1" dirty="0" smtClean="0"/>
              <a:t>GL1</a:t>
            </a:r>
          </a:p>
          <a:p>
            <a:pPr algn="ctr"/>
            <a:r>
              <a:rPr lang="en-US" sz="1400" b="1" dirty="0" smtClean="0"/>
              <a:t>Receiver</a:t>
            </a:r>
            <a:endParaRPr lang="en-US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184607" y="202047"/>
            <a:ext cx="4943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LL1 internal data flow timing diagram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3949823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Startup and Monitor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questions on how we will check/monitor the LL1 trigger inputs/outputs are important.</a:t>
            </a:r>
          </a:p>
          <a:p>
            <a:pPr lvl="1"/>
            <a:r>
              <a:rPr lang="en-US" dirty="0" smtClean="0"/>
              <a:t>The FEM data contains data packet + header (trailer)</a:t>
            </a:r>
          </a:p>
          <a:p>
            <a:pPr lvl="2"/>
            <a:r>
              <a:rPr lang="en-US" dirty="0" smtClean="0"/>
              <a:t>The header word, contain 8 bits module address and 8 bits beam clock numbers.</a:t>
            </a:r>
          </a:p>
          <a:p>
            <a:pPr lvl="1"/>
            <a:r>
              <a:rPr lang="en-US" dirty="0" smtClean="0"/>
              <a:t>We can watch the optical receivers lock status with slow control </a:t>
            </a:r>
            <a:r>
              <a:rPr lang="en-US" dirty="0" err="1" smtClean="0"/>
              <a:t>readback</a:t>
            </a:r>
            <a:endParaRPr lang="en-US" dirty="0" smtClean="0"/>
          </a:p>
          <a:p>
            <a:pPr lvl="1"/>
            <a:r>
              <a:rPr lang="en-US" dirty="0" smtClean="0"/>
              <a:t>We can readout the headers words from input fiber vs trigger module clock number.</a:t>
            </a:r>
          </a:p>
          <a:p>
            <a:pPr lvl="2"/>
            <a:r>
              <a:rPr lang="en-US" dirty="0" smtClean="0"/>
              <a:t>There is an offset between trigger module clock number vs FEM clock numbers</a:t>
            </a:r>
          </a:p>
          <a:p>
            <a:pPr lvl="3"/>
            <a:r>
              <a:rPr lang="en-US" dirty="0" smtClean="0"/>
              <a:t>Depend when is the readout strobe, the offset could move </a:t>
            </a:r>
            <a:r>
              <a:rPr lang="en-US" dirty="0" smtClean="0"/>
              <a:t>slightly.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15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Startup and Monitor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We also need to get samples of the LL1 data and it’s calculation for </a:t>
            </a:r>
          </a:p>
          <a:p>
            <a:pPr lvl="1"/>
            <a:r>
              <a:rPr lang="en-US" dirty="0"/>
              <a:t>a) knowing the FEM data and </a:t>
            </a:r>
          </a:p>
          <a:p>
            <a:pPr lvl="1"/>
            <a:r>
              <a:rPr lang="en-US" dirty="0"/>
              <a:t>b) get sample of LL1 calculation in trigger events.</a:t>
            </a:r>
          </a:p>
          <a:p>
            <a:pPr lvl="2"/>
            <a:r>
              <a:rPr lang="en-US" dirty="0"/>
              <a:t>Get samples </a:t>
            </a:r>
            <a:r>
              <a:rPr lang="en-US" dirty="0" smtClean="0"/>
              <a:t>of data before and after </a:t>
            </a:r>
            <a:r>
              <a:rPr lang="en-US" dirty="0"/>
              <a:t>trigger </a:t>
            </a:r>
            <a:r>
              <a:rPr lang="en-US" dirty="0" smtClean="0"/>
              <a:t>event </a:t>
            </a:r>
          </a:p>
          <a:p>
            <a:r>
              <a:rPr lang="en-US" dirty="0" smtClean="0"/>
              <a:t>This large data samples can be readout through controller or through JSEB II. </a:t>
            </a:r>
          </a:p>
          <a:p>
            <a:pPr lvl="1"/>
            <a:r>
              <a:rPr lang="en-US" dirty="0" smtClean="0"/>
              <a:t>The controller readout will be easier in standalone condition. The readout through JSEB II will be able to match the final data taking trigger rate. </a:t>
            </a:r>
          </a:p>
          <a:p>
            <a:r>
              <a:rPr lang="en-US" dirty="0" smtClean="0"/>
              <a:t>For each fiber input, we will need 128 bits wide and </a:t>
            </a:r>
            <a:r>
              <a:rPr lang="en-US" dirty="0" smtClean="0"/>
              <a:t>128, 32 samples * 8 events, </a:t>
            </a:r>
            <a:r>
              <a:rPr lang="en-US" dirty="0" smtClean="0"/>
              <a:t>deep dual port memory.</a:t>
            </a:r>
          </a:p>
          <a:p>
            <a:pPr lvl="1"/>
            <a:r>
              <a:rPr lang="en-US" dirty="0" smtClean="0"/>
              <a:t>4 channel </a:t>
            </a:r>
            <a:r>
              <a:rPr lang="en-US" dirty="0" smtClean="0">
                <a:sym typeface="Wingdings" panose="05000000000000000000" pitchFamily="2" charset="2"/>
              </a:rPr>
              <a:t> 32 channel of ADC data, 24 channels  192 channel of ADC data (or 3 ADC modules equivalent)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Can choose delay setting and number of samples (32 samples max)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Can we combine two JSEBII optical channels into one DMA </a:t>
            </a:r>
            <a:r>
              <a:rPr lang="en-US" dirty="0" smtClean="0">
                <a:sym typeface="Wingdings" panose="05000000000000000000" pitchFamily="2" charset="2"/>
              </a:rPr>
              <a:t>transfer in JSEB II ???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1/26/2022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86E49-26EA-40D4-8736-0977DB75D68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7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10120</TotalTime>
  <Words>1151</Words>
  <Application>Microsoft Office PowerPoint</Application>
  <PresentationFormat>Widescreen</PresentationFormat>
  <Paragraphs>284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MBD Local Level 1 trigger status</vt:lpstr>
      <vt:lpstr>PowerPoint Presentation</vt:lpstr>
      <vt:lpstr>PowerPoint Presentation</vt:lpstr>
      <vt:lpstr>PowerPoint Presentation</vt:lpstr>
      <vt:lpstr>Fake ADC data</vt:lpstr>
      <vt:lpstr>PowerPoint Presentation</vt:lpstr>
      <vt:lpstr>PowerPoint Presentation</vt:lpstr>
      <vt:lpstr>Startup and Monitor (1)</vt:lpstr>
      <vt:lpstr>Startup and Monitor (2)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Backup Slide</vt:lpstr>
      <vt:lpstr>PowerPoint Presentation</vt:lpstr>
    </vt:vector>
  </TitlesOfParts>
  <Company>Columbia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Cheng-Yi Chi</dc:creator>
  <cp:lastModifiedBy>Cheng-Yi Chi</cp:lastModifiedBy>
  <cp:revision>13</cp:revision>
  <dcterms:created xsi:type="dcterms:W3CDTF">2022-01-26T16:50:56Z</dcterms:created>
  <dcterms:modified xsi:type="dcterms:W3CDTF">2022-03-09T16:44:27Z</dcterms:modified>
</cp:coreProperties>
</file>