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9" r:id="rId3"/>
    <p:sldId id="270" r:id="rId4"/>
    <p:sldId id="271" r:id="rId5"/>
    <p:sldId id="272" r:id="rId6"/>
    <p:sldId id="284" r:id="rId7"/>
    <p:sldId id="273" r:id="rId8"/>
    <p:sldId id="266" r:id="rId9"/>
    <p:sldId id="269" r:id="rId10"/>
    <p:sldId id="283" r:id="rId11"/>
    <p:sldId id="274" r:id="rId12"/>
    <p:sldId id="275" r:id="rId13"/>
    <p:sldId id="268" r:id="rId14"/>
    <p:sldId id="276" r:id="rId15"/>
    <p:sldId id="267" r:id="rId16"/>
    <p:sldId id="262" r:id="rId17"/>
    <p:sldId id="263" r:id="rId18"/>
    <p:sldId id="280" r:id="rId19"/>
    <p:sldId id="259" r:id="rId20"/>
    <p:sldId id="260" r:id="rId21"/>
    <p:sldId id="261" r:id="rId22"/>
    <p:sldId id="281" r:id="rId23"/>
    <p:sldId id="257" r:id="rId24"/>
    <p:sldId id="258" r:id="rId25"/>
    <p:sldId id="278" r:id="rId26"/>
    <p:sldId id="277" r:id="rId27"/>
    <p:sldId id="285" r:id="rId28"/>
    <p:sldId id="265" r:id="rId29"/>
    <p:sldId id="282" r:id="rId30"/>
    <p:sldId id="286" r:id="rId31"/>
    <p:sldId id="264" r:id="rId3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45E4FE0-780C-4156-AA17-7EA197DCE473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0A70AB6-6BAF-452B-B597-837DA65CD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9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70AB6-6BAF-452B-B597-837DA65CD6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1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2018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F6CA8-458B-4F4E-B0F3-E1F77346D6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0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F6CA8-458B-4F4E-B0F3-E1F77346D6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6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811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70AB6-6BAF-452B-B597-837DA65CD67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2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1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0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5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31234" y="98425"/>
            <a:ext cx="11952817" cy="6523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6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0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2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2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5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3B0B8-704D-44FA-A19D-BB2B310D6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3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Calorimeter Electronics Digitizer System Design Review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Digitizer overview</a:t>
            </a:r>
          </a:p>
          <a:p>
            <a:r>
              <a:rPr lang="en-US" dirty="0" smtClean="0"/>
              <a:t>Block diagram</a:t>
            </a:r>
          </a:p>
          <a:p>
            <a:r>
              <a:rPr lang="en-US" dirty="0" smtClean="0"/>
              <a:t>Digitizer board discussion </a:t>
            </a:r>
          </a:p>
          <a:p>
            <a:pPr lvl="1"/>
            <a:r>
              <a:rPr lang="en-US" dirty="0" smtClean="0"/>
              <a:t>Input cable</a:t>
            </a:r>
          </a:p>
          <a:p>
            <a:pPr lvl="1"/>
            <a:r>
              <a:rPr lang="en-US" dirty="0" smtClean="0"/>
              <a:t>trigger daughter card</a:t>
            </a:r>
          </a:p>
          <a:p>
            <a:r>
              <a:rPr lang="en-US" dirty="0" smtClean="0"/>
              <a:t>XMIT, Controller and Clock Master module</a:t>
            </a:r>
          </a:p>
          <a:p>
            <a:pPr lvl="1"/>
            <a:r>
              <a:rPr lang="en-US" dirty="0" smtClean="0"/>
              <a:t>Mode bits discussion</a:t>
            </a:r>
          </a:p>
          <a:p>
            <a:r>
              <a:rPr lang="en-US" dirty="0" smtClean="0"/>
              <a:t>Power</a:t>
            </a:r>
          </a:p>
          <a:p>
            <a:r>
              <a:rPr lang="en-US" dirty="0" smtClean="0"/>
              <a:t>Obsoleted parts</a:t>
            </a:r>
          </a:p>
          <a:p>
            <a:r>
              <a:rPr lang="en-US" dirty="0" smtClean="0"/>
              <a:t>Major Components cost</a:t>
            </a:r>
          </a:p>
          <a:p>
            <a:r>
              <a:rPr lang="en-US" dirty="0" smtClean="0"/>
              <a:t>Status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69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ADC board FPGA Image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ADC board use EPCQ256, 256 </a:t>
            </a:r>
            <a:r>
              <a:rPr lang="en-US" dirty="0" err="1" smtClean="0"/>
              <a:t>Mbits</a:t>
            </a:r>
            <a:r>
              <a:rPr lang="en-US" dirty="0" smtClean="0"/>
              <a:t>, as ARRIA V FPGA boot </a:t>
            </a:r>
            <a:r>
              <a:rPr lang="en-US" dirty="0" err="1" smtClean="0"/>
              <a:t>eprom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ARRIA V B1 need 137 </a:t>
            </a:r>
            <a:r>
              <a:rPr lang="en-US" dirty="0" err="1" smtClean="0"/>
              <a:t>Mbits</a:t>
            </a:r>
            <a:r>
              <a:rPr lang="en-US" dirty="0" smtClean="0"/>
              <a:t> of space if data is not compressed.</a:t>
            </a:r>
          </a:p>
          <a:p>
            <a:pPr lvl="1"/>
            <a:r>
              <a:rPr lang="en-US" dirty="0" smtClean="0"/>
              <a:t>Compressed version use lot less than full capacity.</a:t>
            </a:r>
          </a:p>
          <a:p>
            <a:r>
              <a:rPr lang="en-US" dirty="0" smtClean="0"/>
              <a:t>If one used compressed images, The EPROM space can be divided into 2 spaces, the “default” image and “running” image.</a:t>
            </a:r>
          </a:p>
          <a:p>
            <a:pPr lvl="1"/>
            <a:r>
              <a:rPr lang="en-US" dirty="0" smtClean="0"/>
              <a:t>The default image will be the one used when system power up.</a:t>
            </a:r>
          </a:p>
          <a:p>
            <a:pPr lvl="1"/>
            <a:r>
              <a:rPr lang="en-US" dirty="0" smtClean="0"/>
              <a:t>The running image will be boot up with serial command from controller with timer enable. </a:t>
            </a:r>
          </a:p>
          <a:p>
            <a:pPr lvl="2"/>
            <a:r>
              <a:rPr lang="en-US" dirty="0" smtClean="0"/>
              <a:t>If timer expired, the board will be fall back to the default image.</a:t>
            </a:r>
          </a:p>
          <a:p>
            <a:pPr lvl="2"/>
            <a:r>
              <a:rPr lang="en-US" dirty="0" smtClean="0"/>
              <a:t>Timer need to disable after reboot.</a:t>
            </a:r>
          </a:p>
          <a:p>
            <a:pPr lvl="1"/>
            <a:r>
              <a:rPr lang="en-US" dirty="0" smtClean="0"/>
              <a:t> The default image allow us to reprogram the running image.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The programming time can be long because long EPROM write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67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16812" r="1491" b="12694"/>
          <a:stretch/>
        </p:blipFill>
        <p:spPr>
          <a:xfrm>
            <a:off x="6382472" y="1375956"/>
            <a:ext cx="4285529" cy="4824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7" r="1631" b="15066"/>
          <a:stretch/>
        </p:blipFill>
        <p:spPr>
          <a:xfrm>
            <a:off x="1524000" y="115096"/>
            <a:ext cx="4789714" cy="47374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90250" y="303149"/>
            <a:ext cx="313467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/>
              <a:t>ADC Board Performance</a:t>
            </a:r>
          </a:p>
          <a:p>
            <a:pPr algn="ctr"/>
            <a:r>
              <a:rPr lang="en-US" dirty="0"/>
              <a:t> (</a:t>
            </a:r>
            <a:r>
              <a:rPr lang="en-US" i="1" dirty="0"/>
              <a:t>baseline, no signal</a:t>
            </a:r>
            <a:r>
              <a:rPr lang="en-US" dirty="0"/>
              <a:t>) 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</a:rPr>
              <a:t>Channel 1 without offset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4821" y="296093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adc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55243" y="3135927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sigma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88481" y="8447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0433" y="2390163"/>
            <a:ext cx="11544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Channel number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24977" y="4377997"/>
            <a:ext cx="115448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/>
              <a:t>Channel number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6358080" y="5009903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nhits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6328544" y="199065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nhits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6328544" y="408438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nhits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 rot="5400000">
            <a:off x="6319262" y="3037517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nhits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33393" y="2516779"/>
            <a:ext cx="44114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/>
              <a:t>adc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333393" y="3495475"/>
            <a:ext cx="44114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/>
              <a:t>adc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357282" y="4576826"/>
            <a:ext cx="44114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/>
              <a:t>adc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361636" y="5588508"/>
            <a:ext cx="44114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/>
              <a:t>adc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68695" y="175564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Ch</a:t>
            </a:r>
            <a:r>
              <a:rPr lang="en-US" sz="1200" b="1" dirty="0"/>
              <a:t> 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9880" y="2824556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Ch</a:t>
            </a:r>
            <a:r>
              <a:rPr lang="en-US" sz="1200" b="1" dirty="0"/>
              <a:t>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68695" y="3839575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Ch</a:t>
            </a:r>
            <a:r>
              <a:rPr lang="en-US" sz="1200" b="1" dirty="0"/>
              <a:t>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9006" y="4854594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Ch</a:t>
            </a:r>
            <a:r>
              <a:rPr lang="en-US" sz="1200" b="1" dirty="0"/>
              <a:t> 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24976" y="1145124"/>
            <a:ext cx="1084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Baseline</a:t>
            </a:r>
          </a:p>
          <a:p>
            <a:pPr algn="ctr"/>
            <a:r>
              <a:rPr lang="en-US" sz="1200" b="1" dirty="0"/>
              <a:t>(average ADC)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06596" y="3418530"/>
            <a:ext cx="72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Baseline</a:t>
            </a:r>
          </a:p>
          <a:p>
            <a:pPr algn="ctr"/>
            <a:r>
              <a:rPr lang="en-US" sz="1200" b="1" dirty="0"/>
              <a:t>(sigma)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7401" y="0"/>
            <a:ext cx="1990734" cy="15445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2496" y="5299551"/>
            <a:ext cx="2255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Rohde &amp;  Schwarz HMP4040</a:t>
            </a:r>
          </a:p>
          <a:p>
            <a:pPr algn="ctr"/>
            <a:r>
              <a:rPr lang="en-US" sz="1400" dirty="0" smtClean="0"/>
              <a:t>Power supply </a:t>
            </a:r>
            <a:endParaRPr lang="en-US" sz="14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42DD-0EBF-4B96-B7B1-9CE5686A39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63" y="-258097"/>
            <a:ext cx="5997287" cy="776119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268737" y="1395453"/>
            <a:ext cx="1314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56606" y="1604983"/>
            <a:ext cx="1428750" cy="1628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06763" y="3044429"/>
            <a:ext cx="28575" cy="485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91715" y="909004"/>
            <a:ext cx="1300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Pulse shape channel 40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70918" y="3180525"/>
            <a:ext cx="362600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ADC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30477" y="5749712"/>
            <a:ext cx="362600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ADC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00812" y="2966395"/>
            <a:ext cx="362600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ADC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9618" y="5642920"/>
            <a:ext cx="362600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ADC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4497" y="3179305"/>
            <a:ext cx="87716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/>
              <a:t>Sample number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83462" y="1299519"/>
            <a:ext cx="3962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/>
              <a:t>rms</a:t>
            </a:r>
            <a:endParaRPr lang="en-US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18544" y="3748944"/>
            <a:ext cx="3962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/>
              <a:t>rms</a:t>
            </a:r>
            <a:endParaRPr lang="en-US" sz="105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05" y="4553028"/>
            <a:ext cx="2404430" cy="18033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5110" y="3502321"/>
            <a:ext cx="667265" cy="659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01392" y="3502321"/>
            <a:ext cx="850799" cy="659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Trigger daughter card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3194732" y="3502320"/>
            <a:ext cx="850799" cy="659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Charge injector</a:t>
            </a:r>
            <a:endParaRPr lang="en-US" sz="1200" dirty="0"/>
          </a:p>
        </p:txBody>
      </p:sp>
      <p:cxnSp>
        <p:nvCxnSpPr>
          <p:cNvPr id="4" name="Straight Arrow Connector 3"/>
          <p:cNvCxnSpPr>
            <a:stCxn id="2" idx="3"/>
            <a:endCxn id="16" idx="1"/>
          </p:cNvCxnSpPr>
          <p:nvPr/>
        </p:nvCxnSpPr>
        <p:spPr>
          <a:xfrm>
            <a:off x="1442375" y="3831835"/>
            <a:ext cx="4590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6" idx="3"/>
            <a:endCxn id="18" idx="1"/>
          </p:cNvCxnSpPr>
          <p:nvPr/>
        </p:nvCxnSpPr>
        <p:spPr>
          <a:xfrm flipV="1">
            <a:off x="2752191" y="3831834"/>
            <a:ext cx="44254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18" idx="3"/>
            <a:endCxn id="2" idx="1"/>
          </p:cNvCxnSpPr>
          <p:nvPr/>
        </p:nvCxnSpPr>
        <p:spPr>
          <a:xfrm flipH="1">
            <a:off x="775110" y="3831834"/>
            <a:ext cx="3270421" cy="1"/>
          </a:xfrm>
          <a:prstGeom prst="bentConnector5">
            <a:avLst>
              <a:gd name="adj1" fmla="val -6990"/>
              <a:gd name="adj2" fmla="val 55811400000"/>
              <a:gd name="adj3" fmla="val 10699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4821" y="1944960"/>
            <a:ext cx="4053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Digitalized pulse from Charge injector triggered by the FEM and trigger daughter card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5300"/>
            <a:ext cx="4291914" cy="3218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0700" y="152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Trigger daughter plug in from the back with 2 outputs, 1 optical transceiver, 1  </a:t>
            </a:r>
            <a:r>
              <a:rPr lang="en-US" dirty="0" err="1" smtClean="0"/>
              <a:t>lemo</a:t>
            </a:r>
            <a:r>
              <a:rPr lang="en-US" dirty="0" smtClean="0"/>
              <a:t> output.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22" y="4028389"/>
            <a:ext cx="8586788" cy="26651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07992" y="1524338"/>
            <a:ext cx="1447800" cy="201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ARRIA 5</a:t>
            </a:r>
          </a:p>
          <a:p>
            <a:pPr algn="ctr"/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77466" y="1690477"/>
            <a:ext cx="76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LVDS buffer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8661141" y="1838068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18341" y="2543938"/>
            <a:ext cx="454867" cy="513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6" idx="1"/>
          </p:cNvCxnSpPr>
          <p:nvPr/>
        </p:nvCxnSpPr>
        <p:spPr>
          <a:xfrm flipH="1">
            <a:off x="7055792" y="1957177"/>
            <a:ext cx="421674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>
            <a:off x="8239466" y="1957177"/>
            <a:ext cx="4165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67455" y="2286000"/>
            <a:ext cx="1600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118341" y="1957177"/>
            <a:ext cx="299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417992" y="1957177"/>
            <a:ext cx="0" cy="576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118341" y="2223877"/>
            <a:ext cx="149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268166" y="2223877"/>
            <a:ext cx="0" cy="310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62022" y="1169257"/>
            <a:ext cx="1505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Optical transmitter output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501507" y="2294408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Lemo</a:t>
            </a:r>
            <a:r>
              <a:rPr lang="en-US" sz="1200" b="1" dirty="0" smtClean="0"/>
              <a:t> out</a:t>
            </a:r>
            <a:endParaRPr lang="en-US" sz="1200" b="1" dirty="0"/>
          </a:p>
        </p:txBody>
      </p:sp>
      <p:sp>
        <p:nvSpPr>
          <p:cNvPr id="36" name="Rectangle 35"/>
          <p:cNvSpPr/>
          <p:nvPr/>
        </p:nvSpPr>
        <p:spPr>
          <a:xfrm>
            <a:off x="10134600" y="2533988"/>
            <a:ext cx="1219200" cy="513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Trigger daughter card</a:t>
            </a:r>
            <a:endParaRPr lang="en-US" sz="14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9575541" y="2652612"/>
            <a:ext cx="559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9575541" y="2819400"/>
            <a:ext cx="559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798525" y="1173888"/>
            <a:ext cx="710849" cy="2319635"/>
          </a:xfrm>
          <a:prstGeom prst="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726369" y="894786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backplane</a:t>
            </a:r>
            <a:endParaRPr lang="en-US" sz="1200" b="1" dirty="0"/>
          </a:p>
        </p:txBody>
      </p:sp>
      <p:cxnSp>
        <p:nvCxnSpPr>
          <p:cNvPr id="47" name="Elbow Connector 46"/>
          <p:cNvCxnSpPr/>
          <p:nvPr/>
        </p:nvCxnSpPr>
        <p:spPr>
          <a:xfrm rot="5400000">
            <a:off x="8368319" y="2461350"/>
            <a:ext cx="447932" cy="268169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255032" y="2799183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3.3v</a:t>
            </a:r>
            <a:endParaRPr lang="en-US" sz="1200" dirty="0"/>
          </a:p>
        </p:txBody>
      </p:sp>
      <p:cxnSp>
        <p:nvCxnSpPr>
          <p:cNvPr id="50" name="Elbow Connector 49"/>
          <p:cNvCxnSpPr>
            <a:stCxn id="7" idx="2"/>
            <a:endCxn id="8" idx="1"/>
          </p:cNvCxnSpPr>
          <p:nvPr/>
        </p:nvCxnSpPr>
        <p:spPr>
          <a:xfrm rot="16200000" flipH="1">
            <a:off x="8789432" y="2471777"/>
            <a:ext cx="429219" cy="228600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8" idx="2"/>
          </p:cNvCxnSpPr>
          <p:nvPr/>
        </p:nvCxnSpPr>
        <p:spPr>
          <a:xfrm rot="5400000" flipH="1" flipV="1">
            <a:off x="9680310" y="2603146"/>
            <a:ext cx="119753" cy="788825"/>
          </a:xfrm>
          <a:prstGeom prst="bentConnector4">
            <a:avLst>
              <a:gd name="adj1" fmla="val -190893"/>
              <a:gd name="adj2" fmla="val 64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868363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rgbClr val="000000"/>
                </a:solidFill>
              </a:rPr>
              <a:t>Prototype Boards</a:t>
            </a:r>
            <a:endParaRPr lang="en-US" altLang="en-US" sz="4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43434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3878866" cy="2909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7283" y="519320"/>
            <a:ext cx="2827692" cy="3770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38" y="3949716"/>
            <a:ext cx="3448935" cy="25867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880" y="3878725"/>
            <a:ext cx="3033184" cy="26740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7870" y="957943"/>
            <a:ext cx="120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ADC board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896349"/>
            <a:ext cx="311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Custom ADC system backplane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65398" y="4064493"/>
            <a:ext cx="210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ADC crate controller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85167" y="3899750"/>
            <a:ext cx="176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ADC XMIT board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ight Arrow 122"/>
          <p:cNvSpPr/>
          <p:nvPr/>
        </p:nvSpPr>
        <p:spPr>
          <a:xfrm>
            <a:off x="1580658" y="1830644"/>
            <a:ext cx="2877492" cy="296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28519" y="1696994"/>
            <a:ext cx="551935" cy="3764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28519" y="700215"/>
            <a:ext cx="551935" cy="593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6X</a:t>
            </a:r>
          </a:p>
          <a:p>
            <a:pPr algn="ctr"/>
            <a:r>
              <a:rPr lang="en-US" sz="900" dirty="0" smtClean="0"/>
              <a:t>Clock </a:t>
            </a:r>
          </a:p>
          <a:p>
            <a:pPr algn="ctr"/>
            <a:r>
              <a:rPr lang="en-US" sz="900" dirty="0" err="1" smtClean="0"/>
              <a:t>fancout</a:t>
            </a:r>
            <a:endParaRPr lang="en-US" sz="900" dirty="0"/>
          </a:p>
        </p:txBody>
      </p:sp>
      <p:sp>
        <p:nvSpPr>
          <p:cNvPr id="4" name="Rectangle 3"/>
          <p:cNvSpPr/>
          <p:nvPr/>
        </p:nvSpPr>
        <p:spPr>
          <a:xfrm>
            <a:off x="910281" y="1696994"/>
            <a:ext cx="551935" cy="3764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4659" y="1696994"/>
            <a:ext cx="551935" cy="3764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02379" y="1696994"/>
            <a:ext cx="551935" cy="3764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43241" y="1696994"/>
            <a:ext cx="551935" cy="3764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4800600" y="1293340"/>
            <a:ext cx="0" cy="116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186248" y="1409700"/>
            <a:ext cx="3614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4" idx="0"/>
          </p:cNvCxnSpPr>
          <p:nvPr/>
        </p:nvCxnSpPr>
        <p:spPr>
          <a:xfrm>
            <a:off x="1186248" y="1409700"/>
            <a:ext cx="1" cy="287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910781" y="1293855"/>
            <a:ext cx="1" cy="201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030626" y="1495168"/>
            <a:ext cx="2880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5" idx="0"/>
          </p:cNvCxnSpPr>
          <p:nvPr/>
        </p:nvCxnSpPr>
        <p:spPr>
          <a:xfrm>
            <a:off x="2030626" y="1495168"/>
            <a:ext cx="1" cy="201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095616" y="1308786"/>
            <a:ext cx="1" cy="201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095616" y="1495168"/>
            <a:ext cx="2882730" cy="15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6" idx="0"/>
          </p:cNvCxnSpPr>
          <p:nvPr/>
        </p:nvCxnSpPr>
        <p:spPr>
          <a:xfrm>
            <a:off x="7975770" y="1510614"/>
            <a:ext cx="2577" cy="186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219700" y="1293340"/>
            <a:ext cx="0" cy="116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19700" y="1409700"/>
            <a:ext cx="3599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7" idx="0"/>
          </p:cNvCxnSpPr>
          <p:nvPr/>
        </p:nvCxnSpPr>
        <p:spPr>
          <a:xfrm>
            <a:off x="8819208" y="1409700"/>
            <a:ext cx="1" cy="287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4728519" y="1696481"/>
            <a:ext cx="551935" cy="593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Slow read-</a:t>
            </a:r>
          </a:p>
          <a:p>
            <a:pPr algn="ctr"/>
            <a:r>
              <a:rPr lang="en-US" sz="900" dirty="0" smtClean="0"/>
              <a:t>back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535943" y="1696481"/>
            <a:ext cx="551935" cy="593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Slow read-</a:t>
            </a:r>
          </a:p>
          <a:p>
            <a:pPr algn="ctr"/>
            <a:r>
              <a:rPr lang="en-US" sz="900" dirty="0" smtClean="0"/>
              <a:t>back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02983" y="1696481"/>
            <a:ext cx="551935" cy="593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Slow read-</a:t>
            </a:r>
          </a:p>
          <a:p>
            <a:pPr algn="ctr"/>
            <a:r>
              <a:rPr lang="en-US" sz="900" dirty="0" smtClean="0"/>
              <a:t>back</a:t>
            </a:r>
          </a:p>
        </p:txBody>
      </p:sp>
      <p:sp>
        <p:nvSpPr>
          <p:cNvPr id="73" name="Right Arrow 72"/>
          <p:cNvSpPr/>
          <p:nvPr/>
        </p:nvSpPr>
        <p:spPr>
          <a:xfrm rot="10800000">
            <a:off x="1532404" y="4831882"/>
            <a:ext cx="2877492" cy="296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 rot="10800000">
            <a:off x="5587613" y="1836005"/>
            <a:ext cx="2877492" cy="296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588223" y="1670729"/>
            <a:ext cx="1577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 bits 2 frame+ 8 bits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6021009" y="1624904"/>
            <a:ext cx="1577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 bits 2 frame+ 8 bits</a:t>
            </a:r>
            <a:endParaRPr lang="en-US" sz="1200" dirty="0"/>
          </a:p>
        </p:txBody>
      </p:sp>
      <p:sp>
        <p:nvSpPr>
          <p:cNvPr id="78" name="Rectangle 77"/>
          <p:cNvSpPr/>
          <p:nvPr/>
        </p:nvSpPr>
        <p:spPr>
          <a:xfrm>
            <a:off x="895565" y="2388638"/>
            <a:ext cx="551935" cy="629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Rear mount</a:t>
            </a:r>
          </a:p>
          <a:p>
            <a:pPr algn="ctr"/>
            <a:r>
              <a:rPr lang="en-US" sz="900" dirty="0" smtClean="0"/>
              <a:t>Trigger board</a:t>
            </a:r>
            <a:endParaRPr lang="en-US" sz="900" dirty="0"/>
          </a:p>
        </p:txBody>
      </p:sp>
      <p:sp>
        <p:nvSpPr>
          <p:cNvPr id="79" name="Rectangle 78"/>
          <p:cNvSpPr/>
          <p:nvPr/>
        </p:nvSpPr>
        <p:spPr>
          <a:xfrm>
            <a:off x="8545338" y="2410926"/>
            <a:ext cx="551935" cy="593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Rear mount</a:t>
            </a:r>
          </a:p>
          <a:p>
            <a:pPr algn="ctr"/>
            <a:r>
              <a:rPr lang="en-US" sz="900" dirty="0" smtClean="0"/>
              <a:t>Trigger board</a:t>
            </a:r>
            <a:endParaRPr lang="en-US" sz="900" dirty="0"/>
          </a:p>
        </p:txBody>
      </p:sp>
      <p:sp>
        <p:nvSpPr>
          <p:cNvPr id="80" name="Rectangle 79"/>
          <p:cNvSpPr/>
          <p:nvPr/>
        </p:nvSpPr>
        <p:spPr>
          <a:xfrm>
            <a:off x="931217" y="4849359"/>
            <a:ext cx="551935" cy="593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Slow  control</a:t>
            </a:r>
          </a:p>
          <a:p>
            <a:pPr algn="ctr"/>
            <a:r>
              <a:rPr lang="en-US" sz="900" dirty="0" smtClean="0"/>
              <a:t>Down-load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990600" y="2163643"/>
            <a:ext cx="0" cy="342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153246" y="381000"/>
            <a:ext cx="0" cy="342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68573" y="2106433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3V </a:t>
            </a:r>
          </a:p>
          <a:p>
            <a:r>
              <a:rPr lang="en-US" sz="1000" dirty="0" smtClean="0"/>
              <a:t>power</a:t>
            </a:r>
            <a:endParaRPr lang="en-US" sz="1000" dirty="0"/>
          </a:p>
        </p:txBody>
      </p:sp>
      <p:sp>
        <p:nvSpPr>
          <p:cNvPr id="86" name="Rectangle 85"/>
          <p:cNvSpPr/>
          <p:nvPr/>
        </p:nvSpPr>
        <p:spPr>
          <a:xfrm>
            <a:off x="1763766" y="1696481"/>
            <a:ext cx="551935" cy="593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Slow read-</a:t>
            </a:r>
          </a:p>
          <a:p>
            <a:pPr algn="ctr"/>
            <a:r>
              <a:rPr lang="en-US" sz="900" dirty="0" smtClean="0"/>
              <a:t>back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734088" y="2388638"/>
            <a:ext cx="551935" cy="629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Rear mount</a:t>
            </a:r>
          </a:p>
          <a:p>
            <a:pPr algn="ctr"/>
            <a:r>
              <a:rPr lang="en-US" sz="900" dirty="0" smtClean="0"/>
              <a:t>Trigger board</a:t>
            </a:r>
            <a:endParaRPr lang="en-US" sz="900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1866900" y="2163643"/>
            <a:ext cx="0" cy="342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256308" y="2167130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3V </a:t>
            </a:r>
          </a:p>
          <a:p>
            <a:r>
              <a:rPr lang="en-US" sz="1000" dirty="0" smtClean="0"/>
              <a:t>power</a:t>
            </a:r>
            <a:endParaRPr lang="en-US" sz="1000" dirty="0"/>
          </a:p>
        </p:txBody>
      </p:sp>
      <p:sp>
        <p:nvSpPr>
          <p:cNvPr id="90" name="Rectangle 89"/>
          <p:cNvSpPr/>
          <p:nvPr/>
        </p:nvSpPr>
        <p:spPr>
          <a:xfrm>
            <a:off x="1745552" y="3231103"/>
            <a:ext cx="551935" cy="994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Trigger/</a:t>
            </a:r>
            <a:r>
              <a:rPr lang="en-US" sz="900" dirty="0" err="1" smtClean="0"/>
              <a:t>evwnt</a:t>
            </a:r>
            <a:r>
              <a:rPr lang="en-US" sz="900" dirty="0" smtClean="0"/>
              <a:t> data/ l0 timing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1943100" y="3019316"/>
            <a:ext cx="0" cy="1967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2095500" y="3019316"/>
            <a:ext cx="0" cy="1967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281344" y="2703295"/>
            <a:ext cx="889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Trigger </a:t>
            </a:r>
          </a:p>
          <a:p>
            <a:pPr algn="ctr"/>
            <a:r>
              <a:rPr lang="en-US" sz="1000" dirty="0" smtClean="0"/>
              <a:t>Primitives  + </a:t>
            </a:r>
          </a:p>
          <a:p>
            <a:pPr algn="ctr"/>
            <a:r>
              <a:rPr lang="en-US" sz="1000" dirty="0" smtClean="0"/>
              <a:t>single trigger </a:t>
            </a:r>
          </a:p>
          <a:p>
            <a:pPr algn="ctr"/>
            <a:r>
              <a:rPr lang="en-US" sz="1000" dirty="0" smtClean="0"/>
              <a:t>bits out </a:t>
            </a:r>
            <a:endParaRPr lang="en-US" sz="1000" dirty="0"/>
          </a:p>
        </p:txBody>
      </p:sp>
      <p:cxnSp>
        <p:nvCxnSpPr>
          <p:cNvPr id="96" name="Straight Arrow Connector 95"/>
          <p:cNvCxnSpPr/>
          <p:nvPr/>
        </p:nvCxnSpPr>
        <p:spPr>
          <a:xfrm flipH="1">
            <a:off x="2327988" y="3473699"/>
            <a:ext cx="419100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2327988" y="3595396"/>
            <a:ext cx="419100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1314988" y="3349291"/>
            <a:ext cx="419100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1314988" y="3470988"/>
            <a:ext cx="419100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711566" y="3211126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Serialized </a:t>
            </a:r>
          </a:p>
          <a:p>
            <a:pPr algn="ctr"/>
            <a:r>
              <a:rPr lang="en-US" sz="1000" dirty="0" smtClean="0"/>
              <a:t>Trigger data</a:t>
            </a:r>
            <a:endParaRPr lang="en-US" sz="1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2726980" y="3418338"/>
            <a:ext cx="944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Serialized </a:t>
            </a:r>
          </a:p>
          <a:p>
            <a:pPr algn="ctr"/>
            <a:r>
              <a:rPr lang="en-US" sz="1000" dirty="0" smtClean="0"/>
              <a:t>Triggered data</a:t>
            </a:r>
            <a:endParaRPr lang="en-US" sz="1000" dirty="0"/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1314988" y="3818448"/>
            <a:ext cx="419100" cy="0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912691" y="3633920"/>
            <a:ext cx="532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Token </a:t>
            </a:r>
          </a:p>
          <a:p>
            <a:pPr algn="ctr"/>
            <a:r>
              <a:rPr lang="en-US" sz="1000" dirty="0" smtClean="0"/>
              <a:t>in</a:t>
            </a:r>
            <a:endParaRPr lang="en-US" sz="1000" dirty="0"/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2344077" y="3924300"/>
            <a:ext cx="419100" cy="0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696878" y="3813359"/>
            <a:ext cx="7104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Token out</a:t>
            </a:r>
            <a:endParaRPr lang="en-US" sz="1000" dirty="0"/>
          </a:p>
        </p:txBody>
      </p:sp>
      <p:sp>
        <p:nvSpPr>
          <p:cNvPr id="118" name="Left Arrow 117"/>
          <p:cNvSpPr/>
          <p:nvPr/>
        </p:nvSpPr>
        <p:spPr>
          <a:xfrm>
            <a:off x="2344077" y="4059580"/>
            <a:ext cx="2266023" cy="9332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Left Arrow 118"/>
          <p:cNvSpPr/>
          <p:nvPr/>
        </p:nvSpPr>
        <p:spPr>
          <a:xfrm>
            <a:off x="1486237" y="4194859"/>
            <a:ext cx="3123863" cy="101115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2254279" y="4246764"/>
            <a:ext cx="14782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L0 timing </a:t>
            </a:r>
          </a:p>
          <a:p>
            <a:pPr algn="ctr"/>
            <a:r>
              <a:rPr lang="en-US" sz="1000" dirty="0" smtClean="0"/>
              <a:t>Running 6X beam rate</a:t>
            </a:r>
            <a:endParaRPr lang="en-US" sz="1000" dirty="0"/>
          </a:p>
          <a:p>
            <a:pPr algn="ctr"/>
            <a:r>
              <a:rPr lang="en-US" sz="1000" dirty="0" smtClean="0"/>
              <a:t>6 bits per beam crossing 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98167" y="4366477"/>
            <a:ext cx="1253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2 links per side</a:t>
            </a:r>
          </a:p>
          <a:p>
            <a:pPr algn="ctr"/>
            <a:r>
              <a:rPr lang="en-US" sz="1000" dirty="0" smtClean="0"/>
              <a:t>(even, odd modules)</a:t>
            </a:r>
            <a:endParaRPr lang="en-US" sz="1000" dirty="0"/>
          </a:p>
        </p:txBody>
      </p:sp>
      <p:sp>
        <p:nvSpPr>
          <p:cNvPr id="122" name="Rectangle 121"/>
          <p:cNvSpPr/>
          <p:nvPr/>
        </p:nvSpPr>
        <p:spPr>
          <a:xfrm>
            <a:off x="1763766" y="4869243"/>
            <a:ext cx="551935" cy="593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Slow  control</a:t>
            </a:r>
          </a:p>
          <a:p>
            <a:pPr algn="ctr"/>
            <a:r>
              <a:rPr lang="en-US" sz="900" dirty="0" smtClean="0"/>
              <a:t>Down-load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618459" y="5024394"/>
            <a:ext cx="1577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10 bits 2 frame+ 8 bits</a:t>
            </a:r>
          </a:p>
          <a:p>
            <a:pPr algn="ctr"/>
            <a:r>
              <a:rPr lang="en-US" sz="1200" dirty="0" smtClean="0"/>
              <a:t>Slow control clock</a:t>
            </a:r>
          </a:p>
          <a:p>
            <a:pPr algn="ctr"/>
            <a:r>
              <a:rPr lang="en-US" sz="1200" dirty="0" smtClean="0"/>
              <a:t> (1.5X beam clock)</a:t>
            </a:r>
            <a:endParaRPr lang="en-US" sz="1200" dirty="0"/>
          </a:p>
        </p:txBody>
      </p:sp>
      <p:cxnSp>
        <p:nvCxnSpPr>
          <p:cNvPr id="126" name="Straight Arrow Connector 125"/>
          <p:cNvCxnSpPr/>
          <p:nvPr/>
        </p:nvCxnSpPr>
        <p:spPr>
          <a:xfrm flipH="1">
            <a:off x="1482424" y="5259730"/>
            <a:ext cx="2993190" cy="0"/>
          </a:xfrm>
          <a:prstGeom prst="straightConnector1">
            <a:avLst/>
          </a:prstGeom>
          <a:ln w="3175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1752218" y="5560191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ADC</a:t>
            </a:r>
            <a:endParaRPr lang="en-US" sz="14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917221" y="5585200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XMIT</a:t>
            </a:r>
            <a:endParaRPr lang="en-US" sz="14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4674637" y="5847258"/>
            <a:ext cx="5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4529713" y="5548929"/>
            <a:ext cx="91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controller</a:t>
            </a:r>
            <a:endParaRPr lang="en-US" sz="14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558990" y="203271"/>
            <a:ext cx="2250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 smtClean="0"/>
              <a:t>SPHENIX ADC backplane</a:t>
            </a:r>
          </a:p>
          <a:p>
            <a:pPr algn="ctr"/>
            <a:r>
              <a:rPr lang="en-US" sz="1600" b="1" u="sng" dirty="0" smtClean="0"/>
              <a:t>Block Diagram</a:t>
            </a:r>
            <a:endParaRPr lang="en-US" sz="1600" b="1" u="sng" dirty="0"/>
          </a:p>
        </p:txBody>
      </p:sp>
      <p:sp>
        <p:nvSpPr>
          <p:cNvPr id="135" name="Rectangle 134"/>
          <p:cNvSpPr/>
          <p:nvPr/>
        </p:nvSpPr>
        <p:spPr>
          <a:xfrm>
            <a:off x="4732865" y="4869243"/>
            <a:ext cx="551935" cy="593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Slow  control</a:t>
            </a:r>
          </a:p>
          <a:p>
            <a:pPr algn="ctr"/>
            <a:r>
              <a:rPr lang="en-US" sz="900" dirty="0" smtClean="0"/>
              <a:t>Down-load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12068" y="1731433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2mm </a:t>
            </a:r>
          </a:p>
          <a:p>
            <a:pPr algn="ctr"/>
            <a:r>
              <a:rPr lang="en-US" sz="1200" b="1" dirty="0" smtClean="0"/>
              <a:t>HM</a:t>
            </a:r>
            <a:endParaRPr lang="en-US" sz="12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9112068" y="2418715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2mm </a:t>
            </a:r>
          </a:p>
          <a:p>
            <a:pPr algn="ctr"/>
            <a:r>
              <a:rPr lang="en-US" sz="1200" b="1" dirty="0" smtClean="0"/>
              <a:t>ZD</a:t>
            </a:r>
            <a:endParaRPr lang="en-US" sz="12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9087878" y="3518136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2mm </a:t>
            </a:r>
          </a:p>
          <a:p>
            <a:pPr algn="ctr"/>
            <a:r>
              <a:rPr lang="en-US" sz="1200" b="1" dirty="0" smtClean="0"/>
              <a:t>ZD</a:t>
            </a:r>
            <a:endParaRPr lang="en-US" sz="12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9112068" y="4831882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2mm </a:t>
            </a:r>
          </a:p>
          <a:p>
            <a:pPr algn="ctr"/>
            <a:r>
              <a:rPr lang="en-US" sz="1200" b="1" dirty="0" smtClean="0"/>
              <a:t>HM</a:t>
            </a:r>
            <a:endParaRPr lang="en-US" sz="12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9" y="2567279"/>
            <a:ext cx="5505061" cy="4128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666999"/>
            <a:ext cx="5372100" cy="4029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70671" y="216933"/>
            <a:ext cx="39167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Agilent scope 12 GHz 40G samples/sec</a:t>
            </a:r>
          </a:p>
          <a:p>
            <a:r>
              <a:rPr lang="en-US" dirty="0" smtClean="0"/>
              <a:t>Agilent 3.5GHz 1131A differential probe</a:t>
            </a:r>
          </a:p>
          <a:p>
            <a:endParaRPr lang="en-US" dirty="0"/>
          </a:p>
          <a:p>
            <a:r>
              <a:rPr lang="en-US" dirty="0" smtClean="0"/>
              <a:t>Persistence display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73945" y="1580465"/>
            <a:ext cx="4951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 at Trigger daughter card transceiver </a:t>
            </a:r>
            <a:r>
              <a:rPr lang="en-US" dirty="0" smtClean="0"/>
              <a:t>input</a:t>
            </a:r>
          </a:p>
          <a:p>
            <a:r>
              <a:rPr lang="en-US" dirty="0" smtClean="0"/>
              <a:t>Signal speed 2.4 </a:t>
            </a:r>
            <a:r>
              <a:rPr lang="en-US" dirty="0" err="1" smtClean="0"/>
              <a:t>Gbps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98768" y="5200261"/>
            <a:ext cx="1576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5</a:t>
            </a:r>
            <a:r>
              <a:rPr lang="en-US" sz="1400" b="1" dirty="0" smtClean="0">
                <a:solidFill>
                  <a:srgbClr val="FFC000"/>
                </a:solidFill>
              </a:rPr>
              <a:t>00ps per division 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1829" y="5200261"/>
            <a:ext cx="1576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200ps per division 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673" y="335902"/>
            <a:ext cx="252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Trigger board waveform </a:t>
            </a:r>
            <a:endParaRPr lang="en-US" b="1" u="sng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1" y="2476500"/>
            <a:ext cx="5638800" cy="422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2552700"/>
            <a:ext cx="5435600" cy="4076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6726" y="6847577"/>
            <a:ext cx="436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Token passing receiver side on the backplane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9143" y="3296816"/>
            <a:ext cx="1368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640 Mbps per links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6409" y="3296815"/>
            <a:ext cx="1262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C000"/>
                </a:solidFill>
              </a:rPr>
              <a:t>1.6 </a:t>
            </a:r>
            <a:r>
              <a:rPr lang="en-US" sz="1200" b="1" dirty="0" err="1" smtClean="0">
                <a:solidFill>
                  <a:srgbClr val="FFC000"/>
                </a:solidFill>
              </a:rPr>
              <a:t>Gbps</a:t>
            </a:r>
            <a:r>
              <a:rPr lang="en-US" sz="1200" b="1" dirty="0" smtClean="0">
                <a:solidFill>
                  <a:srgbClr val="FFC000"/>
                </a:solidFill>
              </a:rPr>
              <a:t> per link</a:t>
            </a:r>
            <a:endParaRPr lang="en-US" sz="12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7511" y="4929672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1</a:t>
            </a:r>
            <a:r>
              <a:rPr lang="en-US" sz="1400" b="1" dirty="0" smtClean="0">
                <a:solidFill>
                  <a:srgbClr val="FFC000"/>
                </a:solidFill>
              </a:rPr>
              <a:t>ns/division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3449" y="4929673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2ns/division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369" y="165031"/>
            <a:ext cx="5432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ADC board token passing data waveform </a:t>
            </a:r>
            <a:endParaRPr lang="en-US" sz="24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63894" y="763236"/>
            <a:ext cx="11196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ADC L1 event data has 2 token passing links.  </a:t>
            </a:r>
          </a:p>
          <a:p>
            <a:r>
              <a:rPr lang="en-US" dirty="0" smtClean="0"/>
              <a:t>Each </a:t>
            </a:r>
            <a:r>
              <a:rPr lang="en-US" dirty="0" smtClean="0"/>
              <a:t>link </a:t>
            </a:r>
            <a:r>
              <a:rPr lang="en-US" dirty="0" smtClean="0"/>
              <a:t>has pair transceiver </a:t>
            </a:r>
            <a:r>
              <a:rPr lang="en-US" dirty="0" smtClean="0"/>
              <a:t>channel. </a:t>
            </a:r>
            <a:r>
              <a:rPr lang="en-US" dirty="0" smtClean="0"/>
              <a:t>The transceiver has 80 MHz reference clocks.  The transceiver can be run </a:t>
            </a:r>
            <a:r>
              <a:rPr lang="en-US" dirty="0" smtClean="0"/>
              <a:t>at </a:t>
            </a:r>
            <a:r>
              <a:rPr lang="en-US" dirty="0" smtClean="0"/>
              <a:t>640 Mbps , 800 Mbps or 1.2800 Mbps. </a:t>
            </a:r>
          </a:p>
          <a:p>
            <a:r>
              <a:rPr lang="en-US" dirty="0" smtClean="0"/>
              <a:t>The XMIT data links speed to DCM II is 1.6 </a:t>
            </a:r>
            <a:r>
              <a:rPr lang="en-US" dirty="0" err="1" smtClean="0"/>
              <a:t>Gbps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24929" y="3046436"/>
            <a:ext cx="905069" cy="867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RECEIVERS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36898" y="1726163"/>
            <a:ext cx="699795" cy="727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6x </a:t>
            </a:r>
          </a:p>
          <a:p>
            <a:pPr algn="ctr"/>
            <a:r>
              <a:rPr lang="en-US" sz="1200" dirty="0" smtClean="0"/>
              <a:t>CLOCK</a:t>
            </a:r>
          </a:p>
          <a:p>
            <a:pPr algn="ctr"/>
            <a:r>
              <a:rPr lang="en-US" sz="1200" dirty="0" smtClean="0"/>
              <a:t>RCV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27567" y="4898569"/>
            <a:ext cx="699795" cy="727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 Bits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36898" y="5831628"/>
            <a:ext cx="699795" cy="727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Slow download/control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85783" y="3046437"/>
            <a:ext cx="345233" cy="867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</a:t>
            </a:r>
          </a:p>
          <a:p>
            <a:pPr algn="ctr"/>
            <a:r>
              <a:rPr lang="en-US" sz="1200" dirty="0" smtClean="0"/>
              <a:t>I</a:t>
            </a:r>
          </a:p>
          <a:p>
            <a:pPr algn="ctr"/>
            <a:r>
              <a:rPr lang="en-US" sz="1200" dirty="0" smtClean="0"/>
              <a:t>F</a:t>
            </a:r>
          </a:p>
          <a:p>
            <a:pPr algn="ctr"/>
            <a:r>
              <a:rPr lang="en-US" sz="1200" dirty="0" smtClean="0"/>
              <a:t>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85783" y="4180114"/>
            <a:ext cx="886409" cy="61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TOKEN CONTROL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9358603" y="2827170"/>
            <a:ext cx="2080727" cy="1968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>
            <a:stCxn id="8" idx="1"/>
            <a:endCxn id="14" idx="2"/>
          </p:cNvCxnSpPr>
          <p:nvPr/>
        </p:nvCxnSpPr>
        <p:spPr>
          <a:xfrm rot="10800000">
            <a:off x="10398967" y="4795933"/>
            <a:ext cx="228600" cy="46653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9" idx="1"/>
          </p:cNvCxnSpPr>
          <p:nvPr/>
        </p:nvCxnSpPr>
        <p:spPr>
          <a:xfrm rot="10800000">
            <a:off x="9741160" y="4795932"/>
            <a:ext cx="895739" cy="139959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5" idx="1"/>
          </p:cNvCxnSpPr>
          <p:nvPr/>
        </p:nvCxnSpPr>
        <p:spPr>
          <a:xfrm rot="10800000" flipV="1">
            <a:off x="10086392" y="2090056"/>
            <a:ext cx="550506" cy="7371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987003" y="3456987"/>
            <a:ext cx="998376" cy="709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TLK 2501</a:t>
            </a:r>
          </a:p>
          <a:p>
            <a:pPr algn="ctr"/>
            <a:r>
              <a:rPr lang="en-US" sz="1200" b="1" dirty="0" smtClean="0"/>
              <a:t>(SERIALIZER)</a:t>
            </a:r>
            <a:endParaRPr lang="en-US" sz="1200" b="1" dirty="0"/>
          </a:p>
        </p:txBody>
      </p:sp>
      <p:cxnSp>
        <p:nvCxnSpPr>
          <p:cNvPr id="24" name="Straight Arrow Connector 23"/>
          <p:cNvCxnSpPr>
            <a:stCxn id="2" idx="1"/>
            <a:endCxn id="12" idx="3"/>
          </p:cNvCxnSpPr>
          <p:nvPr/>
        </p:nvCxnSpPr>
        <p:spPr>
          <a:xfrm flipH="1">
            <a:off x="10231016" y="3480310"/>
            <a:ext cx="2939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2" idx="1"/>
            <a:endCxn id="22" idx="3"/>
          </p:cNvCxnSpPr>
          <p:nvPr/>
        </p:nvCxnSpPr>
        <p:spPr>
          <a:xfrm rot="10800000" flipV="1">
            <a:off x="8985379" y="3480311"/>
            <a:ext cx="900404" cy="3312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99694" y="2331106"/>
            <a:ext cx="8606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ALTERA </a:t>
            </a:r>
          </a:p>
          <a:p>
            <a:pPr algn="ctr"/>
            <a:r>
              <a:rPr lang="en-US" sz="1400" b="1" dirty="0" smtClean="0"/>
              <a:t>CYCLONE</a:t>
            </a:r>
          </a:p>
          <a:p>
            <a:pPr algn="ctr"/>
            <a:r>
              <a:rPr lang="en-US" sz="1400" b="1" dirty="0" smtClean="0"/>
              <a:t>4 GX </a:t>
            </a:r>
            <a:endParaRPr lang="en-US" sz="1400" b="1" dirty="0"/>
          </a:p>
        </p:txBody>
      </p:sp>
      <p:sp>
        <p:nvSpPr>
          <p:cNvPr id="30" name="Rectangle 29"/>
          <p:cNvSpPr/>
          <p:nvPr/>
        </p:nvSpPr>
        <p:spPr>
          <a:xfrm>
            <a:off x="6820677" y="3456976"/>
            <a:ext cx="979714" cy="727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OPTICAL</a:t>
            </a:r>
          </a:p>
          <a:p>
            <a:pPr algn="ctr"/>
            <a:r>
              <a:rPr lang="en-US" sz="1050" b="1" dirty="0" smtClean="0"/>
              <a:t>TRANSCEIVER</a:t>
            </a:r>
            <a:endParaRPr lang="en-US" sz="1050" b="1" dirty="0"/>
          </a:p>
        </p:txBody>
      </p:sp>
      <p:sp>
        <p:nvSpPr>
          <p:cNvPr id="31" name="Rectangle 30"/>
          <p:cNvSpPr/>
          <p:nvPr/>
        </p:nvSpPr>
        <p:spPr>
          <a:xfrm>
            <a:off x="8011983" y="4418042"/>
            <a:ext cx="948416" cy="620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REFERENCE CLOCK</a:t>
            </a:r>
            <a:endParaRPr lang="en-US" sz="1200" b="1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915400" y="4585986"/>
            <a:ext cx="4432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0"/>
            <a:endCxn id="22" idx="2"/>
          </p:cNvCxnSpPr>
          <p:nvPr/>
        </p:nvCxnSpPr>
        <p:spPr>
          <a:xfrm flipV="1">
            <a:off x="8486191" y="4166114"/>
            <a:ext cx="0" cy="251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2" idx="1"/>
            <a:endCxn id="30" idx="3"/>
          </p:cNvCxnSpPr>
          <p:nvPr/>
        </p:nvCxnSpPr>
        <p:spPr>
          <a:xfrm flipH="1">
            <a:off x="7800391" y="3811551"/>
            <a:ext cx="186612" cy="8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316824" y="1408922"/>
            <a:ext cx="5626360" cy="534644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6923314" y="1573756"/>
            <a:ext cx="3265715" cy="17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987003" y="1668433"/>
            <a:ext cx="911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DATA FLOW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4441" y="354563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XMIT MODULE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42596" y="923731"/>
            <a:ext cx="58876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Receive ADC module L1 triggered event through 2 token passing link. </a:t>
            </a:r>
          </a:p>
          <a:p>
            <a:pPr marL="342900" indent="-342900">
              <a:buAutoNum type="arabicParenR"/>
            </a:pPr>
            <a:r>
              <a:rPr lang="en-US" dirty="0" smtClean="0"/>
              <a:t>The link composes by 2 transceiver links. Each links speed can be run 640 Mbps, 800 Mbps and 1.28 </a:t>
            </a:r>
            <a:r>
              <a:rPr lang="en-US" dirty="0" err="1" smtClean="0"/>
              <a:t>Gbps</a:t>
            </a:r>
            <a:r>
              <a:rPr lang="en-US" dirty="0" smtClean="0"/>
              <a:t>.</a:t>
            </a:r>
          </a:p>
          <a:p>
            <a:pPr marL="342900" indent="-342900">
              <a:buAutoNum type="arabicParenR"/>
            </a:pPr>
            <a:r>
              <a:rPr lang="en-US" dirty="0" smtClean="0"/>
              <a:t>The L1 triggered events data will be send to DCM II. The DCM link speed is 1.6 </a:t>
            </a:r>
            <a:r>
              <a:rPr lang="en-US" dirty="0" err="1" smtClean="0"/>
              <a:t>Gbps</a:t>
            </a:r>
            <a:r>
              <a:rPr lang="en-US" dirty="0" smtClean="0"/>
              <a:t>. </a:t>
            </a:r>
          </a:p>
          <a:p>
            <a:pPr marL="342900" indent="-342900">
              <a:buAutoNum type="arabicParenR"/>
            </a:pPr>
            <a:r>
              <a:rPr lang="en-US" dirty="0" smtClean="0"/>
              <a:t>Token get generate when receive L1 trigger and previous events transferred is finished. Otherwise token will be generated when </a:t>
            </a:r>
            <a:r>
              <a:rPr lang="en-US" dirty="0" smtClean="0"/>
              <a:t>current</a:t>
            </a:r>
            <a:r>
              <a:rPr lang="en-US" dirty="0" smtClean="0"/>
              <a:t> </a:t>
            </a:r>
            <a:r>
              <a:rPr lang="en-US" dirty="0" smtClean="0"/>
              <a:t>transmission is done</a:t>
            </a:r>
            <a:r>
              <a:rPr lang="en-US" dirty="0" smtClean="0"/>
              <a:t>.</a:t>
            </a:r>
          </a:p>
          <a:p>
            <a:pPr marL="342900" indent="-342900">
              <a:buAutoNum type="arabicParenR"/>
            </a:pPr>
            <a:r>
              <a:rPr lang="en-US" dirty="0" smtClean="0"/>
              <a:t>A up and down counter provide multiple L1  triggers. Increment by 1 when receive L1 trigger. Down count by 1 when data are send.</a:t>
            </a: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events has 2304 16 bits data words = 3 ADC module * 64 channel *12 samples per channel.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2 640 Mbps links will transfer 16 bits data word every 16ns. 2304 words will takes 37us.</a:t>
            </a:r>
          </a:p>
        </p:txBody>
      </p:sp>
      <p:sp>
        <p:nvSpPr>
          <p:cNvPr id="52" name="Date Placeholder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47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4958" y="1858556"/>
            <a:ext cx="716692" cy="345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d</a:t>
            </a:r>
            <a:r>
              <a:rPr lang="en-US" sz="1050" dirty="0" smtClean="0"/>
              <a:t>iff.</a:t>
            </a:r>
          </a:p>
          <a:p>
            <a:pPr algn="ctr"/>
            <a:r>
              <a:rPr lang="en-US" sz="1050" dirty="0" smtClean="0"/>
              <a:t>receiver</a:t>
            </a:r>
            <a:endParaRPr lang="en-US" sz="1050" dirty="0"/>
          </a:p>
        </p:txBody>
      </p:sp>
      <p:sp>
        <p:nvSpPr>
          <p:cNvPr id="3" name="Rectangle 2"/>
          <p:cNvSpPr/>
          <p:nvPr/>
        </p:nvSpPr>
        <p:spPr>
          <a:xfrm>
            <a:off x="6826820" y="2832332"/>
            <a:ext cx="716692" cy="345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d</a:t>
            </a:r>
            <a:r>
              <a:rPr lang="en-US" sz="1050" dirty="0" smtClean="0"/>
              <a:t>iff.</a:t>
            </a:r>
          </a:p>
          <a:p>
            <a:pPr algn="ctr"/>
            <a:r>
              <a:rPr lang="en-US" sz="1050" dirty="0" smtClean="0"/>
              <a:t>receiver</a:t>
            </a:r>
            <a:endParaRPr lang="en-US" sz="1050" dirty="0"/>
          </a:p>
        </p:txBody>
      </p:sp>
      <p:sp>
        <p:nvSpPr>
          <p:cNvPr id="4" name="Rectangle 3"/>
          <p:cNvSpPr/>
          <p:nvPr/>
        </p:nvSpPr>
        <p:spPr>
          <a:xfrm>
            <a:off x="7884115" y="1858556"/>
            <a:ext cx="609600" cy="345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PLL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9049769" y="1858556"/>
            <a:ext cx="609600" cy="477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mux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7884115" y="2468155"/>
            <a:ext cx="609600" cy="350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60 MHz</a:t>
            </a:r>
            <a:endParaRPr lang="en-US" sz="1000" dirty="0"/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8493715" y="2031551"/>
            <a:ext cx="556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6" idx="3"/>
          </p:cNvCxnSpPr>
          <p:nvPr/>
        </p:nvCxnSpPr>
        <p:spPr>
          <a:xfrm flipV="1">
            <a:off x="8493715" y="2204546"/>
            <a:ext cx="556054" cy="4386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2" idx="1"/>
          </p:cNvCxnSpPr>
          <p:nvPr/>
        </p:nvCxnSpPr>
        <p:spPr>
          <a:xfrm>
            <a:off x="6335402" y="2031551"/>
            <a:ext cx="4695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93279" y="1816107"/>
            <a:ext cx="5116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Beam</a:t>
            </a:r>
          </a:p>
          <a:p>
            <a:pPr algn="ctr"/>
            <a:r>
              <a:rPr lang="en-US" sz="1050" b="1" dirty="0"/>
              <a:t>C</a:t>
            </a:r>
            <a:r>
              <a:rPr lang="en-US" sz="1050" b="1" dirty="0" smtClean="0"/>
              <a:t>lock</a:t>
            </a:r>
            <a:endParaRPr lang="en-US" sz="1050" b="1" dirty="0"/>
          </a:p>
        </p:txBody>
      </p:sp>
      <p:cxnSp>
        <p:nvCxnSpPr>
          <p:cNvPr id="15" name="Straight Arrow Connector 14"/>
          <p:cNvCxnSpPr>
            <a:stCxn id="2" idx="3"/>
            <a:endCxn id="4" idx="1"/>
          </p:cNvCxnSpPr>
          <p:nvPr/>
        </p:nvCxnSpPr>
        <p:spPr>
          <a:xfrm>
            <a:off x="7521650" y="2031551"/>
            <a:ext cx="3624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345434" y="3341368"/>
            <a:ext cx="1416908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Altera </a:t>
            </a:r>
          </a:p>
          <a:p>
            <a:pPr algn="ctr"/>
            <a:r>
              <a:rPr lang="en-US" dirty="0" smtClean="0"/>
              <a:t>Cyclone 4 GX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9202169" y="2336352"/>
            <a:ext cx="8238" cy="1005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50234" y="2859456"/>
            <a:ext cx="644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on line/</a:t>
            </a:r>
          </a:p>
          <a:p>
            <a:r>
              <a:rPr lang="en-US" sz="1100" b="1" dirty="0"/>
              <a:t>o</a:t>
            </a:r>
            <a:r>
              <a:rPr lang="en-US" sz="1100" b="1" dirty="0" smtClean="0"/>
              <a:t>ff line</a:t>
            </a:r>
            <a:endParaRPr lang="en-US" sz="1100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494612" y="2336352"/>
            <a:ext cx="0" cy="1005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665937" y="2063395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clk</a:t>
            </a:r>
            <a:endParaRPr lang="en-US" sz="1400" b="1" dirty="0"/>
          </a:p>
        </p:txBody>
      </p:sp>
      <p:cxnSp>
        <p:nvCxnSpPr>
          <p:cNvPr id="26" name="Straight Arrow Connector 25"/>
          <p:cNvCxnSpPr>
            <a:endCxn id="3" idx="1"/>
          </p:cNvCxnSpPr>
          <p:nvPr/>
        </p:nvCxnSpPr>
        <p:spPr>
          <a:xfrm>
            <a:off x="6468475" y="3005327"/>
            <a:ext cx="3583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58132" y="2797578"/>
            <a:ext cx="5132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Mode</a:t>
            </a:r>
          </a:p>
          <a:p>
            <a:pPr algn="ctr"/>
            <a:r>
              <a:rPr lang="en-US" sz="1050" b="1" dirty="0" smtClean="0"/>
              <a:t>bits</a:t>
            </a:r>
            <a:endParaRPr lang="en-US" sz="1050" b="1" dirty="0"/>
          </a:p>
        </p:txBody>
      </p:sp>
      <p:cxnSp>
        <p:nvCxnSpPr>
          <p:cNvPr id="30" name="Elbow Connector 29"/>
          <p:cNvCxnSpPr>
            <a:stCxn id="3" idx="3"/>
          </p:cNvCxnSpPr>
          <p:nvPr/>
        </p:nvCxnSpPr>
        <p:spPr>
          <a:xfrm>
            <a:off x="7543512" y="3005327"/>
            <a:ext cx="781960" cy="6107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109994" y="3803271"/>
            <a:ext cx="823311" cy="32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Optical</a:t>
            </a:r>
          </a:p>
          <a:p>
            <a:pPr algn="ctr"/>
            <a:r>
              <a:rPr lang="en-US" sz="1000" b="1" dirty="0" smtClean="0"/>
              <a:t>transceiver</a:t>
            </a:r>
            <a:endParaRPr lang="en-US" sz="1000" b="1" dirty="0"/>
          </a:p>
        </p:txBody>
      </p:sp>
      <p:cxnSp>
        <p:nvCxnSpPr>
          <p:cNvPr id="33" name="Straight Arrow Connector 32"/>
          <p:cNvCxnSpPr>
            <a:endCxn id="31" idx="1"/>
          </p:cNvCxnSpPr>
          <p:nvPr/>
        </p:nvCxnSpPr>
        <p:spPr>
          <a:xfrm>
            <a:off x="6627607" y="3964308"/>
            <a:ext cx="482387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3"/>
          </p:cNvCxnSpPr>
          <p:nvPr/>
        </p:nvCxnSpPr>
        <p:spPr>
          <a:xfrm flipV="1">
            <a:off x="7933305" y="3964308"/>
            <a:ext cx="4098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579490" y="3720135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From </a:t>
            </a:r>
          </a:p>
          <a:p>
            <a:pPr algn="ctr"/>
            <a:r>
              <a:rPr lang="en-US" sz="1200" b="1" dirty="0" smtClean="0"/>
              <a:t>JSEB 2</a:t>
            </a:r>
            <a:endParaRPr lang="en-US" sz="1200" b="1" dirty="0"/>
          </a:p>
        </p:txBody>
      </p:sp>
      <p:sp>
        <p:nvSpPr>
          <p:cNvPr id="37" name="Rectangle 36"/>
          <p:cNvSpPr/>
          <p:nvPr/>
        </p:nvSpPr>
        <p:spPr>
          <a:xfrm>
            <a:off x="7268688" y="4250472"/>
            <a:ext cx="609600" cy="350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125 MHz</a:t>
            </a:r>
            <a:endParaRPr lang="en-US" sz="1000" dirty="0"/>
          </a:p>
        </p:txBody>
      </p:sp>
      <p:cxnSp>
        <p:nvCxnSpPr>
          <p:cNvPr id="39" name="Straight Arrow Connector 38"/>
          <p:cNvCxnSpPr>
            <a:stCxn id="37" idx="3"/>
          </p:cNvCxnSpPr>
          <p:nvPr/>
        </p:nvCxnSpPr>
        <p:spPr>
          <a:xfrm flipV="1">
            <a:off x="7878288" y="4425526"/>
            <a:ext cx="46485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37218" y="2413403"/>
            <a:ext cx="5870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Offline</a:t>
            </a:r>
          </a:p>
          <a:p>
            <a:pPr algn="ctr"/>
            <a:r>
              <a:rPr lang="en-US" sz="1100" b="1" dirty="0" smtClean="0"/>
              <a:t>clock</a:t>
            </a:r>
            <a:endParaRPr lang="en-US" sz="11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906991" y="4208482"/>
            <a:ext cx="3802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Ref</a:t>
            </a:r>
          </a:p>
          <a:p>
            <a:pPr algn="ctr"/>
            <a:r>
              <a:rPr lang="en-US" sz="1100" b="1" dirty="0" err="1" smtClean="0"/>
              <a:t>clk</a:t>
            </a:r>
            <a:endParaRPr lang="en-US" sz="1100" b="1" dirty="0"/>
          </a:p>
        </p:txBody>
      </p:sp>
      <p:sp>
        <p:nvSpPr>
          <p:cNvPr id="43" name="Rectangle 42"/>
          <p:cNvSpPr/>
          <p:nvPr/>
        </p:nvSpPr>
        <p:spPr>
          <a:xfrm>
            <a:off x="10057391" y="1860237"/>
            <a:ext cx="681135" cy="477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Clk</a:t>
            </a:r>
            <a:endParaRPr lang="en-US" sz="1200" b="1" dirty="0" smtClean="0"/>
          </a:p>
          <a:p>
            <a:pPr algn="ctr"/>
            <a:r>
              <a:rPr lang="en-US" sz="1200" b="1" dirty="0" err="1" smtClean="0"/>
              <a:t>fanout</a:t>
            </a:r>
            <a:endParaRPr lang="en-US" sz="1200" b="1" dirty="0"/>
          </a:p>
        </p:txBody>
      </p:sp>
      <p:cxnSp>
        <p:nvCxnSpPr>
          <p:cNvPr id="45" name="Straight Arrow Connector 44"/>
          <p:cNvCxnSpPr>
            <a:stCxn id="5" idx="3"/>
            <a:endCxn id="43" idx="1"/>
          </p:cNvCxnSpPr>
          <p:nvPr/>
        </p:nvCxnSpPr>
        <p:spPr>
          <a:xfrm>
            <a:off x="9659369" y="2097454"/>
            <a:ext cx="398022" cy="1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0000307" y="2643209"/>
            <a:ext cx="738219" cy="604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Slow </a:t>
            </a:r>
          </a:p>
          <a:p>
            <a:pPr algn="ctr"/>
            <a:r>
              <a:rPr lang="en-US" sz="1100" b="1" dirty="0" smtClean="0"/>
              <a:t>Control</a:t>
            </a:r>
          </a:p>
          <a:p>
            <a:pPr algn="ctr"/>
            <a:r>
              <a:rPr lang="en-US" sz="1100" b="1" dirty="0" err="1" smtClean="0"/>
              <a:t>readback</a:t>
            </a:r>
            <a:endParaRPr lang="en-US" sz="1200" b="1" dirty="0"/>
          </a:p>
        </p:txBody>
      </p:sp>
      <p:sp>
        <p:nvSpPr>
          <p:cNvPr id="47" name="Rectangle 46"/>
          <p:cNvSpPr/>
          <p:nvPr/>
        </p:nvSpPr>
        <p:spPr>
          <a:xfrm>
            <a:off x="10057391" y="3564373"/>
            <a:ext cx="681135" cy="477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Mode bits out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0000307" y="4337026"/>
            <a:ext cx="738219" cy="604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Slow </a:t>
            </a:r>
          </a:p>
          <a:p>
            <a:pPr algn="ctr"/>
            <a:r>
              <a:rPr lang="en-US" sz="1100" b="1" dirty="0" smtClean="0"/>
              <a:t>Control</a:t>
            </a:r>
          </a:p>
          <a:p>
            <a:pPr algn="ctr"/>
            <a:r>
              <a:rPr lang="en-US" sz="1100" b="1" dirty="0" smtClean="0"/>
              <a:t>send</a:t>
            </a:r>
            <a:endParaRPr lang="en-US" sz="1200" b="1" dirty="0"/>
          </a:p>
        </p:txBody>
      </p:sp>
      <p:cxnSp>
        <p:nvCxnSpPr>
          <p:cNvPr id="52" name="Elbow Connector 51"/>
          <p:cNvCxnSpPr>
            <a:endCxn id="46" idx="2"/>
          </p:cNvCxnSpPr>
          <p:nvPr/>
        </p:nvCxnSpPr>
        <p:spPr>
          <a:xfrm flipV="1">
            <a:off x="9762342" y="3247894"/>
            <a:ext cx="607075" cy="2077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7" idx="1"/>
          </p:cNvCxnSpPr>
          <p:nvPr/>
        </p:nvCxnSpPr>
        <p:spPr>
          <a:xfrm>
            <a:off x="9762342" y="3803271"/>
            <a:ext cx="2950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endCxn id="48" idx="0"/>
          </p:cNvCxnSpPr>
          <p:nvPr/>
        </p:nvCxnSpPr>
        <p:spPr>
          <a:xfrm>
            <a:off x="9762342" y="4181800"/>
            <a:ext cx="607075" cy="1552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422454" y="2760254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clk</a:t>
            </a:r>
            <a:endParaRPr lang="en-US" sz="1400" b="1" dirty="0"/>
          </a:p>
        </p:txBody>
      </p:sp>
      <p:sp>
        <p:nvSpPr>
          <p:cNvPr id="59" name="Rectangle 58"/>
          <p:cNvSpPr/>
          <p:nvPr/>
        </p:nvSpPr>
        <p:spPr>
          <a:xfrm>
            <a:off x="7137503" y="5333597"/>
            <a:ext cx="768294" cy="572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Slow </a:t>
            </a:r>
          </a:p>
          <a:p>
            <a:pPr algn="ctr"/>
            <a:r>
              <a:rPr lang="en-US" sz="1200" dirty="0" smtClean="0"/>
              <a:t>Control to MBD</a:t>
            </a:r>
            <a:endParaRPr lang="en-US" sz="1400" dirty="0" smtClean="0"/>
          </a:p>
        </p:txBody>
      </p:sp>
      <p:cxnSp>
        <p:nvCxnSpPr>
          <p:cNvPr id="61" name="Straight Arrow Connector 60"/>
          <p:cNvCxnSpPr>
            <a:stCxn id="59" idx="1"/>
          </p:cNvCxnSpPr>
          <p:nvPr/>
        </p:nvCxnSpPr>
        <p:spPr>
          <a:xfrm flipH="1">
            <a:off x="6655116" y="5619938"/>
            <a:ext cx="482387" cy="6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16" idx="2"/>
            <a:endCxn id="59" idx="3"/>
          </p:cNvCxnSpPr>
          <p:nvPr/>
        </p:nvCxnSpPr>
        <p:spPr>
          <a:xfrm rot="5400000">
            <a:off x="7950158" y="4516208"/>
            <a:ext cx="1059370" cy="11480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377190" y="1716811"/>
            <a:ext cx="421200" cy="165252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661242" y="5378202"/>
            <a:ext cx="5020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Twist</a:t>
            </a:r>
          </a:p>
          <a:p>
            <a:pPr algn="ctr"/>
            <a:r>
              <a:rPr lang="en-US" sz="1100" b="1" dirty="0" smtClean="0"/>
              <a:t>Flat</a:t>
            </a:r>
          </a:p>
          <a:p>
            <a:pPr algn="ctr"/>
            <a:r>
              <a:rPr lang="en-US" sz="1100" b="1" dirty="0" smtClean="0"/>
              <a:t>cable</a:t>
            </a:r>
            <a:endParaRPr lang="en-US" sz="1100" b="1" dirty="0"/>
          </a:p>
        </p:txBody>
      </p:sp>
      <p:cxnSp>
        <p:nvCxnSpPr>
          <p:cNvPr id="69" name="Elbow Connector 68"/>
          <p:cNvCxnSpPr/>
          <p:nvPr/>
        </p:nvCxnSpPr>
        <p:spPr>
          <a:xfrm rot="10800000" flipV="1">
            <a:off x="6614772" y="4724675"/>
            <a:ext cx="1878944" cy="15642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479843" y="4567834"/>
            <a:ext cx="0" cy="156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655116" y="5090253"/>
            <a:ext cx="21166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8771742" y="4560568"/>
            <a:ext cx="0" cy="529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512416" y="4591700"/>
            <a:ext cx="4972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pulse</a:t>
            </a:r>
            <a:endParaRPr lang="en-US" sz="11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6543810" y="4903430"/>
            <a:ext cx="7248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Ext trig in</a:t>
            </a:r>
            <a:endParaRPr lang="en-US" sz="105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6208419" y="2303344"/>
            <a:ext cx="7745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B0F0"/>
                </a:solidFill>
              </a:rPr>
              <a:t>USB 3</a:t>
            </a:r>
          </a:p>
          <a:p>
            <a:pPr algn="ctr"/>
            <a:r>
              <a:rPr lang="en-US" sz="1100" b="1" dirty="0" smtClean="0">
                <a:solidFill>
                  <a:srgbClr val="00B0F0"/>
                </a:solidFill>
              </a:rPr>
              <a:t>connector</a:t>
            </a:r>
            <a:endParaRPr lang="en-US" sz="1100" b="1" dirty="0">
              <a:solidFill>
                <a:srgbClr val="00B0F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208420" y="1408922"/>
            <a:ext cx="4876348" cy="4721290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475861" y="261257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</a:t>
            </a:r>
            <a:r>
              <a:rPr lang="en-US" b="1" u="sng" dirty="0" err="1" smtClean="0"/>
              <a:t>PHENIX</a:t>
            </a:r>
            <a:r>
              <a:rPr lang="en-US" b="1" u="sng" dirty="0" smtClean="0"/>
              <a:t> Digitizer </a:t>
            </a:r>
            <a:r>
              <a:rPr lang="en-US" b="1" u="sng" dirty="0"/>
              <a:t>C</a:t>
            </a:r>
            <a:r>
              <a:rPr lang="en-US" b="1" u="sng" dirty="0" smtClean="0"/>
              <a:t>rate Controller</a:t>
            </a:r>
            <a:endParaRPr lang="en-US" b="1" u="sng" dirty="0"/>
          </a:p>
        </p:txBody>
      </p:sp>
      <p:sp>
        <p:nvSpPr>
          <p:cNvPr id="94" name="TextBox 93"/>
          <p:cNvSpPr txBox="1"/>
          <p:nvPr/>
        </p:nvSpPr>
        <p:spPr>
          <a:xfrm>
            <a:off x="242596" y="970384"/>
            <a:ext cx="57476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Receive 6x beam clock and Mode bits information (L0, L1 timing) through single USB 3 </a:t>
            </a:r>
            <a:r>
              <a:rPr lang="en-US" dirty="0" smtClean="0"/>
              <a:t>connection.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Provide offline clock and offline mode bits generator</a:t>
            </a:r>
          </a:p>
          <a:p>
            <a:pPr marL="342900" indent="-342900">
              <a:buAutoNum type="arabicParenR"/>
            </a:pPr>
            <a:r>
              <a:rPr lang="en-US" dirty="0" smtClean="0"/>
              <a:t>Provide slow control &amp; download path and offline </a:t>
            </a:r>
            <a:r>
              <a:rPr lang="en-US" dirty="0" err="1" smtClean="0"/>
              <a:t>readback</a:t>
            </a:r>
            <a:r>
              <a:rPr lang="en-US" dirty="0" smtClean="0"/>
              <a:t> function through JSEB II interface via optical cable.</a:t>
            </a:r>
          </a:p>
          <a:p>
            <a:pPr marL="800100" lvl="1" indent="-342900">
              <a:buAutoNum type="arabicParenR"/>
            </a:pPr>
            <a:r>
              <a:rPr lang="en-US" dirty="0" smtClean="0"/>
              <a:t>JSEB II </a:t>
            </a:r>
            <a:r>
              <a:rPr lang="en-US" dirty="0" smtClean="0">
                <a:sym typeface="Wingdings" panose="05000000000000000000" pitchFamily="2" charset="2"/>
              </a:rPr>
              <a:t> PCI interface.</a:t>
            </a:r>
          </a:p>
          <a:p>
            <a:pPr marL="800100" lvl="1" indent="-342900">
              <a:buAutoNum type="arabicParenR"/>
            </a:pPr>
            <a:r>
              <a:rPr lang="en-US" dirty="0" smtClean="0">
                <a:sym typeface="Wingdings" panose="05000000000000000000" pitchFamily="2" charset="2"/>
              </a:rPr>
              <a:t>Di-directional link.</a:t>
            </a:r>
          </a:p>
          <a:p>
            <a:pPr marL="342900" indent="-342900">
              <a:buAutoNum type="arabicParenR"/>
            </a:pPr>
            <a:r>
              <a:rPr lang="en-US" dirty="0" smtClean="0"/>
              <a:t>Control and download path to the MBD discriminator and pulse shaper electronics.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Second generation board.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Previous board does not have clock master input.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Optical link to the PCI express will only run at 2.5Gbits/sec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Default to offline mode when power up and JSEB II optical link is down,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 provide status </a:t>
            </a:r>
            <a:r>
              <a:rPr lang="en-US" dirty="0" err="1" smtClean="0"/>
              <a:t>readback</a:t>
            </a:r>
            <a:r>
              <a:rPr lang="en-US" dirty="0" smtClean="0"/>
              <a:t> on the clock input status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95" name="Date Placeholder 9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96" name="Footer Placeholder 9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3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Calorimeter Digitizer system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Off detector ADC system for both EM and Hadronic calorimeter.</a:t>
            </a:r>
          </a:p>
          <a:p>
            <a:r>
              <a:rPr lang="en-US" dirty="0" smtClean="0"/>
              <a:t>Received the amplified signal from on-detector amplify through cables</a:t>
            </a:r>
          </a:p>
          <a:p>
            <a:r>
              <a:rPr lang="en-US" dirty="0" smtClean="0"/>
              <a:t>Digitize the signal at 6x beam crossing rate, ~ 60 MHz,  with 14 bits ADC </a:t>
            </a:r>
          </a:p>
          <a:p>
            <a:r>
              <a:rPr lang="en-US" dirty="0" smtClean="0"/>
              <a:t>Offset the baseline to use most of the ADC range.</a:t>
            </a:r>
          </a:p>
          <a:p>
            <a:r>
              <a:rPr lang="en-US" dirty="0" smtClean="0"/>
              <a:t>Provide at least 40 beam crossing of data buffers to cover L1 trigger latency</a:t>
            </a:r>
          </a:p>
          <a:p>
            <a:r>
              <a:rPr lang="en-US" dirty="0" smtClean="0"/>
              <a:t>Provide Level 1 trigger primitives.</a:t>
            </a:r>
          </a:p>
          <a:p>
            <a:r>
              <a:rPr lang="en-US" dirty="0" smtClean="0"/>
              <a:t>Minimum 4 Level 1 events buffer.</a:t>
            </a:r>
          </a:p>
          <a:p>
            <a:r>
              <a:rPr lang="en-US" dirty="0" smtClean="0"/>
              <a:t>Maximum 31 ADC samples per channel per events, 16 samples planned. </a:t>
            </a:r>
          </a:p>
          <a:p>
            <a:r>
              <a:rPr lang="en-US" dirty="0" smtClean="0"/>
              <a:t>15 KHz Level 1 trigger rate (16 Samples/channel/Event).</a:t>
            </a:r>
          </a:p>
          <a:p>
            <a:r>
              <a:rPr lang="en-US" dirty="0" smtClean="0"/>
              <a:t>Send Level 1 trigger events to the DAQ system.</a:t>
            </a:r>
          </a:p>
          <a:p>
            <a:r>
              <a:rPr lang="en-US" dirty="0" smtClean="0"/>
              <a:t>24576 EMCAL channel, 1536 HCAL Channel.</a:t>
            </a:r>
            <a:endParaRPr lang="en-US" b="0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05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33861" y="3335694"/>
            <a:ext cx="1082351" cy="900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Altera</a:t>
            </a:r>
          </a:p>
          <a:p>
            <a:pPr algn="ctr"/>
            <a:r>
              <a:rPr lang="en-US" sz="1600" dirty="0" smtClean="0"/>
              <a:t>Cyclone 3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8851641" y="3459312"/>
            <a:ext cx="699796" cy="643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TLK</a:t>
            </a:r>
          </a:p>
          <a:p>
            <a:pPr algn="ctr"/>
            <a:r>
              <a:rPr lang="en-US" sz="1400" dirty="0" smtClean="0"/>
              <a:t>1501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8991599" y="4275741"/>
            <a:ext cx="559838" cy="494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Ref</a:t>
            </a:r>
          </a:p>
          <a:p>
            <a:pPr algn="ctr"/>
            <a:r>
              <a:rPr lang="en-US" sz="1200" b="1" dirty="0" err="1" smtClean="0"/>
              <a:t>clk</a:t>
            </a: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9787811" y="3494313"/>
            <a:ext cx="905070" cy="559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Optical transceiver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9787811" y="2668556"/>
            <a:ext cx="905070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Diff. PECL</a:t>
            </a:r>
          </a:p>
          <a:p>
            <a:pPr algn="ctr"/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5489507" y="4180112"/>
            <a:ext cx="709127" cy="43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1:4</a:t>
            </a:r>
          </a:p>
          <a:p>
            <a:pPr algn="ctr"/>
            <a:r>
              <a:rPr lang="en-US" sz="1200" b="1" dirty="0" err="1" smtClean="0"/>
              <a:t>fanout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5489507" y="2929813"/>
            <a:ext cx="709127" cy="43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1:4</a:t>
            </a:r>
          </a:p>
          <a:p>
            <a:pPr algn="ctr"/>
            <a:r>
              <a:rPr lang="en-US" sz="1200" b="1" dirty="0" err="1" smtClean="0"/>
              <a:t>fanout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6270171" y="3566627"/>
            <a:ext cx="709127" cy="43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1:4</a:t>
            </a:r>
          </a:p>
          <a:p>
            <a:pPr algn="ctr"/>
            <a:r>
              <a:rPr lang="en-US" sz="1200" b="1" dirty="0" err="1" smtClean="0"/>
              <a:t>fanout</a:t>
            </a:r>
            <a:endParaRPr lang="en-US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6811345" y="5141115"/>
            <a:ext cx="709127" cy="43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1:4</a:t>
            </a:r>
          </a:p>
          <a:p>
            <a:pPr algn="ctr"/>
            <a:r>
              <a:rPr lang="en-US" sz="1200" b="1" dirty="0" err="1" smtClean="0"/>
              <a:t>fanout</a:t>
            </a:r>
            <a:endParaRPr lang="en-US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7520472" y="4523002"/>
            <a:ext cx="709127" cy="43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1:4</a:t>
            </a:r>
          </a:p>
          <a:p>
            <a:pPr algn="ctr"/>
            <a:r>
              <a:rPr lang="en-US" sz="1200" b="1" dirty="0" err="1" smtClean="0"/>
              <a:t>fanout</a:t>
            </a:r>
            <a:endParaRPr lang="en-US" sz="1200" b="1" dirty="0"/>
          </a:p>
        </p:txBody>
      </p:sp>
      <p:sp>
        <p:nvSpPr>
          <p:cNvPr id="32" name="Rectangle 31"/>
          <p:cNvSpPr/>
          <p:nvPr/>
        </p:nvSpPr>
        <p:spPr>
          <a:xfrm>
            <a:off x="8229599" y="5141115"/>
            <a:ext cx="709127" cy="43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1:4</a:t>
            </a:r>
          </a:p>
          <a:p>
            <a:pPr algn="ctr"/>
            <a:r>
              <a:rPr lang="en-US" sz="1200" b="1" dirty="0" err="1" smtClean="0"/>
              <a:t>fanout</a:t>
            </a:r>
            <a:endParaRPr lang="en-US" sz="12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7651102" y="5360384"/>
            <a:ext cx="354563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844070" y="3494313"/>
            <a:ext cx="0" cy="559837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" idx="1"/>
            <a:endCxn id="12" idx="3"/>
          </p:cNvCxnSpPr>
          <p:nvPr/>
        </p:nvCxnSpPr>
        <p:spPr>
          <a:xfrm flipH="1">
            <a:off x="6979298" y="3785896"/>
            <a:ext cx="3545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2" idx="0"/>
            <a:endCxn id="11" idx="3"/>
          </p:cNvCxnSpPr>
          <p:nvPr/>
        </p:nvCxnSpPr>
        <p:spPr>
          <a:xfrm rot="16200000" flipV="1">
            <a:off x="6202913" y="3144804"/>
            <a:ext cx="417545" cy="4261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2" idx="2"/>
            <a:endCxn id="9" idx="3"/>
          </p:cNvCxnSpPr>
          <p:nvPr/>
        </p:nvCxnSpPr>
        <p:spPr>
          <a:xfrm rot="5400000">
            <a:off x="6214577" y="3989223"/>
            <a:ext cx="394216" cy="4261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" idx="2"/>
            <a:endCxn id="15" idx="0"/>
          </p:cNvCxnSpPr>
          <p:nvPr/>
        </p:nvCxnSpPr>
        <p:spPr>
          <a:xfrm flipH="1">
            <a:off x="7875036" y="4236098"/>
            <a:ext cx="1" cy="286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15" idx="1"/>
            <a:endCxn id="14" idx="0"/>
          </p:cNvCxnSpPr>
          <p:nvPr/>
        </p:nvCxnSpPr>
        <p:spPr>
          <a:xfrm rot="10800000" flipV="1">
            <a:off x="7165910" y="4742271"/>
            <a:ext cx="354563" cy="39884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15" idx="3"/>
            <a:endCxn id="32" idx="0"/>
          </p:cNvCxnSpPr>
          <p:nvPr/>
        </p:nvCxnSpPr>
        <p:spPr>
          <a:xfrm>
            <a:off x="8229599" y="4742271"/>
            <a:ext cx="354564" cy="39884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" idx="1"/>
            <a:endCxn id="2" idx="3"/>
          </p:cNvCxnSpPr>
          <p:nvPr/>
        </p:nvCxnSpPr>
        <p:spPr>
          <a:xfrm flipH="1">
            <a:off x="8416212" y="3781219"/>
            <a:ext cx="435429" cy="4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" idx="0"/>
          </p:cNvCxnSpPr>
          <p:nvPr/>
        </p:nvCxnSpPr>
        <p:spPr>
          <a:xfrm flipV="1">
            <a:off x="9271518" y="4096139"/>
            <a:ext cx="0" cy="179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" idx="1"/>
            <a:endCxn id="3" idx="3"/>
          </p:cNvCxnSpPr>
          <p:nvPr/>
        </p:nvCxnSpPr>
        <p:spPr>
          <a:xfrm flipH="1">
            <a:off x="9551437" y="3774232"/>
            <a:ext cx="236374" cy="6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6" idx="1"/>
          </p:cNvCxnSpPr>
          <p:nvPr/>
        </p:nvCxnSpPr>
        <p:spPr>
          <a:xfrm>
            <a:off x="7875035" y="2929813"/>
            <a:ext cx="19127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2" idx="0"/>
          </p:cNvCxnSpPr>
          <p:nvPr/>
        </p:nvCxnSpPr>
        <p:spPr>
          <a:xfrm>
            <a:off x="7875035" y="2929813"/>
            <a:ext cx="2" cy="405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484915" y="2694413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MBD</a:t>
            </a:r>
          </a:p>
          <a:p>
            <a:pPr algn="ctr"/>
            <a:r>
              <a:rPr lang="en-US" sz="1200" b="1" dirty="0" smtClean="0"/>
              <a:t>Beam clock</a:t>
            </a:r>
            <a:endParaRPr lang="en-US" sz="12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5414865" y="3564490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6X </a:t>
            </a:r>
          </a:p>
          <a:p>
            <a:pPr algn="ctr"/>
            <a:r>
              <a:rPr lang="en-US" sz="1200" b="1" dirty="0" smtClean="0"/>
              <a:t>Beam clock</a:t>
            </a:r>
            <a:endParaRPr lang="en-US" sz="12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7555562" y="5111689"/>
            <a:ext cx="59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Mode </a:t>
            </a:r>
          </a:p>
          <a:p>
            <a:pPr algn="ctr"/>
            <a:r>
              <a:rPr lang="en-US" sz="1200" b="1" dirty="0" smtClean="0"/>
              <a:t>Bits</a:t>
            </a:r>
            <a:endParaRPr lang="en-US" sz="1200" b="1" dirty="0"/>
          </a:p>
        </p:txBody>
      </p:sp>
      <p:sp>
        <p:nvSpPr>
          <p:cNvPr id="73" name="Rectangle 72"/>
          <p:cNvSpPr/>
          <p:nvPr/>
        </p:nvSpPr>
        <p:spPr>
          <a:xfrm>
            <a:off x="5197151" y="2118049"/>
            <a:ext cx="6064898" cy="402149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75861" y="261257"/>
            <a:ext cx="310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</a:t>
            </a:r>
            <a:r>
              <a:rPr lang="en-US" b="1" u="sng" dirty="0" err="1" smtClean="0"/>
              <a:t>PHENIX</a:t>
            </a:r>
            <a:r>
              <a:rPr lang="en-US" b="1" u="sng" dirty="0" smtClean="0"/>
              <a:t> Digitizer Clock Master</a:t>
            </a:r>
            <a:endParaRPr lang="en-US" b="1" u="sng" dirty="0"/>
          </a:p>
        </p:txBody>
      </p:sp>
      <p:sp>
        <p:nvSpPr>
          <p:cNvPr id="75" name="TextBox 74"/>
          <p:cNvSpPr txBox="1"/>
          <p:nvPr/>
        </p:nvSpPr>
        <p:spPr>
          <a:xfrm>
            <a:off x="9393965" y="4777249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Plug in</a:t>
            </a:r>
          </a:p>
          <a:p>
            <a:pPr algn="ctr"/>
            <a:r>
              <a:rPr lang="en-US" sz="1200" b="1" dirty="0" smtClean="0"/>
              <a:t>module</a:t>
            </a:r>
          </a:p>
        </p:txBody>
      </p:sp>
      <p:sp>
        <p:nvSpPr>
          <p:cNvPr id="76" name="TextBox 75"/>
          <p:cNvSpPr txBox="1"/>
          <p:nvPr/>
        </p:nvSpPr>
        <p:spPr>
          <a:xfrm rot="5400000">
            <a:off x="5440783" y="4710861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LVDS </a:t>
            </a:r>
          </a:p>
          <a:p>
            <a:pPr algn="ctr"/>
            <a:r>
              <a:rPr lang="en-US" sz="1200" b="1" dirty="0" smtClean="0"/>
              <a:t>USB 3</a:t>
            </a:r>
            <a:endParaRPr lang="en-US" sz="12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7629186" y="5629085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LVDS </a:t>
            </a:r>
          </a:p>
          <a:p>
            <a:pPr algn="ctr"/>
            <a:r>
              <a:rPr lang="en-US" sz="1200" b="1" dirty="0" smtClean="0"/>
              <a:t>USB 3</a:t>
            </a:r>
            <a:endParaRPr lang="en-US" sz="1200" b="1" dirty="0"/>
          </a:p>
        </p:txBody>
      </p:sp>
      <p:sp>
        <p:nvSpPr>
          <p:cNvPr id="78" name="TextBox 77"/>
          <p:cNvSpPr txBox="1"/>
          <p:nvPr/>
        </p:nvSpPr>
        <p:spPr>
          <a:xfrm rot="5400000">
            <a:off x="10599089" y="2694413"/>
            <a:ext cx="665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Pair-Of </a:t>
            </a:r>
          </a:p>
          <a:p>
            <a:pPr algn="ctr"/>
            <a:r>
              <a:rPr lang="en-US" sz="1200" b="1" dirty="0" smtClean="0"/>
              <a:t>LEMO</a:t>
            </a:r>
            <a:endParaRPr lang="en-US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75861" y="775481"/>
            <a:ext cx="112433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nterface to the </a:t>
            </a:r>
            <a:r>
              <a:rPr lang="en-US" sz="2000" dirty="0" err="1" smtClean="0"/>
              <a:t>sPHENIX</a:t>
            </a:r>
            <a:r>
              <a:rPr lang="en-US" sz="2000" dirty="0" smtClean="0"/>
              <a:t> Timing system.  </a:t>
            </a:r>
          </a:p>
          <a:p>
            <a:r>
              <a:rPr lang="en-US" dirty="0"/>
              <a:t>	</a:t>
            </a:r>
            <a:r>
              <a:rPr lang="en-US" i="1" dirty="0" smtClean="0"/>
              <a:t>6x recovered beam clock, receiving mode bit</a:t>
            </a:r>
            <a:r>
              <a:rPr lang="en-US" i="1" dirty="0"/>
              <a:t> </a:t>
            </a:r>
            <a:r>
              <a:rPr lang="en-US" i="1" dirty="0" smtClean="0">
                <a:sym typeface="Wingdings" panose="05000000000000000000" pitchFamily="2" charset="2"/>
              </a:rPr>
              <a:t></a:t>
            </a:r>
            <a:r>
              <a:rPr lang="en-US" i="1" dirty="0" smtClean="0"/>
              <a:t> serialized to 6x beam clock (BC phase included)</a:t>
            </a:r>
          </a:p>
          <a:p>
            <a:r>
              <a:rPr lang="en-US" i="1" dirty="0"/>
              <a:t>	</a:t>
            </a:r>
            <a:r>
              <a:rPr lang="en-US" i="1" dirty="0" smtClean="0"/>
              <a:t>provide beam clock for the MBD FEM.</a:t>
            </a:r>
            <a:endParaRPr lang="en-US" i="1" dirty="0"/>
          </a:p>
          <a:p>
            <a:r>
              <a:rPr lang="en-US" i="1" dirty="0" smtClean="0"/>
              <a:t>	output mode bits, 6x clock via USB 3 cable.</a:t>
            </a:r>
          </a:p>
        </p:txBody>
      </p:sp>
      <p:sp>
        <p:nvSpPr>
          <p:cNvPr id="80" name="TextBox 79"/>
          <p:cNvSpPr txBox="1"/>
          <p:nvPr/>
        </p:nvSpPr>
        <p:spPr>
          <a:xfrm rot="5400000">
            <a:off x="10737179" y="3599077"/>
            <a:ext cx="638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GTM</a:t>
            </a:r>
            <a:endParaRPr lang="en-US" dirty="0"/>
          </a:p>
        </p:txBody>
      </p:sp>
      <p:cxnSp>
        <p:nvCxnSpPr>
          <p:cNvPr id="88" name="Straight Arrow Connector 87"/>
          <p:cNvCxnSpPr>
            <a:stCxn id="80" idx="2"/>
            <a:endCxn id="5" idx="3"/>
          </p:cNvCxnSpPr>
          <p:nvPr/>
        </p:nvCxnSpPr>
        <p:spPr>
          <a:xfrm flipH="1" flipV="1">
            <a:off x="10692881" y="3774232"/>
            <a:ext cx="179015" cy="9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18922" y="2256836"/>
            <a:ext cx="44880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TLK1501, configured as receiver only, has a narrow frequency to lock incoming  data.  A plug in module with reference frequency is used for difference collision </a:t>
            </a:r>
            <a:r>
              <a:rPr lang="en-US" dirty="0" smtClean="0"/>
              <a:t>spec.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TLK1501 uses 8b/10 encoding method, need either &lt;K28.5, D5.6&gt; or &lt;K28.5</a:t>
            </a:r>
            <a:r>
              <a:rPr lang="en-US" dirty="0"/>
              <a:t>, </a:t>
            </a:r>
            <a:r>
              <a:rPr lang="en-US" dirty="0" smtClean="0"/>
              <a:t>D16.2&gt; to lock or relock to the link. </a:t>
            </a:r>
          </a:p>
          <a:p>
            <a:endParaRPr lang="en-US" dirty="0"/>
          </a:p>
          <a:p>
            <a:r>
              <a:rPr lang="en-US" dirty="0" smtClean="0"/>
              <a:t>No external control. It will serve as dumb interface. </a:t>
            </a:r>
            <a:endParaRPr lang="en-US" dirty="0"/>
          </a:p>
        </p:txBody>
      </p:sp>
      <p:sp>
        <p:nvSpPr>
          <p:cNvPr id="94" name="Date Placeholder 9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95" name="Footer Placeholder 9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96" name="Slide Number Placeholder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19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 Bit </a:t>
            </a:r>
            <a:r>
              <a:rPr lang="en-US" dirty="0"/>
              <a:t>D</a:t>
            </a:r>
            <a:r>
              <a:rPr lang="en-US" dirty="0" smtClean="0"/>
              <a:t>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GTM Link will serve for clock and L0, L1 timing information</a:t>
            </a:r>
          </a:p>
          <a:p>
            <a:pPr lvl="1"/>
            <a:r>
              <a:rPr lang="en-US" dirty="0" smtClean="0"/>
              <a:t>The recovered clock will be 6x beam clock.</a:t>
            </a:r>
          </a:p>
          <a:p>
            <a:pPr lvl="1"/>
            <a:r>
              <a:rPr lang="en-US" dirty="0" smtClean="0"/>
              <a:t>16 bits data field will have mode bits (</a:t>
            </a:r>
            <a:r>
              <a:rPr lang="en-US" dirty="0" err="1" smtClean="0"/>
              <a:t>init</a:t>
            </a:r>
            <a:r>
              <a:rPr lang="en-US" dirty="0" smtClean="0"/>
              <a:t>, reset, test </a:t>
            </a:r>
            <a:r>
              <a:rPr lang="en-US" dirty="0" err="1" smtClean="0"/>
              <a:t>etc</a:t>
            </a:r>
            <a:r>
              <a:rPr lang="en-US" dirty="0" smtClean="0"/>
              <a:t>) BC phase, L1 trigger etc. </a:t>
            </a:r>
          </a:p>
          <a:p>
            <a:pPr lvl="1"/>
            <a:r>
              <a:rPr lang="en-US" dirty="0" smtClean="0"/>
              <a:t>The 8b/10 encoding need to have a) frequency lock, date phase bit lock  and serial to parallel </a:t>
            </a:r>
            <a:r>
              <a:rPr lang="en-US" dirty="0" smtClean="0"/>
              <a:t>conversion.</a:t>
            </a:r>
            <a:endParaRPr lang="en-US" dirty="0" smtClean="0"/>
          </a:p>
          <a:p>
            <a:pPr lvl="2"/>
            <a:r>
              <a:rPr lang="en-US" dirty="0" smtClean="0"/>
              <a:t>Need to deal with lock and </a:t>
            </a:r>
            <a:r>
              <a:rPr lang="en-US" dirty="0" smtClean="0"/>
              <a:t>re-locked the </a:t>
            </a:r>
            <a:r>
              <a:rPr lang="en-US" dirty="0" smtClean="0"/>
              <a:t>link</a:t>
            </a:r>
          </a:p>
          <a:p>
            <a:pPr lvl="2"/>
            <a:r>
              <a:rPr lang="en-US" dirty="0" smtClean="0"/>
              <a:t>For TLK chip, </a:t>
            </a:r>
            <a:r>
              <a:rPr lang="en-US" dirty="0" smtClean="0"/>
              <a:t>3 </a:t>
            </a:r>
            <a:r>
              <a:rPr lang="en-US" dirty="0" smtClean="0"/>
              <a:t>fill frame is necessary for that. </a:t>
            </a:r>
          </a:p>
          <a:p>
            <a:pPr lvl="1"/>
            <a:r>
              <a:rPr lang="en-US" dirty="0" smtClean="0"/>
              <a:t>Most us need only one data word out of 6 data from 6x beam crossing.</a:t>
            </a:r>
          </a:p>
          <a:p>
            <a:pPr lvl="1"/>
            <a:r>
              <a:rPr lang="en-US" dirty="0" smtClean="0"/>
              <a:t>Suggest we send 3 fill frames per beam crossing.</a:t>
            </a:r>
          </a:p>
          <a:p>
            <a:pPr lvl="2"/>
            <a:r>
              <a:rPr lang="en-US" dirty="0" smtClean="0"/>
              <a:t>No special stated needed to lock on both side to start the link.</a:t>
            </a:r>
          </a:p>
          <a:p>
            <a:pPr lvl="2"/>
            <a:r>
              <a:rPr lang="en-US" dirty="0" smtClean="0"/>
              <a:t>Automatic recovery if the link ever lose lock. </a:t>
            </a:r>
          </a:p>
          <a:p>
            <a:pPr lvl="3"/>
            <a:r>
              <a:rPr lang="en-US" dirty="0" smtClean="0"/>
              <a:t>Does not know about the recovered clock during loss lock and relock period.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77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Digitizer Mechanical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module is 6U height and 190 mm long.</a:t>
            </a:r>
            <a:endParaRPr lang="en-US" dirty="0"/>
          </a:p>
          <a:p>
            <a:pPr lvl="1"/>
            <a:r>
              <a:rPr lang="en-US" dirty="0" smtClean="0"/>
              <a:t>190mm is not standard depth. But the ADC module layout requires longer depth.</a:t>
            </a:r>
          </a:p>
          <a:p>
            <a:r>
              <a:rPr lang="en-US" dirty="0" smtClean="0"/>
              <a:t>The mechanical spec follow IEEE 1101.10.</a:t>
            </a:r>
          </a:p>
          <a:p>
            <a:r>
              <a:rPr lang="en-US" dirty="0" smtClean="0"/>
              <a:t>The backplane are custom. But mounting holes, width and length follow 1101 standard.</a:t>
            </a:r>
          </a:p>
          <a:p>
            <a:r>
              <a:rPr lang="en-US" dirty="0" smtClean="0"/>
              <a:t>Because we use 2mm HM cable for signal cable inputs. Front panels have to </a:t>
            </a:r>
            <a:r>
              <a:rPr lang="en-US" dirty="0" smtClean="0"/>
              <a:t>shift </a:t>
            </a:r>
            <a:r>
              <a:rPr lang="en-US" dirty="0" smtClean="0"/>
              <a:t>by 0.153 inch </a:t>
            </a:r>
            <a:r>
              <a:rPr lang="en-US" dirty="0" smtClean="0"/>
              <a:t>from the normal</a:t>
            </a:r>
            <a:r>
              <a:rPr lang="en-US" dirty="0" smtClean="0"/>
              <a:t> </a:t>
            </a:r>
            <a:r>
              <a:rPr lang="en-US" dirty="0" smtClean="0"/>
              <a:t>mounting position.  Injector/ejector position unchanged. </a:t>
            </a:r>
          </a:p>
          <a:p>
            <a:r>
              <a:rPr lang="en-US" dirty="0" smtClean="0"/>
              <a:t>The crate is custom design by ELMA.</a:t>
            </a:r>
          </a:p>
          <a:p>
            <a:pPr lvl="1"/>
            <a:r>
              <a:rPr lang="en-US" dirty="0" smtClean="0"/>
              <a:t>Move backplane mounting position.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76" y="4572000"/>
            <a:ext cx="1355918" cy="220202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10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988" y="1367241"/>
            <a:ext cx="8181639" cy="4949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9096" y="1374032"/>
            <a:ext cx="13292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</a:rPr>
              <a:t>+2.5V, +2.5V return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0993" y="1367241"/>
            <a:ext cx="13292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</a:rPr>
              <a:t>+2.5V, +2.5V return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52904" y="1379995"/>
            <a:ext cx="13292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</a:rPr>
              <a:t>+2.5V, +2.5V return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37268" y="1722865"/>
            <a:ext cx="12923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</a:rPr>
              <a:t>-3.5V, return, +4V 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6543" y="1722865"/>
            <a:ext cx="12923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</a:rPr>
              <a:t>-3.5V, return, +4V 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0436" y="5109892"/>
            <a:ext cx="12522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</a:rPr>
              <a:t>+12V, +12V return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53004" y="5109892"/>
            <a:ext cx="12522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</a:rPr>
              <a:t>+12V, +12V return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610" y="1118424"/>
            <a:ext cx="288418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+2.5V &amp; +12 V power</a:t>
            </a:r>
          </a:p>
          <a:p>
            <a:r>
              <a:rPr lang="en-US" sz="1600" dirty="0" smtClean="0"/>
              <a:t>Use Molex Z power 76001-0010</a:t>
            </a:r>
          </a:p>
          <a:p>
            <a:r>
              <a:rPr lang="en-US" sz="1600" dirty="0" smtClean="0"/>
              <a:t>50A capacities.  </a:t>
            </a:r>
          </a:p>
          <a:p>
            <a:endParaRPr lang="en-US" sz="1600" dirty="0"/>
          </a:p>
          <a:p>
            <a:r>
              <a:rPr lang="en-US" sz="1600" dirty="0"/>
              <a:t>-</a:t>
            </a:r>
            <a:r>
              <a:rPr lang="en-US" sz="1600" dirty="0" smtClean="0"/>
              <a:t>3.5V and +4V power </a:t>
            </a:r>
          </a:p>
          <a:p>
            <a:r>
              <a:rPr lang="en-US" sz="1600" dirty="0" smtClean="0"/>
              <a:t>Use Tyco </a:t>
            </a:r>
            <a:r>
              <a:rPr lang="en-US" sz="1600" dirty="0"/>
              <a:t>9-55556-0</a:t>
            </a:r>
            <a:r>
              <a:rPr lang="en-US" sz="1600" dirty="0" smtClean="0"/>
              <a:t>  </a:t>
            </a:r>
          </a:p>
          <a:p>
            <a:r>
              <a:rPr lang="en-US" sz="1600" dirty="0" smtClean="0"/>
              <a:t>25A each</a:t>
            </a:r>
          </a:p>
          <a:p>
            <a:endParaRPr lang="en-US" sz="1600" dirty="0" smtClean="0"/>
          </a:p>
          <a:p>
            <a:r>
              <a:rPr lang="en-US" sz="1600" dirty="0" smtClean="0"/>
              <a:t>ERNI 2mm HM power connector</a:t>
            </a:r>
          </a:p>
          <a:p>
            <a:r>
              <a:rPr lang="en-US" sz="1600" dirty="0" smtClean="0"/>
              <a:t>114404 for digital power</a:t>
            </a:r>
          </a:p>
          <a:p>
            <a:r>
              <a:rPr lang="en-US" sz="1200" i="1" dirty="0" smtClean="0"/>
              <a:t>(+12V, Ground, +12V)</a:t>
            </a:r>
          </a:p>
          <a:p>
            <a:r>
              <a:rPr lang="en-US" sz="1600" dirty="0" smtClean="0"/>
              <a:t>254927 for analog Power</a:t>
            </a:r>
          </a:p>
          <a:p>
            <a:r>
              <a:rPr lang="en-US" sz="1200" i="1" dirty="0" smtClean="0"/>
              <a:t>(G, +2.5V, G, +4V, G, -3.5V)</a:t>
            </a:r>
          </a:p>
          <a:p>
            <a:r>
              <a:rPr lang="en-US" sz="1600" dirty="0" smtClean="0"/>
              <a:t>10.8A current capacity. </a:t>
            </a:r>
          </a:p>
          <a:p>
            <a:endParaRPr lang="en-US" sz="1600" dirty="0" smtClean="0"/>
          </a:p>
          <a:p>
            <a:r>
              <a:rPr lang="en-US" sz="1600" dirty="0" smtClean="0"/>
              <a:t>Fit 1101.10 6U backplane</a:t>
            </a:r>
          </a:p>
          <a:p>
            <a:r>
              <a:rPr lang="en-US" sz="1600" dirty="0" smtClean="0"/>
              <a:t>mechanical size</a:t>
            </a:r>
          </a:p>
          <a:p>
            <a:endParaRPr lang="en-US" sz="16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756926" y="1970767"/>
            <a:ext cx="148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Analog Power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30993" y="5544496"/>
            <a:ext cx="147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Digital Power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23" y="5218327"/>
            <a:ext cx="2097903" cy="13910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0087" y="255373"/>
            <a:ext cx="491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</a:t>
            </a:r>
            <a:r>
              <a:rPr lang="en-US" b="1" u="sng" dirty="0" err="1" smtClean="0"/>
              <a:t>PHENIX</a:t>
            </a:r>
            <a:r>
              <a:rPr lang="en-US" b="1" u="sng" dirty="0" smtClean="0"/>
              <a:t> Calorimeter Digitizer Backplane (power) </a:t>
            </a:r>
            <a:endParaRPr lang="en-US" b="1" u="sng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13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+12V for digital power, -3.5V, +2.5V, +4V for analog power supplies.</a:t>
            </a:r>
          </a:p>
          <a:p>
            <a:pPr lvl="1"/>
            <a:r>
              <a:rPr lang="en-US" dirty="0" smtClean="0"/>
              <a:t>Only ADC board use analog power</a:t>
            </a:r>
          </a:p>
          <a:p>
            <a:r>
              <a:rPr lang="en-US" dirty="0" smtClean="0"/>
              <a:t>All modules has fuses and Zener diodes. </a:t>
            </a:r>
          </a:p>
          <a:p>
            <a:pPr lvl="1"/>
            <a:r>
              <a:rPr lang="en-US" dirty="0" smtClean="0"/>
              <a:t>Fuses are plug in through </a:t>
            </a:r>
            <a:r>
              <a:rPr lang="en-US" dirty="0"/>
              <a:t>A</a:t>
            </a:r>
            <a:r>
              <a:rPr lang="en-US" dirty="0" smtClean="0"/>
              <a:t>mp 2-5331272-7 socket.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73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Obsolete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Altera has discontinuation of their EPCQ and EPCS components:</a:t>
            </a:r>
            <a:endParaRPr lang="en-US" sz="1200" dirty="0" smtClean="0"/>
          </a:p>
          <a:p>
            <a:pPr lvl="1"/>
            <a:r>
              <a:rPr lang="en-US" b="0" dirty="0" smtClean="0"/>
              <a:t>We have brought </a:t>
            </a:r>
            <a:r>
              <a:rPr lang="en-US" b="0" dirty="0" err="1" smtClean="0"/>
              <a:t>Winbond</a:t>
            </a:r>
            <a:r>
              <a:rPr lang="en-US" b="0" dirty="0" smtClean="0"/>
              <a:t> W25Q256 NOR flash memory to replace EPCS16.</a:t>
            </a:r>
          </a:p>
          <a:p>
            <a:pPr lvl="2"/>
            <a:r>
              <a:rPr lang="en-US" dirty="0" smtClean="0"/>
              <a:t>Package and pin compatible. </a:t>
            </a:r>
          </a:p>
          <a:p>
            <a:pPr lvl="2"/>
            <a:r>
              <a:rPr lang="en-US" dirty="0" smtClean="0"/>
              <a:t>W25Q256 is also obsoleted</a:t>
            </a:r>
            <a:r>
              <a:rPr lang="en-US" dirty="0" smtClean="0"/>
              <a:t>. We have plenty of the </a:t>
            </a:r>
            <a:r>
              <a:rPr lang="en-US" dirty="0" err="1" smtClean="0"/>
              <a:t>Winbond</a:t>
            </a:r>
            <a:r>
              <a:rPr lang="en-US" dirty="0" smtClean="0"/>
              <a:t> chip.</a:t>
            </a:r>
            <a:endParaRPr lang="en-US" dirty="0" smtClean="0"/>
          </a:p>
          <a:p>
            <a:pPr lvl="2"/>
            <a:r>
              <a:rPr lang="en-US" b="0" dirty="0" smtClean="0"/>
              <a:t>EPCS are used in the XMIT module.</a:t>
            </a:r>
          </a:p>
          <a:p>
            <a:pPr lvl="1"/>
            <a:r>
              <a:rPr lang="en-US" dirty="0" smtClean="0"/>
              <a:t>The new Micro serial NOR memory, MT25QL256 is compliable wit EPCQ256.</a:t>
            </a:r>
          </a:p>
          <a:p>
            <a:pPr lvl="2"/>
            <a:r>
              <a:rPr lang="en-US" b="0" dirty="0" smtClean="0"/>
              <a:t>Altera has app note about the replacement.</a:t>
            </a:r>
          </a:p>
          <a:p>
            <a:pPr lvl="2"/>
            <a:r>
              <a:rPr lang="en-US" dirty="0" smtClean="0"/>
              <a:t>The new NOR memory has considerable faster than EPCQ256 with much lower cost.</a:t>
            </a:r>
            <a:endParaRPr lang="en-US" b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0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Major cost of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cost drivers are on the ADC board, 276 production boards.</a:t>
            </a:r>
          </a:p>
          <a:p>
            <a:pPr lvl="1"/>
            <a:r>
              <a:rPr lang="en-US" b="0" dirty="0" smtClean="0"/>
              <a:t>The 8 channel Analog Device ADC AD9257 ($84 per chip)</a:t>
            </a:r>
          </a:p>
          <a:p>
            <a:pPr lvl="2"/>
            <a:r>
              <a:rPr lang="en-US" b="0" dirty="0" smtClean="0"/>
              <a:t>64 channel board </a:t>
            </a:r>
            <a:r>
              <a:rPr lang="en-US" b="0" dirty="0" smtClean="0">
                <a:sym typeface="Wingdings" panose="05000000000000000000" pitchFamily="2" charset="2"/>
              </a:rPr>
              <a:t> 8 ADCs per board</a:t>
            </a:r>
            <a:endParaRPr lang="en-US" b="0" dirty="0" smtClean="0"/>
          </a:p>
          <a:p>
            <a:pPr lvl="1"/>
            <a:r>
              <a:rPr lang="en-US" b="0" dirty="0" smtClean="0"/>
              <a:t>The Altera </a:t>
            </a:r>
            <a:r>
              <a:rPr lang="en-US" b="0" dirty="0" err="1" smtClean="0"/>
              <a:t>Arria</a:t>
            </a:r>
            <a:r>
              <a:rPr lang="en-US" b="0" dirty="0" smtClean="0"/>
              <a:t> 5 FPGA ($322.10 per chip)</a:t>
            </a:r>
          </a:p>
          <a:p>
            <a:pPr lvl="2"/>
            <a:r>
              <a:rPr lang="en-US" b="0" dirty="0" smtClean="0"/>
              <a:t>receive the ADC data and data manipulation, L1 delay, 5 events buffer and generating trigger primitives.</a:t>
            </a:r>
          </a:p>
          <a:p>
            <a:pPr lvl="1"/>
            <a:r>
              <a:rPr lang="en-US" b="0" dirty="0" smtClean="0"/>
              <a:t>The differential receiver, AD8132 ($2.10 per chip)</a:t>
            </a:r>
          </a:p>
          <a:p>
            <a:pPr lvl="2"/>
            <a:r>
              <a:rPr lang="en-US" b="0" dirty="0" smtClean="0"/>
              <a:t>Receiver the differential signals from the cable. One per channel.</a:t>
            </a:r>
          </a:p>
          <a:p>
            <a:pPr lvl="1"/>
            <a:r>
              <a:rPr lang="en-US" b="0" dirty="0" smtClean="0"/>
              <a:t>The PCB board ($210 per board)</a:t>
            </a:r>
          </a:p>
          <a:p>
            <a:pPr lvl="1"/>
            <a:r>
              <a:rPr lang="en-US" b="0" dirty="0" smtClean="0"/>
              <a:t>The PCB assembly ($285 per board)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3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digitizer board, XMIT board, crate backplanes, crate controller (v1) has been build and tested in both BNL and Nevis.</a:t>
            </a:r>
          </a:p>
          <a:p>
            <a:pPr lvl="1"/>
            <a:r>
              <a:rPr lang="en-US" dirty="0" smtClean="0"/>
              <a:t>It is also been used in the Fermi Lab test beam effort</a:t>
            </a:r>
          </a:p>
          <a:p>
            <a:r>
              <a:rPr lang="en-US" dirty="0" smtClean="0"/>
              <a:t>The Crate Controller (v2) and Clock Master board has been fabricated.</a:t>
            </a:r>
          </a:p>
          <a:p>
            <a:pPr lvl="1"/>
            <a:r>
              <a:rPr lang="en-US" dirty="0" smtClean="0"/>
              <a:t>Testing in progress.</a:t>
            </a:r>
          </a:p>
          <a:p>
            <a:pPr lvl="1"/>
            <a:r>
              <a:rPr lang="en-US" dirty="0" smtClean="0"/>
              <a:t>Work reasonable well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98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Digitizer board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2.5 V 2A to start. After ADC reset, PLL The power is 2.3A.</a:t>
            </a:r>
          </a:p>
          <a:p>
            <a:r>
              <a:rPr lang="en-US" dirty="0" smtClean="0"/>
              <a:t>-4V 0.8A</a:t>
            </a:r>
          </a:p>
          <a:p>
            <a:r>
              <a:rPr lang="en-US" dirty="0"/>
              <a:t>-</a:t>
            </a:r>
            <a:r>
              <a:rPr lang="en-US" dirty="0" smtClean="0"/>
              <a:t>3.6V 0.73A</a:t>
            </a:r>
          </a:p>
          <a:p>
            <a:endParaRPr lang="en-US" dirty="0"/>
          </a:p>
          <a:p>
            <a:r>
              <a:rPr lang="en-US" dirty="0" smtClean="0"/>
              <a:t>Trigger daughter card</a:t>
            </a:r>
          </a:p>
          <a:p>
            <a:pPr lvl="1"/>
            <a:r>
              <a:rPr lang="en-US" dirty="0" smtClean="0"/>
              <a:t>AFBR_59RLZ   760mw max. 3.3V power</a:t>
            </a:r>
          </a:p>
          <a:p>
            <a:pPr lvl="1"/>
            <a:r>
              <a:rPr lang="en-US" dirty="0" smtClean="0"/>
              <a:t>NL37WZ16  100ma max 3.3V</a:t>
            </a:r>
          </a:p>
          <a:p>
            <a:pPr lvl="1"/>
            <a:r>
              <a:rPr lang="en-US" dirty="0" smtClean="0"/>
              <a:t>Power through ADC board with 3 ERNI 2mm HM pins ( 1.5A per pin, to backplane)  &amp; 3 ZD connector pins (0.9A per pin, backplane to trigger boards)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8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3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71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The Subsystem Technical Overview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55882" y="2398650"/>
            <a:ext cx="5634680" cy="617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651297" y="2707567"/>
            <a:ext cx="741406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Controller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0275" y="3591075"/>
            <a:ext cx="821724" cy="512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/>
              <a:t>clockmaster</a:t>
            </a:r>
            <a:endParaRPr lang="en-US" sz="1050" b="1" dirty="0"/>
          </a:p>
        </p:txBody>
      </p:sp>
      <p:sp>
        <p:nvSpPr>
          <p:cNvPr id="9" name="Rectangle 8"/>
          <p:cNvSpPr/>
          <p:nvPr/>
        </p:nvSpPr>
        <p:spPr>
          <a:xfrm>
            <a:off x="2101422" y="4690828"/>
            <a:ext cx="747584" cy="4633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GTM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781043" y="3183302"/>
            <a:ext cx="0" cy="4077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20058" y="4690826"/>
            <a:ext cx="747584" cy="1977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JSEB 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0058" y="4888534"/>
            <a:ext cx="747584" cy="4510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PC</a:t>
            </a: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H="1" flipV="1">
            <a:off x="3293851" y="3201840"/>
            <a:ext cx="1" cy="148898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</p:cNvCxnSpPr>
          <p:nvPr/>
        </p:nvCxnSpPr>
        <p:spPr>
          <a:xfrm flipH="1" flipV="1">
            <a:off x="3022002" y="2383204"/>
            <a:ext cx="1" cy="32436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0"/>
          </p:cNvCxnSpPr>
          <p:nvPr/>
        </p:nvCxnSpPr>
        <p:spPr>
          <a:xfrm flipH="1" flipV="1">
            <a:off x="2475216" y="4103881"/>
            <a:ext cx="1" cy="586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075415" y="2707567"/>
            <a:ext cx="784655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ADC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74818" y="2707567"/>
            <a:ext cx="784655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ADC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67741" y="2394015"/>
            <a:ext cx="0" cy="30274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683984" y="2545384"/>
            <a:ext cx="0" cy="151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83983" y="2545384"/>
            <a:ext cx="9082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98384" y="2545384"/>
            <a:ext cx="0" cy="151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684881" y="2497503"/>
            <a:ext cx="0" cy="19925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75864" y="2497502"/>
            <a:ext cx="110901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75862" y="2497504"/>
            <a:ext cx="0" cy="21006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120457" y="2545384"/>
            <a:ext cx="0" cy="151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20457" y="2545384"/>
            <a:ext cx="9082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034857" y="2545384"/>
            <a:ext cx="0" cy="151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121355" y="2497503"/>
            <a:ext cx="0" cy="19925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012338" y="2497502"/>
            <a:ext cx="110901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012336" y="2497504"/>
            <a:ext cx="0" cy="21006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874220" y="2706023"/>
            <a:ext cx="784655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XMIT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867143" y="2394015"/>
            <a:ext cx="0" cy="30274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266546" y="2394015"/>
            <a:ext cx="0" cy="30274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565948" y="1673461"/>
            <a:ext cx="612337" cy="4263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Trigger</a:t>
            </a:r>
          </a:p>
          <a:p>
            <a:pPr algn="ctr"/>
            <a:r>
              <a:rPr lang="en-US" sz="1050" b="1" dirty="0"/>
              <a:t>out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129474" y="1686589"/>
            <a:ext cx="585180" cy="4263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Trigger</a:t>
            </a:r>
          </a:p>
          <a:p>
            <a:pPr algn="ctr"/>
            <a:r>
              <a:rPr lang="en-US" sz="1050" b="1" dirty="0"/>
              <a:t>out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363480" y="2099770"/>
            <a:ext cx="0" cy="60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756705" y="2112899"/>
            <a:ext cx="0" cy="60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874220" y="4635221"/>
            <a:ext cx="784655" cy="5189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DCM II</a:t>
            </a:r>
          </a:p>
        </p:txBody>
      </p:sp>
      <p:cxnSp>
        <p:nvCxnSpPr>
          <p:cNvPr id="42" name="Straight Arrow Connector 41"/>
          <p:cNvCxnSpPr>
            <a:stCxn id="34" idx="2"/>
            <a:endCxn id="41" idx="0"/>
          </p:cNvCxnSpPr>
          <p:nvPr/>
        </p:nvCxnSpPr>
        <p:spPr>
          <a:xfrm>
            <a:off x="7266546" y="3200295"/>
            <a:ext cx="0" cy="1434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101423" y="1558390"/>
            <a:ext cx="5850925" cy="1878227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4" name="Straight Connector 43"/>
          <p:cNvCxnSpPr/>
          <p:nvPr/>
        </p:nvCxnSpPr>
        <p:spPr>
          <a:xfrm>
            <a:off x="2047363" y="4369550"/>
            <a:ext cx="590498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81090" y="1537606"/>
            <a:ext cx="539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crate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89545" y="3407696"/>
            <a:ext cx="8643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(rack based)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91089" y="4083018"/>
            <a:ext cx="1455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Slow control/</a:t>
            </a:r>
            <a:r>
              <a:rPr lang="en-US" sz="1050" b="1" dirty="0" err="1"/>
              <a:t>readback</a:t>
            </a:r>
            <a:endParaRPr lang="en-US" sz="105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614432" y="4339088"/>
            <a:ext cx="9060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Beam clock,</a:t>
            </a:r>
          </a:p>
          <a:p>
            <a:pPr algn="ctr"/>
            <a:r>
              <a:rPr lang="en-US" sz="1050" b="1" dirty="0"/>
              <a:t>L0, L1 trigger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08635" y="4782756"/>
            <a:ext cx="1554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/>
              <a:t>SPHENIX DAQ System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4467741" y="3226551"/>
            <a:ext cx="0" cy="41815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867143" y="3224346"/>
            <a:ext cx="0" cy="41815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714656" y="3476141"/>
            <a:ext cx="7861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detector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55884" y="2095648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Slow control/</a:t>
            </a:r>
            <a:r>
              <a:rPr lang="en-US" sz="900" b="1" dirty="0" err="1"/>
              <a:t>readback</a:t>
            </a:r>
            <a:endParaRPr lang="en-US" sz="900" b="1" dirty="0"/>
          </a:p>
          <a:p>
            <a:r>
              <a:rPr lang="en-US" sz="900" b="1" dirty="0"/>
              <a:t> bus, L0, L1 trigger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30807" y="2507499"/>
            <a:ext cx="9749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Token passing</a:t>
            </a:r>
          </a:p>
          <a:p>
            <a:pPr algn="ctr"/>
            <a:r>
              <a:rPr lang="en-US" sz="1050" b="1" dirty="0" err="1"/>
              <a:t>dataway</a:t>
            </a:r>
            <a:endParaRPr lang="en-US" sz="105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054397" y="2504409"/>
            <a:ext cx="9749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Token passing</a:t>
            </a:r>
          </a:p>
          <a:p>
            <a:pPr algn="ctr"/>
            <a:r>
              <a:rPr lang="en-US" sz="1050" b="1" dirty="0" err="1"/>
              <a:t>dataway</a:t>
            </a:r>
            <a:endParaRPr lang="en-US" sz="105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2461810" y="1561044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Clock are </a:t>
            </a:r>
            <a:r>
              <a:rPr lang="en-US" sz="900" b="1" dirty="0" err="1"/>
              <a:t>fanout</a:t>
            </a:r>
            <a:r>
              <a:rPr lang="en-US" sz="900" b="1" dirty="0"/>
              <a:t> point to </a:t>
            </a:r>
          </a:p>
          <a:p>
            <a:r>
              <a:rPr lang="en-US" sz="900" b="1" dirty="0"/>
              <a:t>point through the backplane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001000" y="1299138"/>
            <a:ext cx="2537572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Crate based system.</a:t>
            </a:r>
          </a:p>
          <a:p>
            <a:endParaRPr lang="en-US" sz="1350" dirty="0"/>
          </a:p>
          <a:p>
            <a:r>
              <a:rPr lang="en-US" sz="1350" dirty="0"/>
              <a:t>Signals are cable from the on-detector electronics. </a:t>
            </a:r>
          </a:p>
          <a:p>
            <a:endParaRPr lang="en-US" sz="1350" dirty="0"/>
          </a:p>
          <a:p>
            <a:r>
              <a:rPr lang="en-US" sz="1350" dirty="0"/>
              <a:t>Digitized with 14 bit ADC. </a:t>
            </a:r>
          </a:p>
          <a:p>
            <a:endParaRPr lang="en-US" sz="1350" dirty="0"/>
          </a:p>
          <a:p>
            <a:r>
              <a:rPr lang="en-US" sz="1350" dirty="0"/>
              <a:t>Receive timing information the SPHENIX Granule Timing Module (GTM)</a:t>
            </a:r>
          </a:p>
          <a:p>
            <a:r>
              <a:rPr lang="en-US" sz="1350" dirty="0"/>
              <a:t> </a:t>
            </a:r>
          </a:p>
          <a:p>
            <a:r>
              <a:rPr lang="en-US" sz="1350" dirty="0"/>
              <a:t>Generate L1 trigger primitives</a:t>
            </a:r>
          </a:p>
          <a:p>
            <a:endParaRPr lang="en-US" sz="1350" dirty="0"/>
          </a:p>
          <a:p>
            <a:r>
              <a:rPr lang="en-US" sz="1350" dirty="0"/>
              <a:t>Receive L1 trigger and send out L1 triggered event data to Data Collection Module II (DCMII). </a:t>
            </a:r>
          </a:p>
          <a:p>
            <a:endParaRPr lang="en-US" sz="1350" dirty="0"/>
          </a:p>
          <a:p>
            <a:r>
              <a:rPr lang="en-US" sz="1350" dirty="0"/>
              <a:t>Provide buffer for both the 40 beam crossing L1 delay buffer and 4 L1 triggered events </a:t>
            </a:r>
          </a:p>
          <a:p>
            <a:endParaRPr lang="en-US" sz="1350" dirty="0"/>
          </a:p>
        </p:txBody>
      </p:sp>
      <p:sp>
        <p:nvSpPr>
          <p:cNvPr id="58" name="TextBox 57"/>
          <p:cNvSpPr txBox="1"/>
          <p:nvPr/>
        </p:nvSpPr>
        <p:spPr>
          <a:xfrm>
            <a:off x="6178286" y="3222562"/>
            <a:ext cx="8883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/>
              <a:t>3 ADC </a:t>
            </a:r>
            <a:r>
              <a:rPr lang="en-US" sz="900" b="1" i="1" dirty="0">
                <a:sym typeface="Wingdings" panose="05000000000000000000" pitchFamily="2" charset="2"/>
              </a:rPr>
              <a:t> XMIT</a:t>
            </a:r>
            <a:endParaRPr lang="en-US" sz="900" b="1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3210446" y="3615536"/>
            <a:ext cx="6254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b="1" dirty="0"/>
              <a:t>3Gbit/sec</a:t>
            </a:r>
          </a:p>
          <a:p>
            <a:pPr algn="ctr"/>
            <a:r>
              <a:rPr lang="en-US" sz="750" b="1" dirty="0"/>
              <a:t>optical link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07490" y="3724130"/>
            <a:ext cx="644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b="1" dirty="0"/>
              <a:t>1.6Gbit/sec</a:t>
            </a:r>
          </a:p>
          <a:p>
            <a:pPr algn="ctr"/>
            <a:r>
              <a:rPr lang="en-US" sz="750" b="1" dirty="0"/>
              <a:t>optical link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+12V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crate controller + 1 XMIT + 1 ADC board</a:t>
            </a:r>
          </a:p>
          <a:p>
            <a:pPr lvl="1"/>
            <a:r>
              <a:rPr lang="en-US" dirty="0" smtClean="0"/>
              <a:t>+12 V is 1.152A</a:t>
            </a:r>
          </a:p>
          <a:p>
            <a:r>
              <a:rPr lang="en-US" dirty="0" smtClean="0"/>
              <a:t>1 crate controller + 1 XMIT</a:t>
            </a:r>
          </a:p>
          <a:p>
            <a:pPr lvl="1"/>
            <a:r>
              <a:rPr lang="en-US" dirty="0" smtClean="0"/>
              <a:t>+12 V is 0.64A</a:t>
            </a:r>
          </a:p>
          <a:p>
            <a:r>
              <a:rPr lang="en-US" dirty="0" smtClean="0"/>
              <a:t>1  crate controller </a:t>
            </a:r>
            <a:endParaRPr lang="en-US" dirty="0"/>
          </a:p>
          <a:p>
            <a:pPr lvl="1"/>
            <a:r>
              <a:rPr lang="en-US" dirty="0" smtClean="0"/>
              <a:t>+12V is 0.48A</a:t>
            </a:r>
          </a:p>
          <a:p>
            <a:r>
              <a:rPr lang="en-US" dirty="0" err="1" smtClean="0"/>
              <a:t>Clockmaster</a:t>
            </a:r>
            <a:r>
              <a:rPr lang="en-US" dirty="0" smtClean="0"/>
              <a:t> module is</a:t>
            </a:r>
          </a:p>
          <a:p>
            <a:pPr lvl="1"/>
            <a:r>
              <a:rPr lang="en-US" dirty="0" smtClean="0"/>
              <a:t>+12V is 0.44A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1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43" y="1855143"/>
            <a:ext cx="8572500" cy="5002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 Master output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62700" y="3015734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phase (clock Master)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43700" y="4463534"/>
            <a:ext cx="392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Serialized Mode bit (after USB 3 cable)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566076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phase bits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 bwMode="auto">
          <a:xfrm flipH="1" flipV="1">
            <a:off x="5524500" y="5257800"/>
            <a:ext cx="429851" cy="4029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stCxn id="6" idx="0"/>
          </p:cNvCxnSpPr>
          <p:nvPr/>
        </p:nvCxnSpPr>
        <p:spPr bwMode="auto">
          <a:xfrm flipV="1">
            <a:off x="5954351" y="5257800"/>
            <a:ext cx="179749" cy="4029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6" idx="0"/>
          </p:cNvCxnSpPr>
          <p:nvPr/>
        </p:nvCxnSpPr>
        <p:spPr bwMode="auto">
          <a:xfrm flipH="1" flipV="1">
            <a:off x="4572000" y="5257800"/>
            <a:ext cx="1382351" cy="4029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5954350" y="5257800"/>
            <a:ext cx="1094150" cy="4029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771900" y="1714500"/>
            <a:ext cx="7239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3799463" y="170125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100 ns</a:t>
            </a:r>
            <a:endParaRPr lang="en-US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4572000" y="7396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if      </a:t>
            </a:r>
            <a:r>
              <a:rPr lang="en-US" dirty="0" smtClean="0"/>
              <a:t>   (!</a:t>
            </a:r>
            <a:r>
              <a:rPr lang="en-US" dirty="0"/>
              <a:t>locked)       </a:t>
            </a:r>
            <a:r>
              <a:rPr lang="en-US" dirty="0" smtClean="0"/>
              <a:t>      count </a:t>
            </a:r>
            <a:r>
              <a:rPr lang="en-US" dirty="0"/>
              <a:t>&lt;= </a:t>
            </a:r>
            <a:r>
              <a:rPr lang="en-US" dirty="0" smtClean="0"/>
              <a:t>3'b0;</a:t>
            </a:r>
          </a:p>
          <a:p>
            <a:r>
              <a:rPr lang="en-US" dirty="0" smtClean="0"/>
              <a:t>else </a:t>
            </a:r>
            <a:r>
              <a:rPr lang="en-US" dirty="0"/>
              <a:t>if (</a:t>
            </a:r>
            <a:r>
              <a:rPr lang="en-US" dirty="0" err="1"/>
              <a:t>sr</a:t>
            </a:r>
            <a:r>
              <a:rPr lang="en-US" dirty="0"/>
              <a:t>==6'b100000) </a:t>
            </a:r>
            <a:r>
              <a:rPr lang="en-US" dirty="0" smtClean="0"/>
              <a:t> count </a:t>
            </a:r>
            <a:r>
              <a:rPr lang="en-US" dirty="0"/>
              <a:t>&lt;= 3'b0;</a:t>
            </a:r>
          </a:p>
          <a:p>
            <a:r>
              <a:rPr lang="en-US" dirty="0" smtClean="0"/>
              <a:t>else </a:t>
            </a:r>
            <a:r>
              <a:rPr lang="en-US" dirty="0"/>
              <a:t>if (count==5)      </a:t>
            </a:r>
            <a:r>
              <a:rPr lang="en-US" dirty="0" smtClean="0"/>
              <a:t>    count </a:t>
            </a:r>
            <a:r>
              <a:rPr lang="en-US" dirty="0"/>
              <a:t>&lt;= 3'b0;</a:t>
            </a:r>
          </a:p>
          <a:p>
            <a:r>
              <a:rPr lang="en-US" dirty="0" smtClean="0"/>
              <a:t>else                                 count </a:t>
            </a:r>
            <a:r>
              <a:rPr lang="en-US" dirty="0"/>
              <a:t>&lt;= count + 3'b1;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287315" y="1531143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95650" y="1715690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487465" y="1416843"/>
            <a:ext cx="514350" cy="8001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3687365" y="1588293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3687365" y="1759743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3287315" y="2045493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3287315" y="1874043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871913" y="1456134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3871913" y="1629965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871913" y="197524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3871913" y="1802606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3699272" y="1946672"/>
            <a:ext cx="7774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4275534" y="1514474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4275534" y="1687115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4275534" y="1859756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3699272" y="2119312"/>
            <a:ext cx="7774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4275534" y="2032397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5888832" y="2580086"/>
            <a:ext cx="2227426" cy="1526381"/>
          </a:xfrm>
          <a:prstGeom prst="rect">
            <a:avLst/>
          </a:prstGeom>
          <a:solidFill>
            <a:srgbClr val="A1FD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5629276" y="2781299"/>
            <a:ext cx="2595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V="1">
            <a:off x="5629275" y="1543049"/>
            <a:ext cx="0" cy="1238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4995863" y="1543049"/>
            <a:ext cx="633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4995863" y="1629965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>
            <a:off x="5485209" y="1629965"/>
            <a:ext cx="0" cy="1238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5485210" y="2868215"/>
            <a:ext cx="403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4995864" y="1715690"/>
            <a:ext cx="3738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5369719" y="1715692"/>
            <a:ext cx="0" cy="12965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>
            <a:off x="5369720" y="3012281"/>
            <a:ext cx="519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5139928" y="1370409"/>
            <a:ext cx="65114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7X ADC clock</a:t>
            </a: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5456634" y="1802605"/>
            <a:ext cx="260008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 rot="5400000">
            <a:off x="4820178" y="2209327"/>
            <a:ext cx="925253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Serialized ADC DATA</a:t>
            </a:r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5888834" y="2665810"/>
            <a:ext cx="288131" cy="461963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5773340" y="2521743"/>
            <a:ext cx="631904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De-serializer</a:t>
            </a: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6672875" y="2780110"/>
            <a:ext cx="288131" cy="892969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H="1">
            <a:off x="4937523" y="3270647"/>
            <a:ext cx="9513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 flipV="1">
            <a:off x="4937522" y="2234804"/>
            <a:ext cx="0" cy="23038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4964890" y="3127771"/>
            <a:ext cx="54534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Serial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command</a:t>
            </a: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6606054" y="3011091"/>
            <a:ext cx="407484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L1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Delay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Buffer</a:t>
            </a: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7105071" y="2780110"/>
            <a:ext cx="316706" cy="892969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7019445" y="2981325"/>
            <a:ext cx="5212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5 L1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Accepted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Event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buffer</a:t>
            </a: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7594417" y="2780110"/>
            <a:ext cx="517922" cy="892969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Token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Passing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6961007" y="3183729"/>
            <a:ext cx="1440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7421777" y="3212304"/>
            <a:ext cx="172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5888834" y="3184923"/>
            <a:ext cx="288131" cy="229790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5888834" y="3558779"/>
            <a:ext cx="288131" cy="461963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 flipV="1">
            <a:off x="6176965" y="2951558"/>
            <a:ext cx="196289" cy="2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>
            <a:off x="6176965" y="3761184"/>
            <a:ext cx="1962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6474013" y="2092845"/>
            <a:ext cx="107753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ALTERA </a:t>
            </a:r>
            <a:r>
              <a:rPr lang="en-US" sz="900" b="1" dirty="0" err="1">
                <a:solidFill>
                  <a:srgbClr val="000000"/>
                </a:solidFill>
              </a:rPr>
              <a:t>Arria</a:t>
            </a:r>
            <a:r>
              <a:rPr lang="en-US" sz="900" b="1" dirty="0">
                <a:solidFill>
                  <a:srgbClr val="000000"/>
                </a:solidFill>
              </a:rPr>
              <a:t> V GX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 BB1D4F35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1152 pins FPGA</a:t>
            </a: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4482676" y="1439348"/>
            <a:ext cx="530915" cy="81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Analog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Device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AD9257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8 channel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14bits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65 MHz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ADC</a:t>
            </a: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4476750" y="3040855"/>
            <a:ext cx="403622" cy="4905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D6FDA1"/>
                </a:solidFill>
              </a:rPr>
              <a:t>Clock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D6FDA1"/>
                </a:solidFill>
              </a:rPr>
              <a:t>Fanout</a:t>
            </a:r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 flipV="1">
            <a:off x="4707731" y="2205039"/>
            <a:ext cx="0" cy="8358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3407319" y="2234803"/>
            <a:ext cx="59343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333399"/>
                </a:solidFill>
              </a:rPr>
              <a:t>Differential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333399"/>
                </a:solidFill>
              </a:rPr>
              <a:t>receiver</a:t>
            </a:r>
          </a:p>
        </p:txBody>
      </p:sp>
      <p:sp>
        <p:nvSpPr>
          <p:cNvPr id="2114" name="Line 66"/>
          <p:cNvSpPr>
            <a:spLocks noChangeShapeType="1"/>
          </p:cNvSpPr>
          <p:nvPr/>
        </p:nvSpPr>
        <p:spPr bwMode="auto">
          <a:xfrm>
            <a:off x="4073129" y="3270647"/>
            <a:ext cx="403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3929482" y="3127771"/>
            <a:ext cx="53732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6 X beam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clock</a:t>
            </a:r>
          </a:p>
        </p:txBody>
      </p:sp>
      <p:sp>
        <p:nvSpPr>
          <p:cNvPr id="2116" name="Rectangle 68"/>
          <p:cNvSpPr>
            <a:spLocks noChangeArrowheads="1"/>
          </p:cNvSpPr>
          <p:nvPr/>
        </p:nvSpPr>
        <p:spPr bwMode="auto">
          <a:xfrm>
            <a:off x="2633664" y="1398985"/>
            <a:ext cx="172640" cy="13537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17" name="Line 69"/>
          <p:cNvSpPr>
            <a:spLocks noChangeShapeType="1"/>
          </p:cNvSpPr>
          <p:nvPr/>
        </p:nvSpPr>
        <p:spPr bwMode="auto">
          <a:xfrm>
            <a:off x="2806304" y="1485899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2381686" y="2724152"/>
            <a:ext cx="61587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2 mm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Hard </a:t>
            </a:r>
            <a:r>
              <a:rPr lang="en-US" sz="675" b="1" dirty="0" smtClean="0">
                <a:solidFill>
                  <a:srgbClr val="000000"/>
                </a:solidFill>
              </a:rPr>
              <a:t>Metric</a:t>
            </a:r>
            <a:endParaRPr lang="en-US" sz="675" b="1" dirty="0">
              <a:solidFill>
                <a:srgbClr val="000000"/>
              </a:solidFill>
            </a:endParaRPr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>
            <a:off x="2806305" y="1600199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>
            <a:off x="2806305" y="1772840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>
            <a:off x="2806305" y="1946672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>
            <a:off x="2806305" y="2090737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3" name="Line 75"/>
          <p:cNvSpPr>
            <a:spLocks noChangeShapeType="1"/>
          </p:cNvSpPr>
          <p:nvPr/>
        </p:nvSpPr>
        <p:spPr bwMode="auto">
          <a:xfrm>
            <a:off x="2806304" y="1687115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4" name="Line 76"/>
          <p:cNvSpPr>
            <a:spLocks noChangeShapeType="1"/>
          </p:cNvSpPr>
          <p:nvPr/>
        </p:nvSpPr>
        <p:spPr bwMode="auto">
          <a:xfrm>
            <a:off x="2806304" y="1859756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5" name="Line 77"/>
          <p:cNvSpPr>
            <a:spLocks noChangeShapeType="1"/>
          </p:cNvSpPr>
          <p:nvPr/>
        </p:nvSpPr>
        <p:spPr bwMode="auto">
          <a:xfrm>
            <a:off x="2806304" y="2003822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66" name="Rectangle 118"/>
          <p:cNvSpPr>
            <a:spLocks noChangeArrowheads="1"/>
          </p:cNvSpPr>
          <p:nvPr/>
        </p:nvSpPr>
        <p:spPr bwMode="auto">
          <a:xfrm>
            <a:off x="3315890" y="469939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67" name="Rectangle 119"/>
          <p:cNvSpPr>
            <a:spLocks noChangeArrowheads="1"/>
          </p:cNvSpPr>
          <p:nvPr/>
        </p:nvSpPr>
        <p:spPr bwMode="auto">
          <a:xfrm>
            <a:off x="3324225" y="4883943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68" name="Rectangle 120"/>
          <p:cNvSpPr>
            <a:spLocks noChangeArrowheads="1"/>
          </p:cNvSpPr>
          <p:nvPr/>
        </p:nvSpPr>
        <p:spPr bwMode="auto">
          <a:xfrm>
            <a:off x="4516040" y="4585097"/>
            <a:ext cx="514350" cy="8001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69" name="Line 121"/>
          <p:cNvSpPr>
            <a:spLocks noChangeShapeType="1"/>
          </p:cNvSpPr>
          <p:nvPr/>
        </p:nvSpPr>
        <p:spPr bwMode="auto">
          <a:xfrm>
            <a:off x="3715940" y="4756547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0" name="Line 122"/>
          <p:cNvSpPr>
            <a:spLocks noChangeShapeType="1"/>
          </p:cNvSpPr>
          <p:nvPr/>
        </p:nvSpPr>
        <p:spPr bwMode="auto">
          <a:xfrm>
            <a:off x="3715940" y="4927997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1" name="Rectangle 123"/>
          <p:cNvSpPr>
            <a:spLocks noChangeArrowheads="1"/>
          </p:cNvSpPr>
          <p:nvPr/>
        </p:nvSpPr>
        <p:spPr bwMode="auto">
          <a:xfrm>
            <a:off x="3315890" y="521374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2" name="Rectangle 124"/>
          <p:cNvSpPr>
            <a:spLocks noChangeArrowheads="1"/>
          </p:cNvSpPr>
          <p:nvPr/>
        </p:nvSpPr>
        <p:spPr bwMode="auto">
          <a:xfrm>
            <a:off x="3315890" y="504229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3" name="Rectangle 125"/>
          <p:cNvSpPr>
            <a:spLocks noChangeArrowheads="1"/>
          </p:cNvSpPr>
          <p:nvPr/>
        </p:nvSpPr>
        <p:spPr bwMode="auto">
          <a:xfrm>
            <a:off x="3900488" y="462438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4" name="Rectangle 126"/>
          <p:cNvSpPr>
            <a:spLocks noChangeArrowheads="1"/>
          </p:cNvSpPr>
          <p:nvPr/>
        </p:nvSpPr>
        <p:spPr bwMode="auto">
          <a:xfrm>
            <a:off x="3900488" y="4798218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5" name="Rectangle 127"/>
          <p:cNvSpPr>
            <a:spLocks noChangeArrowheads="1"/>
          </p:cNvSpPr>
          <p:nvPr/>
        </p:nvSpPr>
        <p:spPr bwMode="auto">
          <a:xfrm>
            <a:off x="3900488" y="5143499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6" name="Rectangle 128"/>
          <p:cNvSpPr>
            <a:spLocks noChangeArrowheads="1"/>
          </p:cNvSpPr>
          <p:nvPr/>
        </p:nvSpPr>
        <p:spPr bwMode="auto">
          <a:xfrm>
            <a:off x="3900488" y="4970859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7" name="Line 129"/>
          <p:cNvSpPr>
            <a:spLocks noChangeShapeType="1"/>
          </p:cNvSpPr>
          <p:nvPr/>
        </p:nvSpPr>
        <p:spPr bwMode="auto">
          <a:xfrm>
            <a:off x="3727847" y="5114924"/>
            <a:ext cx="7774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8" name="Line 130"/>
          <p:cNvSpPr>
            <a:spLocks noChangeShapeType="1"/>
          </p:cNvSpPr>
          <p:nvPr/>
        </p:nvSpPr>
        <p:spPr bwMode="auto">
          <a:xfrm>
            <a:off x="4304109" y="4682728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9" name="Line 131"/>
          <p:cNvSpPr>
            <a:spLocks noChangeShapeType="1"/>
          </p:cNvSpPr>
          <p:nvPr/>
        </p:nvSpPr>
        <p:spPr bwMode="auto">
          <a:xfrm>
            <a:off x="4304109" y="4855368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0" name="Line 132"/>
          <p:cNvSpPr>
            <a:spLocks noChangeShapeType="1"/>
          </p:cNvSpPr>
          <p:nvPr/>
        </p:nvSpPr>
        <p:spPr bwMode="auto">
          <a:xfrm>
            <a:off x="4304109" y="5028009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1" name="Line 133"/>
          <p:cNvSpPr>
            <a:spLocks noChangeShapeType="1"/>
          </p:cNvSpPr>
          <p:nvPr/>
        </p:nvSpPr>
        <p:spPr bwMode="auto">
          <a:xfrm>
            <a:off x="3727847" y="5287565"/>
            <a:ext cx="7774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2" name="Line 134"/>
          <p:cNvSpPr>
            <a:spLocks noChangeShapeType="1"/>
          </p:cNvSpPr>
          <p:nvPr/>
        </p:nvSpPr>
        <p:spPr bwMode="auto">
          <a:xfrm>
            <a:off x="4304109" y="5200649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3" name="Text Box 135"/>
          <p:cNvSpPr txBox="1">
            <a:spLocks noChangeArrowheads="1"/>
          </p:cNvSpPr>
          <p:nvPr/>
        </p:nvSpPr>
        <p:spPr bwMode="auto">
          <a:xfrm>
            <a:off x="4518733" y="4605495"/>
            <a:ext cx="530915" cy="81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Analog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Device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AD9257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8 channel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14 bits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65 MHz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ADC</a:t>
            </a:r>
          </a:p>
        </p:txBody>
      </p:sp>
      <p:sp>
        <p:nvSpPr>
          <p:cNvPr id="2185" name="Rectangle 137"/>
          <p:cNvSpPr>
            <a:spLocks noChangeArrowheads="1"/>
          </p:cNvSpPr>
          <p:nvPr/>
        </p:nvSpPr>
        <p:spPr bwMode="auto">
          <a:xfrm>
            <a:off x="2662239" y="4077892"/>
            <a:ext cx="172640" cy="13537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6" name="Line 138"/>
          <p:cNvSpPr>
            <a:spLocks noChangeShapeType="1"/>
          </p:cNvSpPr>
          <p:nvPr/>
        </p:nvSpPr>
        <p:spPr bwMode="auto">
          <a:xfrm>
            <a:off x="2834879" y="4654153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7" name="Line 139"/>
          <p:cNvSpPr>
            <a:spLocks noChangeShapeType="1"/>
          </p:cNvSpPr>
          <p:nvPr/>
        </p:nvSpPr>
        <p:spPr bwMode="auto">
          <a:xfrm>
            <a:off x="2834880" y="4768453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8" name="Line 140"/>
          <p:cNvSpPr>
            <a:spLocks noChangeShapeType="1"/>
          </p:cNvSpPr>
          <p:nvPr/>
        </p:nvSpPr>
        <p:spPr bwMode="auto">
          <a:xfrm>
            <a:off x="2834880" y="4941093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9" name="Line 141"/>
          <p:cNvSpPr>
            <a:spLocks noChangeShapeType="1"/>
          </p:cNvSpPr>
          <p:nvPr/>
        </p:nvSpPr>
        <p:spPr bwMode="auto">
          <a:xfrm>
            <a:off x="2834880" y="5114924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0" name="Line 142"/>
          <p:cNvSpPr>
            <a:spLocks noChangeShapeType="1"/>
          </p:cNvSpPr>
          <p:nvPr/>
        </p:nvSpPr>
        <p:spPr bwMode="auto">
          <a:xfrm>
            <a:off x="2834880" y="5258990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1" name="Line 143"/>
          <p:cNvSpPr>
            <a:spLocks noChangeShapeType="1"/>
          </p:cNvSpPr>
          <p:nvPr/>
        </p:nvSpPr>
        <p:spPr bwMode="auto">
          <a:xfrm>
            <a:off x="2834879" y="4855368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2" name="Line 144"/>
          <p:cNvSpPr>
            <a:spLocks noChangeShapeType="1"/>
          </p:cNvSpPr>
          <p:nvPr/>
        </p:nvSpPr>
        <p:spPr bwMode="auto">
          <a:xfrm>
            <a:off x="2834879" y="5028009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3" name="Line 145"/>
          <p:cNvSpPr>
            <a:spLocks noChangeShapeType="1"/>
          </p:cNvSpPr>
          <p:nvPr/>
        </p:nvSpPr>
        <p:spPr bwMode="auto">
          <a:xfrm>
            <a:off x="2834879" y="5172074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4" name="Text Box 146"/>
          <p:cNvSpPr txBox="1">
            <a:spLocks noChangeArrowheads="1"/>
          </p:cNvSpPr>
          <p:nvPr/>
        </p:nvSpPr>
        <p:spPr bwMode="auto">
          <a:xfrm>
            <a:off x="2372068" y="3645695"/>
            <a:ext cx="63510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2 mm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Hard Metric </a:t>
            </a:r>
          </a:p>
        </p:txBody>
      </p:sp>
      <p:sp>
        <p:nvSpPr>
          <p:cNvPr id="2195" name="Line 147"/>
          <p:cNvSpPr>
            <a:spLocks noChangeShapeType="1"/>
          </p:cNvSpPr>
          <p:nvPr/>
        </p:nvSpPr>
        <p:spPr bwMode="auto">
          <a:xfrm flipV="1">
            <a:off x="4707731" y="3530204"/>
            <a:ext cx="0" cy="10656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6" name="Text Box 148"/>
          <p:cNvSpPr txBox="1">
            <a:spLocks noChangeArrowheads="1"/>
          </p:cNvSpPr>
          <p:nvPr/>
        </p:nvSpPr>
        <p:spPr bwMode="auto">
          <a:xfrm>
            <a:off x="3407319" y="4279105"/>
            <a:ext cx="59343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333399"/>
                </a:solidFill>
              </a:rPr>
              <a:t>Differential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333399"/>
                </a:solidFill>
              </a:rPr>
              <a:t>receiver</a:t>
            </a:r>
          </a:p>
        </p:txBody>
      </p:sp>
      <p:sp>
        <p:nvSpPr>
          <p:cNvPr id="2197" name="Line 149"/>
          <p:cNvSpPr>
            <a:spLocks noChangeShapeType="1"/>
          </p:cNvSpPr>
          <p:nvPr/>
        </p:nvSpPr>
        <p:spPr bwMode="auto">
          <a:xfrm>
            <a:off x="5024437" y="5258990"/>
            <a:ext cx="604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9" name="Line 151"/>
          <p:cNvSpPr>
            <a:spLocks noChangeShapeType="1"/>
          </p:cNvSpPr>
          <p:nvPr/>
        </p:nvSpPr>
        <p:spPr bwMode="auto">
          <a:xfrm flipV="1">
            <a:off x="5629275" y="3905250"/>
            <a:ext cx="0" cy="13537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0" name="Line 152"/>
          <p:cNvSpPr>
            <a:spLocks noChangeShapeType="1"/>
          </p:cNvSpPr>
          <p:nvPr/>
        </p:nvSpPr>
        <p:spPr bwMode="auto">
          <a:xfrm>
            <a:off x="5629276" y="3905249"/>
            <a:ext cx="2595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1" name="Line 153"/>
          <p:cNvSpPr>
            <a:spLocks noChangeShapeType="1"/>
          </p:cNvSpPr>
          <p:nvPr/>
        </p:nvSpPr>
        <p:spPr bwMode="auto">
          <a:xfrm>
            <a:off x="5024437" y="5143499"/>
            <a:ext cx="4607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2" name="Line 154"/>
          <p:cNvSpPr>
            <a:spLocks noChangeShapeType="1"/>
          </p:cNvSpPr>
          <p:nvPr/>
        </p:nvSpPr>
        <p:spPr bwMode="auto">
          <a:xfrm flipV="1">
            <a:off x="5485209" y="3818336"/>
            <a:ext cx="0" cy="13251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3" name="Line 155"/>
          <p:cNvSpPr>
            <a:spLocks noChangeShapeType="1"/>
          </p:cNvSpPr>
          <p:nvPr/>
        </p:nvSpPr>
        <p:spPr bwMode="auto">
          <a:xfrm>
            <a:off x="5485210" y="3818334"/>
            <a:ext cx="403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4" name="Line 156"/>
          <p:cNvSpPr>
            <a:spLocks noChangeShapeType="1"/>
          </p:cNvSpPr>
          <p:nvPr/>
        </p:nvSpPr>
        <p:spPr bwMode="auto">
          <a:xfrm flipV="1">
            <a:off x="5024439" y="5028009"/>
            <a:ext cx="316706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5" name="Line 157"/>
          <p:cNvSpPr>
            <a:spLocks noChangeShapeType="1"/>
          </p:cNvSpPr>
          <p:nvPr/>
        </p:nvSpPr>
        <p:spPr bwMode="auto">
          <a:xfrm flipV="1">
            <a:off x="5341144" y="3702843"/>
            <a:ext cx="0" cy="13251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6" name="Line 158"/>
          <p:cNvSpPr>
            <a:spLocks noChangeShapeType="1"/>
          </p:cNvSpPr>
          <p:nvPr/>
        </p:nvSpPr>
        <p:spPr bwMode="auto">
          <a:xfrm>
            <a:off x="5341144" y="3702843"/>
            <a:ext cx="547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7" name="Text Box 159"/>
          <p:cNvSpPr txBox="1">
            <a:spLocks noChangeArrowheads="1"/>
          </p:cNvSpPr>
          <p:nvPr/>
        </p:nvSpPr>
        <p:spPr bwMode="auto">
          <a:xfrm rot="5400000">
            <a:off x="4791603" y="4283395"/>
            <a:ext cx="925253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Serialized ADC DATA</a:t>
            </a:r>
          </a:p>
        </p:txBody>
      </p:sp>
      <p:sp>
        <p:nvSpPr>
          <p:cNvPr id="2208" name="Text Box 160"/>
          <p:cNvSpPr txBox="1">
            <a:spLocks noChangeArrowheads="1"/>
          </p:cNvSpPr>
          <p:nvPr/>
        </p:nvSpPr>
        <p:spPr bwMode="auto">
          <a:xfrm>
            <a:off x="5426869" y="4193380"/>
            <a:ext cx="260008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209" name="Text Box 161"/>
          <p:cNvSpPr txBox="1">
            <a:spLocks noChangeArrowheads="1"/>
          </p:cNvSpPr>
          <p:nvPr/>
        </p:nvSpPr>
        <p:spPr bwMode="auto">
          <a:xfrm>
            <a:off x="5081588" y="5230415"/>
            <a:ext cx="65114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7X ADC clock</a:t>
            </a:r>
          </a:p>
        </p:txBody>
      </p:sp>
      <p:sp>
        <p:nvSpPr>
          <p:cNvPr id="2210" name="Line 162"/>
          <p:cNvSpPr>
            <a:spLocks noChangeShapeType="1"/>
          </p:cNvSpPr>
          <p:nvPr/>
        </p:nvSpPr>
        <p:spPr bwMode="auto">
          <a:xfrm>
            <a:off x="3065859" y="2493169"/>
            <a:ext cx="0" cy="169902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1" name="Text Box 163"/>
          <p:cNvSpPr txBox="1">
            <a:spLocks noChangeArrowheads="1"/>
          </p:cNvSpPr>
          <p:nvPr/>
        </p:nvSpPr>
        <p:spPr bwMode="auto">
          <a:xfrm>
            <a:off x="3084942" y="3069430"/>
            <a:ext cx="82266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</a:rPr>
              <a:t>64 channel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</a:rPr>
              <a:t>ADC board</a:t>
            </a:r>
          </a:p>
        </p:txBody>
      </p:sp>
      <p:sp>
        <p:nvSpPr>
          <p:cNvPr id="2212" name="Line 164"/>
          <p:cNvSpPr>
            <a:spLocks noChangeShapeType="1"/>
          </p:cNvSpPr>
          <p:nvPr/>
        </p:nvSpPr>
        <p:spPr bwMode="auto">
          <a:xfrm>
            <a:off x="8114788" y="2655575"/>
            <a:ext cx="403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3" name="Text Box 165"/>
          <p:cNvSpPr txBox="1">
            <a:spLocks noChangeArrowheads="1"/>
          </p:cNvSpPr>
          <p:nvPr/>
        </p:nvSpPr>
        <p:spPr bwMode="auto">
          <a:xfrm>
            <a:off x="8014838" y="2107889"/>
            <a:ext cx="692818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6x beam clock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Beam phase,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 err="1">
                <a:solidFill>
                  <a:srgbClr val="000000"/>
                </a:solidFill>
              </a:rPr>
              <a:t>init</a:t>
            </a:r>
            <a:r>
              <a:rPr lang="en-US" sz="675" b="1" dirty="0">
                <a:solidFill>
                  <a:srgbClr val="000000"/>
                </a:solidFill>
              </a:rPr>
              <a:t>, L1</a:t>
            </a:r>
          </a:p>
        </p:txBody>
      </p:sp>
      <p:sp>
        <p:nvSpPr>
          <p:cNvPr id="2214" name="Line 166"/>
          <p:cNvSpPr>
            <a:spLocks noChangeShapeType="1"/>
          </p:cNvSpPr>
          <p:nvPr/>
        </p:nvSpPr>
        <p:spPr bwMode="auto">
          <a:xfrm>
            <a:off x="8114787" y="3029431"/>
            <a:ext cx="519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5" name="Line 167"/>
          <p:cNvSpPr>
            <a:spLocks noChangeShapeType="1"/>
          </p:cNvSpPr>
          <p:nvPr/>
        </p:nvSpPr>
        <p:spPr bwMode="auto">
          <a:xfrm>
            <a:off x="8633899" y="2741302"/>
            <a:ext cx="0" cy="288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6" name="Line 168"/>
          <p:cNvSpPr>
            <a:spLocks noChangeShapeType="1"/>
          </p:cNvSpPr>
          <p:nvPr/>
        </p:nvSpPr>
        <p:spPr bwMode="auto">
          <a:xfrm>
            <a:off x="8114787" y="3461628"/>
            <a:ext cx="519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7" name="Line 169"/>
          <p:cNvSpPr>
            <a:spLocks noChangeShapeType="1"/>
          </p:cNvSpPr>
          <p:nvPr/>
        </p:nvSpPr>
        <p:spPr bwMode="auto">
          <a:xfrm>
            <a:off x="8633899" y="3461630"/>
            <a:ext cx="0" cy="288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8" name="Text Box 170"/>
          <p:cNvSpPr txBox="1">
            <a:spLocks noChangeArrowheads="1"/>
          </p:cNvSpPr>
          <p:nvPr/>
        </p:nvSpPr>
        <p:spPr bwMode="auto">
          <a:xfrm>
            <a:off x="8089104" y="3037894"/>
            <a:ext cx="628698" cy="4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25" b="1" i="1" dirty="0">
                <a:solidFill>
                  <a:srgbClr val="000000"/>
                </a:solidFill>
              </a:rPr>
              <a:t>Serialized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25" b="1" i="1" dirty="0">
                <a:solidFill>
                  <a:srgbClr val="000000"/>
                </a:solidFill>
              </a:rPr>
              <a:t>Token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25" b="1" i="1" dirty="0">
                <a:solidFill>
                  <a:srgbClr val="000000"/>
                </a:solidFill>
              </a:rPr>
              <a:t>Passing</a:t>
            </a:r>
          </a:p>
        </p:txBody>
      </p:sp>
      <p:sp>
        <p:nvSpPr>
          <p:cNvPr id="2219" name="Rectangle 171"/>
          <p:cNvSpPr>
            <a:spLocks noChangeArrowheads="1"/>
          </p:cNvSpPr>
          <p:nvPr/>
        </p:nvSpPr>
        <p:spPr bwMode="auto">
          <a:xfrm>
            <a:off x="6752034" y="3905249"/>
            <a:ext cx="1181100" cy="201216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20" name="Text Box 172"/>
          <p:cNvSpPr txBox="1">
            <a:spLocks noChangeArrowheads="1"/>
          </p:cNvSpPr>
          <p:nvPr/>
        </p:nvSpPr>
        <p:spPr bwMode="auto">
          <a:xfrm>
            <a:off x="6891761" y="3846909"/>
            <a:ext cx="78258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command/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offline data read</a:t>
            </a:r>
          </a:p>
        </p:txBody>
      </p:sp>
      <p:sp>
        <p:nvSpPr>
          <p:cNvPr id="2221" name="Text Box 173"/>
          <p:cNvSpPr txBox="1">
            <a:spLocks noChangeArrowheads="1"/>
          </p:cNvSpPr>
          <p:nvPr/>
        </p:nvSpPr>
        <p:spPr bwMode="auto">
          <a:xfrm>
            <a:off x="5801915" y="3962399"/>
            <a:ext cx="631904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De-serializer</a:t>
            </a:r>
          </a:p>
        </p:txBody>
      </p:sp>
      <p:sp>
        <p:nvSpPr>
          <p:cNvPr id="2222" name="Line 174"/>
          <p:cNvSpPr>
            <a:spLocks noChangeShapeType="1"/>
          </p:cNvSpPr>
          <p:nvPr/>
        </p:nvSpPr>
        <p:spPr bwMode="auto">
          <a:xfrm>
            <a:off x="7212806" y="4106468"/>
            <a:ext cx="0" cy="201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23" name="Line 175"/>
          <p:cNvSpPr>
            <a:spLocks noChangeShapeType="1"/>
          </p:cNvSpPr>
          <p:nvPr/>
        </p:nvSpPr>
        <p:spPr bwMode="auto">
          <a:xfrm>
            <a:off x="7212809" y="4307681"/>
            <a:ext cx="12108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25" name="Text Box 177"/>
          <p:cNvSpPr txBox="1">
            <a:spLocks noChangeArrowheads="1"/>
          </p:cNvSpPr>
          <p:nvPr/>
        </p:nvSpPr>
        <p:spPr bwMode="auto">
          <a:xfrm>
            <a:off x="7607714" y="4305299"/>
            <a:ext cx="78419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Bused command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Serial data</a:t>
            </a:r>
          </a:p>
        </p:txBody>
      </p:sp>
      <p:sp>
        <p:nvSpPr>
          <p:cNvPr id="2226" name="Rectangle 178"/>
          <p:cNvSpPr>
            <a:spLocks noChangeArrowheads="1"/>
          </p:cNvSpPr>
          <p:nvPr/>
        </p:nvSpPr>
        <p:spPr bwMode="auto">
          <a:xfrm>
            <a:off x="6003132" y="1485902"/>
            <a:ext cx="606028" cy="34528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+- 3.5V, -2.5V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Differential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receiver power</a:t>
            </a:r>
          </a:p>
        </p:txBody>
      </p:sp>
      <p:sp>
        <p:nvSpPr>
          <p:cNvPr id="2228" name="Rectangle 180"/>
          <p:cNvSpPr>
            <a:spLocks noChangeArrowheads="1"/>
          </p:cNvSpPr>
          <p:nvPr/>
        </p:nvSpPr>
        <p:spPr bwMode="auto">
          <a:xfrm>
            <a:off x="6724651" y="1485902"/>
            <a:ext cx="576263" cy="34528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+1.8V analog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ADC power</a:t>
            </a:r>
          </a:p>
        </p:txBody>
      </p:sp>
      <p:sp>
        <p:nvSpPr>
          <p:cNvPr id="2229" name="Rectangle 181"/>
          <p:cNvSpPr>
            <a:spLocks noChangeArrowheads="1"/>
          </p:cNvSpPr>
          <p:nvPr/>
        </p:nvSpPr>
        <p:spPr bwMode="auto">
          <a:xfrm>
            <a:off x="7415213" y="1485902"/>
            <a:ext cx="576263" cy="34528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+1.8V digital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ADC power</a:t>
            </a:r>
          </a:p>
        </p:txBody>
      </p:sp>
      <p:sp>
        <p:nvSpPr>
          <p:cNvPr id="2232" name="Rectangle 184"/>
          <p:cNvSpPr>
            <a:spLocks noChangeArrowheads="1"/>
          </p:cNvSpPr>
          <p:nvPr/>
        </p:nvSpPr>
        <p:spPr bwMode="auto">
          <a:xfrm>
            <a:off x="7415213" y="4681537"/>
            <a:ext cx="690563" cy="373856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DC/DC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switch regulator</a:t>
            </a:r>
          </a:p>
        </p:txBody>
      </p:sp>
      <p:sp>
        <p:nvSpPr>
          <p:cNvPr id="2233" name="Line 185"/>
          <p:cNvSpPr>
            <a:spLocks noChangeShapeType="1"/>
          </p:cNvSpPr>
          <p:nvPr/>
        </p:nvSpPr>
        <p:spPr bwMode="auto">
          <a:xfrm flipH="1">
            <a:off x="8164116" y="1629965"/>
            <a:ext cx="633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34" name="Text Box 186"/>
          <p:cNvSpPr txBox="1">
            <a:spLocks noChangeArrowheads="1"/>
          </p:cNvSpPr>
          <p:nvPr/>
        </p:nvSpPr>
        <p:spPr bwMode="auto">
          <a:xfrm>
            <a:off x="7974162" y="1312068"/>
            <a:ext cx="10038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+4V, -3.5V, +2.5V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Power </a:t>
            </a:r>
          </a:p>
        </p:txBody>
      </p:sp>
      <p:sp>
        <p:nvSpPr>
          <p:cNvPr id="2236" name="Line 188"/>
          <p:cNvSpPr>
            <a:spLocks noChangeShapeType="1"/>
          </p:cNvSpPr>
          <p:nvPr/>
        </p:nvSpPr>
        <p:spPr bwMode="auto">
          <a:xfrm flipH="1">
            <a:off x="8221266" y="5086349"/>
            <a:ext cx="633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37" name="Text Box 189"/>
          <p:cNvSpPr txBox="1">
            <a:spLocks noChangeArrowheads="1"/>
          </p:cNvSpPr>
          <p:nvPr/>
        </p:nvSpPr>
        <p:spPr bwMode="auto">
          <a:xfrm>
            <a:off x="8301343" y="4912518"/>
            <a:ext cx="5196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+12V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Power </a:t>
            </a:r>
          </a:p>
        </p:txBody>
      </p:sp>
      <p:sp>
        <p:nvSpPr>
          <p:cNvPr id="133" name="Rectangle 184"/>
          <p:cNvSpPr>
            <a:spLocks noChangeArrowheads="1"/>
          </p:cNvSpPr>
          <p:nvPr/>
        </p:nvSpPr>
        <p:spPr bwMode="auto">
          <a:xfrm>
            <a:off x="7415213" y="5172075"/>
            <a:ext cx="690563" cy="373856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DC/DC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switch regulator</a:t>
            </a:r>
          </a:p>
        </p:txBody>
      </p:sp>
      <p:sp>
        <p:nvSpPr>
          <p:cNvPr id="134" name="Rectangle 184"/>
          <p:cNvSpPr>
            <a:spLocks noChangeArrowheads="1"/>
          </p:cNvSpPr>
          <p:nvPr/>
        </p:nvSpPr>
        <p:spPr bwMode="auto">
          <a:xfrm>
            <a:off x="6658154" y="5545932"/>
            <a:ext cx="391361" cy="27503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1.5V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LDO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228225" y="5359002"/>
            <a:ext cx="11845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3" idx="2"/>
          </p:cNvCxnSpPr>
          <p:nvPr/>
        </p:nvCxnSpPr>
        <p:spPr>
          <a:xfrm>
            <a:off x="7760494" y="5545932"/>
            <a:ext cx="0" cy="275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828" y="5632155"/>
            <a:ext cx="373820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1.1V</a:t>
            </a:r>
          </a:p>
          <a:p>
            <a:r>
              <a:rPr lang="en-US" sz="788" b="1" dirty="0"/>
              <a:t>core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53834" y="5376445"/>
            <a:ext cx="1" cy="169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H="1">
            <a:off x="6119938" y="4901167"/>
            <a:ext cx="1292108" cy="23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6691711" y="4908462"/>
            <a:ext cx="295274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4V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481755" y="5186008"/>
            <a:ext cx="784189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2.5V FPGA I/O</a:t>
            </a:r>
          </a:p>
        </p:txBody>
      </p:sp>
      <p:sp>
        <p:nvSpPr>
          <p:cNvPr id="163" name="Rectangle 184"/>
          <p:cNvSpPr>
            <a:spLocks noChangeArrowheads="1"/>
          </p:cNvSpPr>
          <p:nvPr/>
        </p:nvSpPr>
        <p:spPr bwMode="auto">
          <a:xfrm>
            <a:off x="6259349" y="4513103"/>
            <a:ext cx="391361" cy="27503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3.3V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LDO </a:t>
            </a:r>
          </a:p>
        </p:txBody>
      </p:sp>
      <p:sp>
        <p:nvSpPr>
          <p:cNvPr id="164" name="Rectangle 184"/>
          <p:cNvSpPr>
            <a:spLocks noChangeArrowheads="1"/>
          </p:cNvSpPr>
          <p:nvPr/>
        </p:nvSpPr>
        <p:spPr bwMode="auto">
          <a:xfrm>
            <a:off x="6803003" y="4513103"/>
            <a:ext cx="391361" cy="27503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3.3V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LDO </a:t>
            </a:r>
          </a:p>
        </p:txBody>
      </p:sp>
      <p:cxnSp>
        <p:nvCxnSpPr>
          <p:cNvPr id="2048" name="Straight Arrow Connector 2047"/>
          <p:cNvCxnSpPr>
            <a:endCxn id="163" idx="2"/>
          </p:cNvCxnSpPr>
          <p:nvPr/>
        </p:nvCxnSpPr>
        <p:spPr>
          <a:xfrm flipH="1" flipV="1">
            <a:off x="6455028" y="4788135"/>
            <a:ext cx="7246" cy="118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flipH="1" flipV="1">
            <a:off x="6998682" y="4784693"/>
            <a:ext cx="7246" cy="118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39"/>
          <p:cNvSpPr>
            <a:spLocks noChangeArrowheads="1"/>
          </p:cNvSpPr>
          <p:nvPr/>
        </p:nvSpPr>
        <p:spPr bwMode="auto">
          <a:xfrm>
            <a:off x="6374541" y="2604061"/>
            <a:ext cx="184781" cy="1416680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U</a:t>
            </a:r>
          </a:p>
        </p:txBody>
      </p:sp>
      <p:cxnSp>
        <p:nvCxnSpPr>
          <p:cNvPr id="2097" name="Straight Arrow Connector 2096"/>
          <p:cNvCxnSpPr/>
          <p:nvPr/>
        </p:nvCxnSpPr>
        <p:spPr>
          <a:xfrm>
            <a:off x="6559322" y="3179738"/>
            <a:ext cx="126137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2" name="Straight Arrow Connector 2111"/>
          <p:cNvCxnSpPr/>
          <p:nvPr/>
        </p:nvCxnSpPr>
        <p:spPr>
          <a:xfrm>
            <a:off x="6559321" y="3818334"/>
            <a:ext cx="15530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6" name="TextBox 2125"/>
          <p:cNvSpPr txBox="1"/>
          <p:nvPr/>
        </p:nvSpPr>
        <p:spPr>
          <a:xfrm>
            <a:off x="8633900" y="2719836"/>
            <a:ext cx="768467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two transceivers</a:t>
            </a:r>
            <a:endParaRPr lang="en-US" sz="1350" b="1" dirty="0"/>
          </a:p>
        </p:txBody>
      </p:sp>
      <p:sp>
        <p:nvSpPr>
          <p:cNvPr id="190" name="TextBox 189"/>
          <p:cNvSpPr txBox="1"/>
          <p:nvPr/>
        </p:nvSpPr>
        <p:spPr>
          <a:xfrm>
            <a:off x="8635371" y="3373027"/>
            <a:ext cx="766995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two transceivers</a:t>
            </a:r>
            <a:endParaRPr lang="en-US" sz="135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01935" y="397376"/>
            <a:ext cx="3310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sPHENIX</a:t>
            </a:r>
            <a:r>
              <a:rPr 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ADC Module Block Diagram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99190" y="3728919"/>
            <a:ext cx="105670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25" b="1" dirty="0"/>
              <a:t>L1 trigger primitives</a:t>
            </a:r>
          </a:p>
          <a:p>
            <a:pPr algn="ctr"/>
            <a:r>
              <a:rPr lang="en-US" sz="825" b="1" dirty="0"/>
              <a:t> transceiver out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221266" y="3818239"/>
            <a:ext cx="740001" cy="869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459807" y="899720"/>
            <a:ext cx="1566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u="sng" dirty="0"/>
              <a:t>RHIC beam clock 9.6MHz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20538" y="181098"/>
            <a:ext cx="7950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prstClr val="black"/>
                </a:solidFill>
              </a:rPr>
              <a:t>The ADC system has 14 bits output (0- 16383 ADC counts)</a:t>
            </a:r>
          </a:p>
          <a:p>
            <a:pPr>
              <a:defRPr/>
            </a:pPr>
            <a:endParaRPr lang="en-US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kern="0" dirty="0">
                <a:solidFill>
                  <a:prstClr val="black"/>
                </a:solidFill>
              </a:rPr>
              <a:t>The ADC input is differential, need to supply both + and – inputs ( peak-peak range is 2V)</a:t>
            </a:r>
          </a:p>
          <a:p>
            <a:pPr>
              <a:defRPr/>
            </a:pPr>
            <a:r>
              <a:rPr lang="en-US" kern="0" dirty="0">
                <a:solidFill>
                  <a:prstClr val="black"/>
                </a:solidFill>
              </a:rPr>
              <a:t>	(122 </a:t>
            </a:r>
            <a:r>
              <a:rPr lang="en-US" kern="0" dirty="0">
                <a:solidFill>
                  <a:prstClr val="black"/>
                </a:solidFill>
                <a:latin typeface="Symbol" panose="05050102010706020507" pitchFamily="18" charset="2"/>
              </a:rPr>
              <a:t>m</a:t>
            </a:r>
            <a:r>
              <a:rPr lang="en-US" kern="0" dirty="0">
                <a:solidFill>
                  <a:prstClr val="black"/>
                </a:solidFill>
              </a:rPr>
              <a:t>V per ADC counts)</a:t>
            </a:r>
          </a:p>
          <a:p>
            <a:pPr>
              <a:defRPr/>
            </a:pPr>
            <a:r>
              <a:rPr lang="en-US" kern="0" dirty="0">
                <a:solidFill>
                  <a:prstClr val="black"/>
                </a:solidFill>
              </a:rPr>
              <a:t>	+1V on the positive side and –1V on the negative side</a:t>
            </a:r>
          </a:p>
          <a:p>
            <a:pPr>
              <a:defRPr/>
            </a:pPr>
            <a:r>
              <a:rPr lang="en-US" kern="0" dirty="0">
                <a:solidFill>
                  <a:prstClr val="black"/>
                </a:solidFill>
              </a:rPr>
              <a:t>	8192 ADC count happened when V+, V- difference is zero</a:t>
            </a:r>
          </a:p>
          <a:p>
            <a:pPr>
              <a:defRPr/>
            </a:pPr>
            <a:r>
              <a:rPr lang="en-US" kern="0" dirty="0">
                <a:solidFill>
                  <a:prstClr val="black"/>
                </a:solidFill>
              </a:rPr>
              <a:t>	Our signal only swing one side</a:t>
            </a:r>
          </a:p>
          <a:p>
            <a:pPr>
              <a:defRPr/>
            </a:pPr>
            <a:endParaRPr lang="en-US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kern="0" dirty="0">
                <a:solidFill>
                  <a:prstClr val="black"/>
                </a:solidFill>
              </a:rPr>
              <a:t>To get full range we need to offset the signals. </a:t>
            </a:r>
            <a:r>
              <a:rPr lang="en-US" kern="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en-US" kern="0" dirty="0">
                <a:solidFill>
                  <a:prstClr val="black"/>
                </a:solidFill>
              </a:rPr>
              <a:t> (the point to introduce the noise)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222" y="3145845"/>
            <a:ext cx="8015578" cy="310808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522720" y="4066904"/>
            <a:ext cx="339634" cy="20029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522720" y="5123403"/>
            <a:ext cx="339634" cy="2020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F260-72C8-7145-9F14-0E04CE478CB8}" type="slidenum">
              <a:rPr lang="en-US" smtClean="0"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56207" y="5924264"/>
            <a:ext cx="16594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FFF00"/>
                </a:solidFill>
              </a:rPr>
              <a:t>0.1% close match resistors</a:t>
            </a:r>
            <a:endParaRPr lang="en-US" sz="105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688" y="5499708"/>
            <a:ext cx="2041849" cy="10901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Signal input </a:t>
            </a:r>
            <a:r>
              <a:rPr lang="en-US" dirty="0" smtClean="0"/>
              <a:t>cable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Put as much signals into the small space as possible</a:t>
            </a:r>
          </a:p>
          <a:p>
            <a:pPr lvl="1"/>
            <a:r>
              <a:rPr lang="en-US" dirty="0" smtClean="0"/>
              <a:t>Match the 8 channel ADC foot print.</a:t>
            </a:r>
          </a:p>
          <a:p>
            <a:pPr lvl="2"/>
            <a:r>
              <a:rPr lang="en-US" dirty="0" smtClean="0"/>
              <a:t>That also match the FPGA foot print</a:t>
            </a:r>
          </a:p>
          <a:p>
            <a:pPr lvl="1"/>
            <a:r>
              <a:rPr lang="en-US" dirty="0" smtClean="0"/>
              <a:t>High packing density also mean lower cost </a:t>
            </a:r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 smtClean="0"/>
              <a:t>the reset of the system components</a:t>
            </a:r>
          </a:p>
          <a:p>
            <a:pPr lvl="2"/>
            <a:r>
              <a:rPr lang="en-US" dirty="0" smtClean="0"/>
              <a:t>Crate, controller, XMIT etc.</a:t>
            </a:r>
            <a:endParaRPr lang="en-US" dirty="0"/>
          </a:p>
          <a:p>
            <a:r>
              <a:rPr lang="en-US" dirty="0" smtClean="0"/>
              <a:t>Want to keep signal cross talk as low as possible.</a:t>
            </a:r>
          </a:p>
          <a:p>
            <a:pPr lvl="1"/>
            <a:r>
              <a:rPr lang="en-US" dirty="0" smtClean="0"/>
              <a:t>Individually shield cable are the best.</a:t>
            </a:r>
          </a:p>
          <a:p>
            <a:r>
              <a:rPr lang="en-US" dirty="0" smtClean="0"/>
              <a:t>2 MM hard metric has low cable volume, shield cable and high packing density</a:t>
            </a:r>
          </a:p>
          <a:p>
            <a:pPr lvl="1"/>
            <a:r>
              <a:rPr lang="en-US" dirty="0" smtClean="0"/>
              <a:t>2mm for 2 sets differential signals.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0293" y="3358131"/>
            <a:ext cx="1646022" cy="184318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4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1085852"/>
            <a:ext cx="5855514" cy="46628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    Analog device AD9249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            16 channel 14 bits ADC.  Maximum sampling rate 65 MHz SNR 75db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            1.8v technology. 58mw per channel at 65 MHz -&gt; 1 W per chip. 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            144 pins package. 1cm X 1cm BGA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            </a:t>
            </a:r>
            <a:r>
              <a:rPr lang="en-US" sz="1350" i="1" u="sng" dirty="0">
                <a:solidFill>
                  <a:prstClr val="black"/>
                </a:solidFill>
              </a:rPr>
              <a:t>pipeline latency 16 clocks.</a:t>
            </a:r>
            <a:r>
              <a:rPr lang="en-US" sz="1350" dirty="0">
                <a:solidFill>
                  <a:prstClr val="black"/>
                </a:solidFill>
              </a:rPr>
              <a:t> 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Analog Device </a:t>
            </a:r>
            <a:r>
              <a:rPr lang="en-US" sz="1350" b="1" dirty="0">
                <a:solidFill>
                  <a:prstClr val="black"/>
                </a:solidFill>
              </a:rPr>
              <a:t>AD9257</a:t>
            </a:r>
          </a:p>
          <a:p>
            <a:r>
              <a:rPr lang="en-US" sz="1350" dirty="0">
                <a:solidFill>
                  <a:prstClr val="black"/>
                </a:solidFill>
              </a:rPr>
              <a:t>	8 channel 14 bits ADC Maximum sampling rate 65 MHz SNR 75.5 </a:t>
            </a:r>
            <a:r>
              <a:rPr lang="en-US" sz="1350" dirty="0" err="1">
                <a:solidFill>
                  <a:prstClr val="black"/>
                </a:solidFill>
              </a:rPr>
              <a:t>db</a:t>
            </a:r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>
                <a:solidFill>
                  <a:prstClr val="black"/>
                </a:solidFill>
              </a:rPr>
              <a:t>	1.8v technology. 55mw per channel at 65 MHz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             65 pins LFCSP package. 0.9mm by 0.9mm.</a:t>
            </a:r>
          </a:p>
          <a:p>
            <a:r>
              <a:rPr lang="en-US" sz="1350" dirty="0">
                <a:solidFill>
                  <a:prstClr val="black"/>
                </a:solidFill>
              </a:rPr>
              <a:t>	</a:t>
            </a:r>
            <a:r>
              <a:rPr lang="en-US" sz="1350" i="1" u="sng" dirty="0">
                <a:solidFill>
                  <a:prstClr val="black"/>
                </a:solidFill>
              </a:rPr>
              <a:t>pipeline latency 16 clocks.</a:t>
            </a:r>
            <a:r>
              <a:rPr lang="en-US" sz="1350" dirty="0">
                <a:solidFill>
                  <a:prstClr val="black"/>
                </a:solidFill>
              </a:rPr>
              <a:t> 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Texas instrument ADS5294</a:t>
            </a:r>
          </a:p>
          <a:p>
            <a:r>
              <a:rPr lang="en-US" sz="1350" dirty="0">
                <a:solidFill>
                  <a:prstClr val="black"/>
                </a:solidFill>
              </a:rPr>
              <a:t>	8 channel 14 bits ADC. Maximum sampling rate 80 MHz SNR 75.5db</a:t>
            </a:r>
          </a:p>
          <a:p>
            <a:r>
              <a:rPr lang="en-US" sz="1350" dirty="0">
                <a:solidFill>
                  <a:prstClr val="black"/>
                </a:solidFill>
              </a:rPr>
              <a:t>	1.8v technology. Per channel 58mw at 50 MHz, 77mw at 80 </a:t>
            </a:r>
            <a:r>
              <a:rPr lang="en-US" sz="1350" dirty="0" err="1">
                <a:solidFill>
                  <a:prstClr val="black"/>
                </a:solidFill>
              </a:rPr>
              <a:t>MHz.</a:t>
            </a:r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>
                <a:solidFill>
                  <a:prstClr val="black"/>
                </a:solidFill>
              </a:rPr>
              <a:t>                  1-wire only interface only for below 50 MHz sampling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	80 pins QFP package. 12mm by 12mm</a:t>
            </a:r>
          </a:p>
          <a:p>
            <a:r>
              <a:rPr lang="en-US" sz="1350" dirty="0">
                <a:solidFill>
                  <a:prstClr val="black"/>
                </a:solidFill>
              </a:rPr>
              <a:t>	included digital processing block ( only after digitization)</a:t>
            </a:r>
          </a:p>
          <a:p>
            <a:r>
              <a:rPr lang="en-US" sz="1350" i="1" dirty="0">
                <a:solidFill>
                  <a:prstClr val="black"/>
                </a:solidFill>
              </a:rPr>
              <a:t>	</a:t>
            </a:r>
            <a:r>
              <a:rPr lang="en-US" sz="1350" i="1" u="sng" dirty="0">
                <a:solidFill>
                  <a:prstClr val="black"/>
                </a:solidFill>
              </a:rPr>
              <a:t>pipeline latency 11 clocks for 1 wire interface.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Linear Technology LTM9008-14</a:t>
            </a:r>
          </a:p>
          <a:p>
            <a:r>
              <a:rPr lang="en-US" sz="1350" dirty="0">
                <a:solidFill>
                  <a:prstClr val="black"/>
                </a:solidFill>
              </a:rPr>
              <a:t>	8 channel 14 bits ADC. Maximum sampling rate 65MHz SNR 73 </a:t>
            </a:r>
            <a:r>
              <a:rPr lang="en-US" sz="1350" dirty="0" err="1">
                <a:solidFill>
                  <a:prstClr val="black"/>
                </a:solidFill>
              </a:rPr>
              <a:t>db</a:t>
            </a:r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>
                <a:solidFill>
                  <a:prstClr val="black"/>
                </a:solidFill>
              </a:rPr>
              <a:t>	1.8v technology. Per channel 88mw at 65 </a:t>
            </a:r>
            <a:r>
              <a:rPr lang="en-US" sz="1350" dirty="0" err="1">
                <a:solidFill>
                  <a:prstClr val="black"/>
                </a:solidFill>
              </a:rPr>
              <a:t>MHz.</a:t>
            </a:r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>
                <a:solidFill>
                  <a:prstClr val="black"/>
                </a:solidFill>
              </a:rPr>
              <a:t>	140 pins BGA. 11.25mm X 9mm </a:t>
            </a:r>
          </a:p>
          <a:p>
            <a:r>
              <a:rPr lang="en-US" sz="1350" dirty="0">
                <a:solidFill>
                  <a:prstClr val="black"/>
                </a:solidFill>
              </a:rPr>
              <a:t>	pipeline latency 6 clocks.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1150" y="2505471"/>
            <a:ext cx="2514600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50" b="1" dirty="0"/>
              <a:t>The limit of ADC LVDS </a:t>
            </a:r>
            <a:r>
              <a:rPr lang="en-US" sz="1050" b="1" dirty="0" err="1"/>
              <a:t>serializer</a:t>
            </a:r>
            <a:endParaRPr lang="en-US" sz="1050" b="1" dirty="0"/>
          </a:p>
          <a:p>
            <a:r>
              <a:rPr lang="en-US" sz="1050" b="1" dirty="0"/>
              <a:t>seems to be less than 1Gbits/sec</a:t>
            </a:r>
          </a:p>
          <a:p>
            <a:pPr marL="214313" indent="-214313">
              <a:buFont typeface="Wingdings" panose="05000000000000000000" pitchFamily="2" charset="2"/>
              <a:buChar char="à"/>
            </a:pPr>
            <a:r>
              <a:rPr lang="en-US" sz="1050" b="1" dirty="0">
                <a:sym typeface="Wingdings" panose="05000000000000000000" pitchFamily="2" charset="2"/>
              </a:rPr>
              <a:t>65 MHZ ADC</a:t>
            </a:r>
          </a:p>
          <a:p>
            <a:pPr marL="214313" indent="-214313">
              <a:buFont typeface="Wingdings" panose="05000000000000000000" pitchFamily="2" charset="2"/>
              <a:buChar char="à"/>
            </a:pPr>
            <a:endParaRPr lang="en-US" sz="1050" b="1" dirty="0">
              <a:sym typeface="Wingdings" panose="05000000000000000000" pitchFamily="2" charset="2"/>
            </a:endParaRPr>
          </a:p>
          <a:p>
            <a:r>
              <a:rPr lang="en-US" sz="1050" b="1" dirty="0">
                <a:sym typeface="Wingdings" panose="05000000000000000000" pitchFamily="2" charset="2"/>
              </a:rPr>
              <a:t>The FPGA does not have 128 LVDS </a:t>
            </a:r>
          </a:p>
          <a:p>
            <a:r>
              <a:rPr lang="en-US" sz="1050" b="1" dirty="0">
                <a:sym typeface="Wingdings" panose="05000000000000000000" pitchFamily="2" charset="2"/>
              </a:rPr>
              <a:t>De-</a:t>
            </a:r>
            <a:r>
              <a:rPr lang="en-US" sz="1050" b="1" dirty="0" err="1">
                <a:sym typeface="Wingdings" panose="05000000000000000000" pitchFamily="2" charset="2"/>
              </a:rPr>
              <a:t>serializer</a:t>
            </a:r>
            <a:r>
              <a:rPr lang="en-US" sz="1050" b="1" dirty="0">
                <a:sym typeface="Wingdings" panose="05000000000000000000" pitchFamily="2" charset="2"/>
              </a:rPr>
              <a:t>  1 LVDS output</a:t>
            </a:r>
          </a:p>
          <a:p>
            <a:r>
              <a:rPr lang="en-US" sz="1050" b="1" dirty="0">
                <a:sym typeface="Wingdings" panose="05000000000000000000" pitchFamily="2" charset="2"/>
              </a:rPr>
              <a:t>per ADC channel</a:t>
            </a:r>
          </a:p>
          <a:p>
            <a:endParaRPr lang="en-US" sz="1050" b="1" dirty="0">
              <a:sym typeface="Wingdings" panose="05000000000000000000" pitchFamily="2" charset="2"/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JSED204B’s ADC need the transceiver to receive data</a:t>
            </a:r>
          </a:p>
          <a:p>
            <a:r>
              <a:rPr lang="en-US" sz="1050" b="1" dirty="0">
                <a:solidFill>
                  <a:prstClr val="black"/>
                </a:solidFill>
                <a:sym typeface="Wingdings" panose="05000000000000000000" pitchFamily="2" charset="2"/>
              </a:rPr>
              <a:t> Limits number of ADC can be connected to the reasonable price FPGA</a:t>
            </a:r>
            <a:endParaRPr lang="en-US" sz="1050" b="1" dirty="0">
              <a:sym typeface="Wingdings" panose="05000000000000000000" pitchFamily="2" charset="2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181475" y="3429000"/>
            <a:ext cx="4572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1703801" y="1085850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The Choice of ADC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2662" y="1378751"/>
            <a:ext cx="823784" cy="453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De-serialize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/alignment</a:t>
            </a:r>
            <a:endParaRPr lang="en-US" sz="1000" dirty="0"/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>
          <a:xfrm flipV="1">
            <a:off x="351873" y="1605292"/>
            <a:ext cx="650789" cy="64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5923" y="1282124"/>
            <a:ext cx="86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14 bits ADC </a:t>
            </a:r>
          </a:p>
          <a:p>
            <a:pPr algn="ctr"/>
            <a:r>
              <a:rPr lang="en-US" sz="900" dirty="0" smtClean="0"/>
              <a:t>serialized data</a:t>
            </a:r>
          </a:p>
          <a:p>
            <a:pPr algn="ctr"/>
            <a:r>
              <a:rPr lang="en-US" sz="900" dirty="0" smtClean="0"/>
              <a:t>840 </a:t>
            </a:r>
            <a:r>
              <a:rPr lang="en-US" sz="900" dirty="0" err="1" smtClean="0"/>
              <a:t>Mbits</a:t>
            </a:r>
            <a:r>
              <a:rPr lang="en-US" sz="900" dirty="0" smtClean="0"/>
              <a:t>/sec</a:t>
            </a:r>
          </a:p>
          <a:p>
            <a:pPr algn="ctr"/>
            <a:r>
              <a:rPr lang="en-US" sz="900" dirty="0" smtClean="0"/>
              <a:t>LVDS</a:t>
            </a:r>
            <a:endParaRPr lang="en-US" sz="900" dirty="0"/>
          </a:p>
        </p:txBody>
      </p:sp>
      <p:sp>
        <p:nvSpPr>
          <p:cNvPr id="12" name="Rectangle 11"/>
          <p:cNvSpPr/>
          <p:nvPr/>
        </p:nvSpPr>
        <p:spPr>
          <a:xfrm>
            <a:off x="2065343" y="1378750"/>
            <a:ext cx="609600" cy="453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Input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control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1002662" y="2052993"/>
            <a:ext cx="823784" cy="453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Fake data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512X16</a:t>
            </a:r>
            <a:endParaRPr lang="en-US" sz="1000" dirty="0"/>
          </a:p>
        </p:txBody>
      </p:sp>
      <p:cxnSp>
        <p:nvCxnSpPr>
          <p:cNvPr id="15" name="Straight Arrow Connector 14"/>
          <p:cNvCxnSpPr>
            <a:stCxn id="5" idx="3"/>
            <a:endCxn id="12" idx="1"/>
          </p:cNvCxnSpPr>
          <p:nvPr/>
        </p:nvCxnSpPr>
        <p:spPr>
          <a:xfrm flipV="1">
            <a:off x="1826446" y="1605291"/>
            <a:ext cx="23889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3" idx="3"/>
            <a:endCxn id="12" idx="2"/>
          </p:cNvCxnSpPr>
          <p:nvPr/>
        </p:nvCxnSpPr>
        <p:spPr>
          <a:xfrm flipV="1">
            <a:off x="1826446" y="1831831"/>
            <a:ext cx="543697" cy="44770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70360" y="1351394"/>
            <a:ext cx="782594" cy="8108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L1 Delay memory</a:t>
            </a: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512X128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20" name="Straight Arrow Connector 19"/>
          <p:cNvCxnSpPr>
            <a:stCxn id="12" idx="3"/>
          </p:cNvCxnSpPr>
          <p:nvPr/>
        </p:nvCxnSpPr>
        <p:spPr>
          <a:xfrm>
            <a:off x="2674943" y="1605291"/>
            <a:ext cx="395417" cy="6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74942" y="2072692"/>
            <a:ext cx="395417" cy="6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00190" y="1718561"/>
            <a:ext cx="338554" cy="26225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000" dirty="0" smtClean="0"/>
              <a:t>1-8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>
            <a:off x="3070360" y="592530"/>
            <a:ext cx="782594" cy="453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Header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512X16</a:t>
            </a:r>
            <a:endParaRPr lang="en-US" sz="10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674942" y="812209"/>
            <a:ext cx="395417" cy="6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70143" y="611819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Beam clock</a:t>
            </a:r>
          </a:p>
          <a:p>
            <a:pPr algn="ctr"/>
            <a:r>
              <a:rPr lang="en-US" sz="1000" dirty="0" smtClean="0"/>
              <a:t>number</a:t>
            </a:r>
            <a:endParaRPr lang="en-US" sz="1000" dirty="0"/>
          </a:p>
        </p:txBody>
      </p:sp>
      <p:cxnSp>
        <p:nvCxnSpPr>
          <p:cNvPr id="31" name="Straight Arrow Connector 30"/>
          <p:cNvCxnSpPr>
            <a:stCxn id="27" idx="2"/>
            <a:endCxn id="18" idx="0"/>
          </p:cNvCxnSpPr>
          <p:nvPr/>
        </p:nvCxnSpPr>
        <p:spPr>
          <a:xfrm>
            <a:off x="3461657" y="1045611"/>
            <a:ext cx="0" cy="30578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65245" y="998447"/>
            <a:ext cx="58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6x RHIC</a:t>
            </a:r>
          </a:p>
          <a:p>
            <a:pPr algn="ctr"/>
            <a:r>
              <a:rPr lang="en-US" sz="1000" dirty="0" smtClean="0"/>
              <a:t>clock</a:t>
            </a:r>
            <a:endParaRPr lang="en-US" sz="10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265714" y="2179233"/>
            <a:ext cx="0" cy="3238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604726" y="2179233"/>
            <a:ext cx="0" cy="3238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34557" y="2249189"/>
            <a:ext cx="4716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wadd</a:t>
            </a:r>
            <a:endParaRPr lang="en-US" sz="10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3216779" y="2460765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/>
              <a:t>r</a:t>
            </a:r>
            <a:r>
              <a:rPr lang="en-US" sz="1000" dirty="0" err="1" smtClean="0"/>
              <a:t>add</a:t>
            </a:r>
            <a:r>
              <a:rPr lang="en-US" sz="1000" dirty="0" smtClean="0"/>
              <a:t> = </a:t>
            </a:r>
            <a:r>
              <a:rPr lang="en-US" sz="1000" dirty="0" err="1" smtClean="0"/>
              <a:t>wadd</a:t>
            </a:r>
            <a:endParaRPr lang="en-US" sz="1000" dirty="0" smtClean="0"/>
          </a:p>
          <a:p>
            <a:r>
              <a:rPr lang="en-US" sz="1000" dirty="0" smtClean="0"/>
              <a:t>- delay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20004" y="1351394"/>
            <a:ext cx="782594" cy="2586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 events buffer</a:t>
            </a: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256 X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1024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118945" y="3343300"/>
            <a:ext cx="395417" cy="6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285075" y="2001565"/>
            <a:ext cx="0" cy="69080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08707" y="2200545"/>
            <a:ext cx="338554" cy="81689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000" dirty="0" smtClean="0"/>
              <a:t>1-64 channels</a:t>
            </a:r>
            <a:endParaRPr lang="en-US" sz="1000" dirty="0"/>
          </a:p>
        </p:txBody>
      </p:sp>
      <p:sp>
        <p:nvSpPr>
          <p:cNvPr id="51" name="Rectangle 50"/>
          <p:cNvSpPr/>
          <p:nvPr/>
        </p:nvSpPr>
        <p:spPr>
          <a:xfrm>
            <a:off x="4520004" y="592530"/>
            <a:ext cx="782594" cy="453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Header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8 x 32</a:t>
            </a:r>
            <a:endParaRPr lang="en-US" sz="1000" dirty="0"/>
          </a:p>
        </p:txBody>
      </p:sp>
      <p:cxnSp>
        <p:nvCxnSpPr>
          <p:cNvPr id="54" name="Straight Arrow Connector 53"/>
          <p:cNvCxnSpPr>
            <a:stCxn id="51" idx="2"/>
            <a:endCxn id="46" idx="0"/>
          </p:cNvCxnSpPr>
          <p:nvPr/>
        </p:nvCxnSpPr>
        <p:spPr>
          <a:xfrm>
            <a:off x="4911301" y="1045611"/>
            <a:ext cx="0" cy="30578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914889" y="998447"/>
            <a:ext cx="58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6x RHIC</a:t>
            </a:r>
          </a:p>
          <a:p>
            <a:pPr algn="ctr"/>
            <a:r>
              <a:rPr lang="en-US" sz="1000" dirty="0" smtClean="0"/>
              <a:t>clock</a:t>
            </a:r>
            <a:endParaRPr lang="en-US" sz="10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852954" y="820290"/>
            <a:ext cx="661408" cy="6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852954" y="1756841"/>
            <a:ext cx="661408" cy="6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29898" y="827152"/>
            <a:ext cx="0" cy="9365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86265" y="1037898"/>
            <a:ext cx="492443" cy="44018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sz="1000" dirty="0" smtClean="0"/>
              <a:t>L1 </a:t>
            </a:r>
          </a:p>
          <a:p>
            <a:pPr algn="ctr"/>
            <a:r>
              <a:rPr lang="en-US" sz="1000" dirty="0" smtClean="0"/>
              <a:t>trigger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397119" y="229543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BC &amp; L1 event </a:t>
            </a:r>
          </a:p>
          <a:p>
            <a:pPr algn="ctr"/>
            <a:r>
              <a:rPr lang="en-US" sz="1000" dirty="0" smtClean="0"/>
              <a:t>numbers</a:t>
            </a:r>
            <a:endParaRPr lang="en-US" sz="10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721886" y="3933264"/>
            <a:ext cx="9331" cy="307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5064742" y="3933264"/>
            <a:ext cx="9331" cy="307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47752" y="3897558"/>
            <a:ext cx="9204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Write address</a:t>
            </a:r>
          </a:p>
          <a:p>
            <a:pPr algn="ctr"/>
            <a:r>
              <a:rPr lang="en-US" sz="1000" dirty="0" smtClean="0"/>
              <a:t>3 bits events, </a:t>
            </a:r>
          </a:p>
          <a:p>
            <a:pPr algn="ctr"/>
            <a:r>
              <a:rPr lang="en-US" sz="1000" dirty="0" smtClean="0"/>
              <a:t>5 bits samples</a:t>
            </a:r>
            <a:endParaRPr lang="en-US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4622238" y="4253283"/>
            <a:ext cx="9204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read address</a:t>
            </a:r>
          </a:p>
          <a:p>
            <a:pPr algn="ctr"/>
            <a:r>
              <a:rPr lang="en-US" sz="1000" dirty="0" smtClean="0"/>
              <a:t>3 bits events, </a:t>
            </a:r>
          </a:p>
          <a:p>
            <a:pPr algn="ctr"/>
            <a:r>
              <a:rPr lang="en-US" sz="1000" dirty="0" smtClean="0"/>
              <a:t>5 bits samples</a:t>
            </a:r>
            <a:endParaRPr lang="en-US" sz="1000" dirty="0"/>
          </a:p>
        </p:txBody>
      </p:sp>
      <p:sp>
        <p:nvSpPr>
          <p:cNvPr id="53" name="Rectangle 52"/>
          <p:cNvSpPr/>
          <p:nvPr/>
        </p:nvSpPr>
        <p:spPr>
          <a:xfrm>
            <a:off x="6200008" y="1351394"/>
            <a:ext cx="782594" cy="2586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FIFO</a:t>
            </a: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2048 *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34 bits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(first, data,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Last)</a:t>
            </a:r>
          </a:p>
        </p:txBody>
      </p:sp>
      <p:cxnSp>
        <p:nvCxnSpPr>
          <p:cNvPr id="26" name="Elbow Connector 25"/>
          <p:cNvCxnSpPr/>
          <p:nvPr/>
        </p:nvCxnSpPr>
        <p:spPr>
          <a:xfrm>
            <a:off x="5302598" y="729818"/>
            <a:ext cx="897410" cy="182538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302598" y="2767569"/>
            <a:ext cx="897410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354147" y="3933264"/>
            <a:ext cx="0" cy="3149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41957" y="4248207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w</a:t>
            </a:r>
            <a:r>
              <a:rPr lang="en-US" sz="1000" dirty="0" smtClean="0"/>
              <a:t>rite = </a:t>
            </a:r>
          </a:p>
          <a:p>
            <a:pPr algn="ctr"/>
            <a:r>
              <a:rPr lang="en-US" sz="1000" dirty="0" smtClean="0"/>
              <a:t>valid &amp; token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6866337" y="3926712"/>
            <a:ext cx="0" cy="3149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637879" y="4248207"/>
            <a:ext cx="590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Read =</a:t>
            </a:r>
          </a:p>
          <a:p>
            <a:pPr algn="ctr"/>
            <a:r>
              <a:rPr lang="en-US" sz="1000" dirty="0" smtClean="0"/>
              <a:t> !empty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07597" y="4884361"/>
            <a:ext cx="966896" cy="5038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Slow control</a:t>
            </a: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readback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8" name="Elbow Connector 57"/>
          <p:cNvCxnSpPr>
            <a:stCxn id="51" idx="3"/>
          </p:cNvCxnSpPr>
          <p:nvPr/>
        </p:nvCxnSpPr>
        <p:spPr>
          <a:xfrm>
            <a:off x="5302598" y="819071"/>
            <a:ext cx="361083" cy="407017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6200000" flipH="1">
            <a:off x="3829108" y="3230330"/>
            <a:ext cx="3127521" cy="18054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8946033" y="1831833"/>
            <a:ext cx="765110" cy="3671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Gbits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receiver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946033" y="1362401"/>
            <a:ext cx="765110" cy="3671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Gbits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receiver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163439" y="1362401"/>
            <a:ext cx="546611" cy="3671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16bits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163439" y="1831833"/>
            <a:ext cx="546611" cy="3671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16bits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464588" y="1360791"/>
            <a:ext cx="475861" cy="836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Alignment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/>
          <p:cNvCxnSpPr>
            <a:stCxn id="65" idx="1"/>
            <a:endCxn id="66" idx="3"/>
          </p:cNvCxnSpPr>
          <p:nvPr/>
        </p:nvCxnSpPr>
        <p:spPr>
          <a:xfrm flipH="1">
            <a:off x="8710050" y="1545985"/>
            <a:ext cx="2359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8710050" y="2002961"/>
            <a:ext cx="2359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7922431" y="1557962"/>
            <a:ext cx="2359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7922431" y="2015416"/>
            <a:ext cx="2359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643238" y="2786827"/>
            <a:ext cx="1067905" cy="444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Gbits</a:t>
            </a:r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transmitter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9196329" y="3230919"/>
            <a:ext cx="1" cy="510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838699" y="3737785"/>
            <a:ext cx="715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80 MHz</a:t>
            </a:r>
          </a:p>
          <a:p>
            <a:pPr algn="ctr"/>
            <a:r>
              <a:rPr lang="en-US" sz="1000" dirty="0" smtClean="0"/>
              <a:t>Reference</a:t>
            </a:r>
            <a:endParaRPr lang="en-US" sz="1000" dirty="0"/>
          </a:p>
          <a:p>
            <a:pPr algn="ctr"/>
            <a:r>
              <a:rPr lang="en-US" sz="1000" dirty="0" smtClean="0"/>
              <a:t>clock </a:t>
            </a:r>
            <a:endParaRPr lang="en-US" sz="1000" dirty="0"/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2775014" y="1605290"/>
            <a:ext cx="1" cy="1641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328749" y="3265712"/>
            <a:ext cx="879174" cy="50893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L1 trigger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Primitives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generators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464588" y="2786828"/>
            <a:ext cx="737118" cy="444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Link control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69" idx="2"/>
          </p:cNvCxnSpPr>
          <p:nvPr/>
        </p:nvCxnSpPr>
        <p:spPr>
          <a:xfrm flipH="1">
            <a:off x="7702518" y="2197390"/>
            <a:ext cx="1" cy="58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93" idx="1"/>
          </p:cNvCxnSpPr>
          <p:nvPr/>
        </p:nvCxnSpPr>
        <p:spPr>
          <a:xfrm>
            <a:off x="6982602" y="3008873"/>
            <a:ext cx="48198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3" idx="3"/>
            <a:endCxn id="75" idx="1"/>
          </p:cNvCxnSpPr>
          <p:nvPr/>
        </p:nvCxnSpPr>
        <p:spPr>
          <a:xfrm flipV="1">
            <a:off x="8201706" y="3008873"/>
            <a:ext cx="44153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9711143" y="2926189"/>
            <a:ext cx="4405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9711143" y="3087919"/>
            <a:ext cx="4405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0245572" y="2692369"/>
            <a:ext cx="691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8b/10b </a:t>
            </a:r>
          </a:p>
          <a:p>
            <a:pPr algn="ctr"/>
            <a:r>
              <a:rPr lang="en-US" sz="1000" dirty="0" smtClean="0"/>
              <a:t>encoding </a:t>
            </a:r>
          </a:p>
          <a:p>
            <a:pPr algn="ctr"/>
            <a:r>
              <a:rPr lang="en-US" sz="1000" dirty="0" smtClean="0"/>
              <a:t>Serialized</a:t>
            </a:r>
          </a:p>
          <a:p>
            <a:pPr algn="ctr"/>
            <a:r>
              <a:rPr lang="en-US" sz="1000" dirty="0" smtClean="0"/>
              <a:t>data </a:t>
            </a:r>
            <a:endParaRPr lang="en-US" sz="1000" dirty="0"/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9711143" y="1557962"/>
            <a:ext cx="44056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9711142" y="2004688"/>
            <a:ext cx="44056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0145294" y="1263870"/>
            <a:ext cx="8963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8b/10b </a:t>
            </a:r>
          </a:p>
          <a:p>
            <a:pPr algn="ctr"/>
            <a:r>
              <a:rPr lang="en-US" sz="1000" dirty="0" smtClean="0"/>
              <a:t>encoding </a:t>
            </a:r>
          </a:p>
          <a:p>
            <a:pPr algn="ctr"/>
            <a:r>
              <a:rPr lang="en-US" sz="1000" dirty="0" smtClean="0"/>
              <a:t>Serialized</a:t>
            </a:r>
          </a:p>
          <a:p>
            <a:pPr algn="ctr"/>
            <a:r>
              <a:rPr lang="en-US" sz="1000" dirty="0" smtClean="0"/>
              <a:t>data </a:t>
            </a:r>
          </a:p>
          <a:p>
            <a:pPr algn="ctr"/>
            <a:r>
              <a:rPr lang="en-US" sz="1000" dirty="0" smtClean="0"/>
              <a:t>from down </a:t>
            </a:r>
          </a:p>
          <a:p>
            <a:pPr algn="ctr"/>
            <a:r>
              <a:rPr lang="en-US" sz="1000" dirty="0" smtClean="0"/>
              <a:t>Stream board</a:t>
            </a:r>
            <a:endParaRPr lang="en-US" sz="1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8053509" y="2399907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Token in</a:t>
            </a:r>
            <a:endParaRPr lang="en-US" sz="1000" dirty="0"/>
          </a:p>
        </p:txBody>
      </p:sp>
      <p:cxnSp>
        <p:nvCxnSpPr>
          <p:cNvPr id="117" name="Elbow Connector 116"/>
          <p:cNvCxnSpPr>
            <a:stCxn id="115" idx="1"/>
            <a:endCxn id="93" idx="0"/>
          </p:cNvCxnSpPr>
          <p:nvPr/>
        </p:nvCxnSpPr>
        <p:spPr>
          <a:xfrm rot="10800000" flipV="1">
            <a:off x="7833147" y="2523018"/>
            <a:ext cx="220362" cy="26381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8058116" y="3397066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Token out</a:t>
            </a:r>
            <a:endParaRPr lang="en-US" sz="1000" dirty="0"/>
          </a:p>
        </p:txBody>
      </p:sp>
      <p:cxnSp>
        <p:nvCxnSpPr>
          <p:cNvPr id="120" name="Elbow Connector 119"/>
          <p:cNvCxnSpPr/>
          <p:nvPr/>
        </p:nvCxnSpPr>
        <p:spPr>
          <a:xfrm rot="10800000">
            <a:off x="7806875" y="3230919"/>
            <a:ext cx="224969" cy="289257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142630" y="95502"/>
            <a:ext cx="2051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err="1" smtClean="0"/>
              <a:t>Sphenix</a:t>
            </a:r>
            <a:endParaRPr lang="en-US" b="1" u="sng" dirty="0" smtClean="0"/>
          </a:p>
          <a:p>
            <a:pPr algn="ctr"/>
            <a:r>
              <a:rPr lang="en-US" b="1" u="sng" dirty="0" smtClean="0"/>
              <a:t>64 channel ADC </a:t>
            </a:r>
          </a:p>
          <a:p>
            <a:pPr algn="ctr"/>
            <a:r>
              <a:rPr lang="en-US" b="1" u="sng" dirty="0" smtClean="0"/>
              <a:t>Data Flow </a:t>
            </a:r>
            <a:r>
              <a:rPr lang="en-US" b="1" u="sng" dirty="0"/>
              <a:t>D</a:t>
            </a:r>
            <a:r>
              <a:rPr lang="en-US" b="1" u="sng" dirty="0" smtClean="0"/>
              <a:t>iagram </a:t>
            </a:r>
            <a:endParaRPr lang="en-US" b="1" u="sng" dirty="0"/>
          </a:p>
        </p:txBody>
      </p:sp>
      <p:sp>
        <p:nvSpPr>
          <p:cNvPr id="122" name="Rectangle 121"/>
          <p:cNvSpPr/>
          <p:nvPr/>
        </p:nvSpPr>
        <p:spPr>
          <a:xfrm>
            <a:off x="1716833" y="4049486"/>
            <a:ext cx="1234373" cy="5038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Gbits</a:t>
            </a:r>
            <a:r>
              <a:rPr lang="en-US" sz="1000" dirty="0" smtClean="0">
                <a:solidFill>
                  <a:schemeClr val="tx1"/>
                </a:solidFill>
              </a:rPr>
              <a:t> transmitter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>
            <a:endCxn id="122" idx="1"/>
          </p:cNvCxnSpPr>
          <p:nvPr/>
        </p:nvCxnSpPr>
        <p:spPr>
          <a:xfrm>
            <a:off x="1203649" y="4291783"/>
            <a:ext cx="513184" cy="96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985390" y="3714164"/>
            <a:ext cx="715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120 MHz</a:t>
            </a:r>
          </a:p>
          <a:p>
            <a:pPr algn="ctr"/>
            <a:r>
              <a:rPr lang="en-US" sz="1000" dirty="0" smtClean="0"/>
              <a:t>Reference</a:t>
            </a:r>
            <a:endParaRPr lang="en-US" sz="1000" dirty="0"/>
          </a:p>
          <a:p>
            <a:pPr algn="ctr"/>
            <a:r>
              <a:rPr lang="en-US" sz="1000" dirty="0" smtClean="0"/>
              <a:t>clock </a:t>
            </a:r>
            <a:endParaRPr lang="en-US" sz="1000" dirty="0"/>
          </a:p>
        </p:txBody>
      </p:sp>
      <p:cxnSp>
        <p:nvCxnSpPr>
          <p:cNvPr id="129" name="Straight Arrow Connector 128"/>
          <p:cNvCxnSpPr>
            <a:stCxn id="88" idx="2"/>
          </p:cNvCxnSpPr>
          <p:nvPr/>
        </p:nvCxnSpPr>
        <p:spPr>
          <a:xfrm flipH="1">
            <a:off x="2767537" y="3774642"/>
            <a:ext cx="799" cy="2748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1978265" y="3739945"/>
            <a:ext cx="6678" cy="309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1978265" y="4807281"/>
            <a:ext cx="721925" cy="399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LVDS repeater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35" name="Straight Arrow Connector 134"/>
          <p:cNvCxnSpPr>
            <a:stCxn id="122" idx="2"/>
            <a:endCxn id="133" idx="0"/>
          </p:cNvCxnSpPr>
          <p:nvPr/>
        </p:nvCxnSpPr>
        <p:spPr>
          <a:xfrm>
            <a:off x="2334020" y="4553339"/>
            <a:ext cx="5208" cy="2539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1604865" y="5533053"/>
            <a:ext cx="2525033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33" idx="2"/>
          </p:cNvCxnSpPr>
          <p:nvPr/>
        </p:nvCxnSpPr>
        <p:spPr>
          <a:xfrm>
            <a:off x="2339228" y="5206482"/>
            <a:ext cx="0" cy="326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2070860" y="5850705"/>
            <a:ext cx="763697" cy="3825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Optical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transceiver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2500604" y="5533053"/>
            <a:ext cx="0" cy="307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3079987" y="3774642"/>
            <a:ext cx="0" cy="17584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3265714" y="5533053"/>
            <a:ext cx="0" cy="307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2951206" y="5850705"/>
            <a:ext cx="763697" cy="3825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Lemo</a:t>
            </a:r>
            <a:r>
              <a:rPr lang="en-US" sz="1000" dirty="0" smtClean="0">
                <a:solidFill>
                  <a:schemeClr val="tx1"/>
                </a:solidFill>
              </a:rPr>
              <a:t> out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29833" y="5409942"/>
            <a:ext cx="7136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backplane</a:t>
            </a:r>
            <a:endParaRPr lang="en-US" sz="1000" dirty="0"/>
          </a:p>
        </p:txBody>
      </p:sp>
      <p:sp>
        <p:nvSpPr>
          <p:cNvPr id="151" name="Rectangle 150"/>
          <p:cNvSpPr/>
          <p:nvPr/>
        </p:nvSpPr>
        <p:spPr>
          <a:xfrm>
            <a:off x="1826446" y="5687008"/>
            <a:ext cx="2026508" cy="71379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949362" y="5900851"/>
            <a:ext cx="928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Daughter card</a:t>
            </a:r>
            <a:endParaRPr lang="en-US" sz="1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1638300"/>
            <a:ext cx="10287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Baseline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subtraction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89660" y="2311949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508760" y="2311949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8660" y="2729559"/>
            <a:ext cx="1333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Read address = write address -delay</a:t>
            </a:r>
            <a:endParaRPr lang="en-US" sz="1100" dirty="0"/>
          </a:p>
        </p:txBody>
      </p:sp>
      <p:sp>
        <p:nvSpPr>
          <p:cNvPr id="14" name="Freeform 13"/>
          <p:cNvSpPr/>
          <p:nvPr/>
        </p:nvSpPr>
        <p:spPr>
          <a:xfrm>
            <a:off x="632460" y="3378749"/>
            <a:ext cx="1641389" cy="648048"/>
          </a:xfrm>
          <a:custGeom>
            <a:avLst/>
            <a:gdLst>
              <a:gd name="connsiteX0" fmla="*/ 0 w 3130818"/>
              <a:gd name="connsiteY0" fmla="*/ 1128714 h 1231005"/>
              <a:gd name="connsiteX1" fmla="*/ 659027 w 3130818"/>
              <a:gd name="connsiteY1" fmla="*/ 1120476 h 1231005"/>
              <a:gd name="connsiteX2" fmla="*/ 1441621 w 3130818"/>
              <a:gd name="connsiteY2" fmla="*/ 130 h 1231005"/>
              <a:gd name="connsiteX3" fmla="*/ 1960605 w 3130818"/>
              <a:gd name="connsiteY3" fmla="*/ 1046335 h 1231005"/>
              <a:gd name="connsiteX4" fmla="*/ 3130378 w 3130818"/>
              <a:gd name="connsiteY4" fmla="*/ 1136952 h 12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818" h="1231005">
                <a:moveTo>
                  <a:pt x="0" y="1128714"/>
                </a:moveTo>
                <a:cubicBezTo>
                  <a:pt x="209378" y="1218643"/>
                  <a:pt x="418757" y="1308573"/>
                  <a:pt x="659027" y="1120476"/>
                </a:cubicBezTo>
                <a:cubicBezTo>
                  <a:pt x="899297" y="932379"/>
                  <a:pt x="1224691" y="12487"/>
                  <a:pt x="1441621" y="130"/>
                </a:cubicBezTo>
                <a:cubicBezTo>
                  <a:pt x="1658551" y="-12227"/>
                  <a:pt x="1679146" y="856865"/>
                  <a:pt x="1960605" y="1046335"/>
                </a:cubicBezTo>
                <a:cubicBezTo>
                  <a:pt x="2242064" y="1235805"/>
                  <a:pt x="3153719" y="1036725"/>
                  <a:pt x="3130378" y="1136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15341" y="39808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89826" y="335582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1674" y="4140749"/>
            <a:ext cx="17620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Delay a parameter</a:t>
            </a:r>
          </a:p>
          <a:p>
            <a:pPr algn="ctr"/>
            <a:r>
              <a:rPr lang="en-US" sz="1100" dirty="0" smtClean="0"/>
              <a:t>Probably has 2 clocks offset</a:t>
            </a:r>
            <a:endParaRPr lang="en-US" sz="1100" dirty="0"/>
          </a:p>
        </p:txBody>
      </p:sp>
      <p:sp>
        <p:nvSpPr>
          <p:cNvPr id="19" name="Rectangle 18"/>
          <p:cNvSpPr/>
          <p:nvPr/>
        </p:nvSpPr>
        <p:spPr>
          <a:xfrm>
            <a:off x="838200" y="1638300"/>
            <a:ext cx="10287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Dual port memory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endCxn id="19" idx="1"/>
          </p:cNvCxnSpPr>
          <p:nvPr/>
        </p:nvCxnSpPr>
        <p:spPr>
          <a:xfrm>
            <a:off x="266700" y="1981200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866900" y="2135041"/>
            <a:ext cx="647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095500" y="1830241"/>
            <a:ext cx="419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095500" y="1334941"/>
            <a:ext cx="0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3890" y="1333295"/>
            <a:ext cx="1463040" cy="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32460" y="1333501"/>
            <a:ext cx="0" cy="647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191000" y="1638300"/>
            <a:ext cx="102355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Lookup memory</a:t>
            </a:r>
          </a:p>
          <a:p>
            <a:pPr algn="ctr"/>
            <a:r>
              <a:rPr lang="en-US" sz="1200" dirty="0" smtClean="0"/>
              <a:t>(1024X10)</a:t>
            </a:r>
            <a:endParaRPr lang="en-US" sz="1200" dirty="0"/>
          </a:p>
        </p:txBody>
      </p:sp>
      <p:cxnSp>
        <p:nvCxnSpPr>
          <p:cNvPr id="46" name="Straight Arrow Connector 45"/>
          <p:cNvCxnSpPr>
            <a:stCxn id="3" idx="3"/>
            <a:endCxn id="44" idx="1"/>
          </p:cNvCxnSpPr>
          <p:nvPr/>
        </p:nvCxnSpPr>
        <p:spPr>
          <a:xfrm>
            <a:off x="3543300" y="1981200"/>
            <a:ext cx="647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305247" y="1981200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Read</a:t>
            </a:r>
          </a:p>
          <a:p>
            <a:pPr algn="ctr"/>
            <a:r>
              <a:rPr lang="en-US" sz="1200" dirty="0" smtClean="0"/>
              <a:t>Address</a:t>
            </a:r>
          </a:p>
          <a:p>
            <a:pPr algn="ctr"/>
            <a:r>
              <a:rPr lang="en-US" sz="1200" dirty="0" smtClean="0"/>
              <a:t>(upper 10 bits)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2244344" y="2984053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Sub = ADC – </a:t>
            </a:r>
            <a:r>
              <a:rPr lang="en-US" sz="1200" dirty="0" err="1" smtClean="0"/>
              <a:t>ADCpre</a:t>
            </a:r>
            <a:endParaRPr lang="en-US" sz="1200" dirty="0" smtClean="0"/>
          </a:p>
          <a:p>
            <a:r>
              <a:rPr lang="en-US" sz="1200" dirty="0" smtClean="0"/>
              <a:t>If (</a:t>
            </a:r>
            <a:r>
              <a:rPr lang="en-US" sz="1200" dirty="0" err="1" smtClean="0"/>
              <a:t>adcpre</a:t>
            </a:r>
            <a:r>
              <a:rPr lang="en-US" sz="1200" dirty="0"/>
              <a:t> </a:t>
            </a:r>
            <a:r>
              <a:rPr lang="en-US" sz="1200" dirty="0" smtClean="0"/>
              <a:t>&gt; </a:t>
            </a:r>
            <a:r>
              <a:rPr lang="en-US" sz="1200" dirty="0" err="1" smtClean="0"/>
              <a:t>adc</a:t>
            </a:r>
            <a:r>
              <a:rPr lang="en-US" sz="1200" dirty="0" smtClean="0"/>
              <a:t>) sub=0</a:t>
            </a:r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4457700" y="2324100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876800" y="2324100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144945" y="2660099"/>
            <a:ext cx="105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Load lookup </a:t>
            </a:r>
          </a:p>
          <a:p>
            <a:r>
              <a:rPr lang="en-US" sz="1200" dirty="0" smtClean="0"/>
              <a:t>Memory from</a:t>
            </a:r>
          </a:p>
          <a:p>
            <a:r>
              <a:rPr lang="en-US" sz="1200" dirty="0" smtClean="0"/>
              <a:t>Slow control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753100" y="1642448"/>
            <a:ext cx="1023550" cy="2281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 bits </a:t>
            </a:r>
          </a:p>
          <a:p>
            <a:pPr algn="ctr"/>
            <a:r>
              <a:rPr lang="en-US" sz="1200" dirty="0" smtClean="0"/>
              <a:t>2X2 SUM</a:t>
            </a:r>
          </a:p>
          <a:p>
            <a:pPr algn="ctr"/>
            <a:r>
              <a:rPr lang="en-US" sz="1200" dirty="0" smtClean="0"/>
              <a:t>(12 bits output)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6734913" y="1550313"/>
            <a:ext cx="8835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o</a:t>
            </a:r>
            <a:r>
              <a:rPr lang="en-US" sz="1100" b="1" dirty="0" smtClean="0"/>
              <a:t>nly use</a:t>
            </a:r>
          </a:p>
          <a:p>
            <a:pPr algn="ctr"/>
            <a:r>
              <a:rPr lang="en-US" sz="1100" b="1" dirty="0"/>
              <a:t>u</a:t>
            </a:r>
            <a:r>
              <a:rPr lang="en-US" sz="1100" b="1" dirty="0" smtClean="0"/>
              <a:t>pper 8 bits</a:t>
            </a:r>
            <a:endParaRPr lang="en-US" sz="1100" b="1" dirty="0"/>
          </a:p>
        </p:txBody>
      </p:sp>
      <p:cxnSp>
        <p:nvCxnSpPr>
          <p:cNvPr id="64" name="Straight Arrow Connector 63"/>
          <p:cNvCxnSpPr>
            <a:stCxn id="44" idx="3"/>
          </p:cNvCxnSpPr>
          <p:nvPr/>
        </p:nvCxnSpPr>
        <p:spPr>
          <a:xfrm>
            <a:off x="5214550" y="1981200"/>
            <a:ext cx="538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214550" y="2459524"/>
            <a:ext cx="538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214550" y="2937848"/>
            <a:ext cx="538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214550" y="3416172"/>
            <a:ext cx="538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560274" y="1638300"/>
            <a:ext cx="1023550" cy="392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Choose one of the of </a:t>
            </a:r>
            <a:r>
              <a:rPr lang="en-US" dirty="0" err="1" smtClean="0"/>
              <a:t>of</a:t>
            </a:r>
            <a:r>
              <a:rPr lang="en-US" dirty="0" smtClean="0"/>
              <a:t> the 12X BC clock </a:t>
            </a:r>
            <a:r>
              <a:rPr lang="en-US" dirty="0" err="1" smtClean="0"/>
              <a:t>phas</a:t>
            </a:r>
            <a:r>
              <a:rPr lang="en-US" dirty="0" smtClean="0"/>
              <a:t>  for trigger primitive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6776650" y="2135041"/>
            <a:ext cx="7607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799510" y="5105400"/>
            <a:ext cx="7607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157032" y="2304365"/>
            <a:ext cx="19668" cy="261053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 rot="5400000">
            <a:off x="6418365" y="3084867"/>
            <a:ext cx="149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64 channels</a:t>
            </a:r>
          </a:p>
          <a:p>
            <a:pPr algn="ctr"/>
            <a:r>
              <a:rPr lang="en-US" sz="1400" b="1" dirty="0" smtClean="0"/>
              <a:t>16 2X2 8 bits sum</a:t>
            </a:r>
            <a:endParaRPr lang="en-US" sz="1400" b="1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66700" y="742594"/>
            <a:ext cx="6743700" cy="207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625818" y="315533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6X BC clock</a:t>
            </a:r>
            <a:endParaRPr lang="en-US" dirty="0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7537414" y="742594"/>
            <a:ext cx="3007297" cy="270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7848600" y="346310"/>
            <a:ext cx="1124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12X BC Clock</a:t>
            </a:r>
            <a:endParaRPr lang="en-US" sz="1400" dirty="0"/>
          </a:p>
        </p:txBody>
      </p:sp>
      <p:sp>
        <p:nvSpPr>
          <p:cNvPr id="89" name="Rectangle 88"/>
          <p:cNvSpPr/>
          <p:nvPr/>
        </p:nvSpPr>
        <p:spPr>
          <a:xfrm>
            <a:off x="9271771" y="1843127"/>
            <a:ext cx="682067" cy="2281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MUX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 smtClean="0"/>
              <a:t>128 bits</a:t>
            </a:r>
          </a:p>
          <a:p>
            <a:pPr algn="ctr"/>
            <a:r>
              <a:rPr lang="en-US" sz="1200" dirty="0" smtClean="0"/>
              <a:t>To 8 16 bits </a:t>
            </a:r>
            <a:endParaRPr lang="en-US" sz="12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10608462" y="771389"/>
            <a:ext cx="11049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0544711" y="326027"/>
            <a:ext cx="1443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120 MHz clock </a:t>
            </a:r>
            <a:endParaRPr lang="en-US" sz="1600" dirty="0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8583824" y="3048000"/>
            <a:ext cx="6879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10292431" y="1843127"/>
            <a:ext cx="704850" cy="2281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10X16 bits FIFO</a:t>
            </a:r>
            <a:endParaRPr lang="en-US" sz="1400" dirty="0"/>
          </a:p>
        </p:txBody>
      </p:sp>
      <p:sp>
        <p:nvSpPr>
          <p:cNvPr id="103" name="Rectangle 102"/>
          <p:cNvSpPr/>
          <p:nvPr/>
        </p:nvSpPr>
        <p:spPr>
          <a:xfrm>
            <a:off x="11292993" y="1843127"/>
            <a:ext cx="704850" cy="2281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Transceiver </a:t>
            </a:r>
          </a:p>
          <a:p>
            <a:pPr algn="ctr"/>
            <a:r>
              <a:rPr lang="en-US" sz="1400" dirty="0" smtClean="0"/>
              <a:t>IP</a:t>
            </a:r>
            <a:endParaRPr lang="en-US" sz="1400" dirty="0"/>
          </a:p>
        </p:txBody>
      </p:sp>
      <p:cxnSp>
        <p:nvCxnSpPr>
          <p:cNvPr id="105" name="Straight Arrow Connector 104"/>
          <p:cNvCxnSpPr>
            <a:stCxn id="89" idx="3"/>
            <a:endCxn id="101" idx="1"/>
          </p:cNvCxnSpPr>
          <p:nvPr/>
        </p:nvCxnSpPr>
        <p:spPr>
          <a:xfrm>
            <a:off x="9953838" y="2984053"/>
            <a:ext cx="3385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1" idx="3"/>
            <a:endCxn id="103" idx="1"/>
          </p:cNvCxnSpPr>
          <p:nvPr/>
        </p:nvCxnSpPr>
        <p:spPr>
          <a:xfrm>
            <a:off x="10997281" y="2984053"/>
            <a:ext cx="2957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Table 107"/>
          <p:cNvGraphicFramePr>
            <a:graphicFrameLocks noGrp="1"/>
          </p:cNvGraphicFramePr>
          <p:nvPr>
            <p:extLst/>
          </p:nvPr>
        </p:nvGraphicFramePr>
        <p:xfrm>
          <a:off x="2415343" y="4592191"/>
          <a:ext cx="4192380" cy="2085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238"/>
                <a:gridCol w="419238"/>
                <a:gridCol w="419238"/>
                <a:gridCol w="419238"/>
                <a:gridCol w="419238"/>
                <a:gridCol w="419238"/>
                <a:gridCol w="419238"/>
                <a:gridCol w="419238"/>
                <a:gridCol w="419238"/>
                <a:gridCol w="419238"/>
              </a:tblGrid>
              <a:tr h="73572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1350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header</a:t>
                      </a:r>
                    </a:p>
                    <a:p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 + clock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1+2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Sum</a:t>
                      </a:r>
                      <a:r>
                        <a:rPr lang="en-US" baseline="0" dirty="0" smtClean="0"/>
                        <a:t> 3+4</a:t>
                      </a:r>
                      <a:endParaRPr lang="en-US" dirty="0" smtClean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r>
                        <a:rPr lang="en-US" baseline="0" dirty="0" smtClean="0"/>
                        <a:t> 5+6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7+8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9+10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11+12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13+14 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15+16</a:t>
                      </a:r>
                      <a:endParaRPr lang="en-US" dirty="0"/>
                    </a:p>
                  </a:txBody>
                  <a:tcPr vert="vert"/>
                </a:tc>
              </a:tr>
            </a:tbl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203316" y="851548"/>
            <a:ext cx="69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delay</a:t>
            </a:r>
            <a:endParaRPr lang="en-US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2629481" y="85292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4302982" y="85292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6693761" y="88460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9568155" y="879275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+ 1 BC + 2 12X</a:t>
            </a:r>
            <a:endParaRPr lang="en-US" dirty="0"/>
          </a:p>
        </p:txBody>
      </p:sp>
      <p:cxnSp>
        <p:nvCxnSpPr>
          <p:cNvPr id="118" name="Straight Arrow Connector 117"/>
          <p:cNvCxnSpPr/>
          <p:nvPr/>
        </p:nvCxnSpPr>
        <p:spPr>
          <a:xfrm flipH="1">
            <a:off x="8583824" y="1830241"/>
            <a:ext cx="5982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631258" y="1373039"/>
            <a:ext cx="1587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 bits trigger phase</a:t>
            </a:r>
            <a:endParaRPr lang="en-US" sz="1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457700" y="15919"/>
            <a:ext cx="432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Cal trigger primitive Generator (preliminary)</a:t>
            </a:r>
            <a:endParaRPr lang="en-US" u="sng" dirty="0"/>
          </a:p>
        </p:txBody>
      </p:sp>
      <p:sp>
        <p:nvSpPr>
          <p:cNvPr id="2" name="Rectangle 1"/>
          <p:cNvSpPr/>
          <p:nvPr/>
        </p:nvSpPr>
        <p:spPr>
          <a:xfrm>
            <a:off x="9271771" y="4743359"/>
            <a:ext cx="696492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Monitor Delay dual port memory</a:t>
            </a:r>
            <a:endParaRPr lang="en-US" sz="1100" dirty="0"/>
          </a:p>
        </p:txBody>
      </p:sp>
      <p:sp>
        <p:nvSpPr>
          <p:cNvPr id="58" name="Rectangle 57"/>
          <p:cNvSpPr/>
          <p:nvPr/>
        </p:nvSpPr>
        <p:spPr>
          <a:xfrm>
            <a:off x="10307964" y="4743359"/>
            <a:ext cx="696492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5 events buffer</a:t>
            </a:r>
            <a:endParaRPr lang="en-US" sz="1200" b="1" dirty="0"/>
          </a:p>
        </p:txBody>
      </p:sp>
      <p:cxnSp>
        <p:nvCxnSpPr>
          <p:cNvPr id="13" name="Straight Arrow Connector 12"/>
          <p:cNvCxnSpPr>
            <a:endCxn id="2" idx="1"/>
          </p:cNvCxnSpPr>
          <p:nvPr/>
        </p:nvCxnSpPr>
        <p:spPr>
          <a:xfrm>
            <a:off x="8606684" y="5219609"/>
            <a:ext cx="665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3"/>
            <a:endCxn id="58" idx="1"/>
          </p:cNvCxnSpPr>
          <p:nvPr/>
        </p:nvCxnSpPr>
        <p:spPr>
          <a:xfrm>
            <a:off x="9968263" y="5219609"/>
            <a:ext cx="339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0138113" y="5219609"/>
            <a:ext cx="0" cy="800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836036" y="6145090"/>
            <a:ext cx="5741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L1 </a:t>
            </a:r>
          </a:p>
          <a:p>
            <a:pPr algn="ctr"/>
            <a:r>
              <a:rPr lang="en-US" sz="1100" b="1" dirty="0" smtClean="0"/>
              <a:t>trigger</a:t>
            </a:r>
            <a:endParaRPr lang="en-US" sz="11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055327" y="5331767"/>
            <a:ext cx="992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To controller</a:t>
            </a:r>
          </a:p>
          <a:p>
            <a:pPr algn="ctr"/>
            <a:r>
              <a:rPr lang="en-US" sz="1200" b="1" dirty="0" smtClean="0"/>
              <a:t>readout</a:t>
            </a:r>
            <a:endParaRPr lang="en-US" sz="1200" b="1" dirty="0"/>
          </a:p>
        </p:txBody>
      </p:sp>
      <p:cxnSp>
        <p:nvCxnSpPr>
          <p:cNvPr id="34" name="Straight Arrow Connector 33"/>
          <p:cNvCxnSpPr>
            <a:stCxn id="58" idx="3"/>
          </p:cNvCxnSpPr>
          <p:nvPr/>
        </p:nvCxnSpPr>
        <p:spPr>
          <a:xfrm>
            <a:off x="11004456" y="5219609"/>
            <a:ext cx="9313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525311" y="5860425"/>
            <a:ext cx="11368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Delay and</a:t>
            </a:r>
          </a:p>
          <a:p>
            <a:pPr algn="ctr"/>
            <a:r>
              <a:rPr lang="en-US" sz="1400" b="1" dirty="0" smtClean="0"/>
              <a:t># of Sample  </a:t>
            </a:r>
          </a:p>
          <a:p>
            <a:pPr algn="ctr"/>
            <a:r>
              <a:rPr lang="en-US" sz="1400" b="1" dirty="0" smtClean="0"/>
              <a:t>adjustable </a:t>
            </a:r>
            <a:endParaRPr lang="en-US" sz="1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18259</TotalTime>
  <Words>3137</Words>
  <Application>Microsoft Office PowerPoint</Application>
  <PresentationFormat>Widescreen</PresentationFormat>
  <Paragraphs>874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Wingdings</vt:lpstr>
      <vt:lpstr>Office Theme</vt:lpstr>
      <vt:lpstr>Calorimeter Electronics Digitizer System Design Review</vt:lpstr>
      <vt:lpstr>Calorimeter Digitizer system overview</vt:lpstr>
      <vt:lpstr>The Subsystem Technical Overview</vt:lpstr>
      <vt:lpstr>PowerPoint Presentation</vt:lpstr>
      <vt:lpstr>PowerPoint Presentation</vt:lpstr>
      <vt:lpstr>Signal input cable</vt:lpstr>
      <vt:lpstr>PowerPoint Presentation</vt:lpstr>
      <vt:lpstr>PowerPoint Presentation</vt:lpstr>
      <vt:lpstr>PowerPoint Presentation</vt:lpstr>
      <vt:lpstr>ADC board FPGA Image Storage</vt:lpstr>
      <vt:lpstr>PowerPoint Presentation</vt:lpstr>
      <vt:lpstr>PowerPoint Presentation</vt:lpstr>
      <vt:lpstr>PowerPoint Presentation</vt:lpstr>
      <vt:lpstr>Prototype Boards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 Bit Discussion</vt:lpstr>
      <vt:lpstr>Digitizer Mechanical </vt:lpstr>
      <vt:lpstr>PowerPoint Presentation</vt:lpstr>
      <vt:lpstr>Power</vt:lpstr>
      <vt:lpstr>Obsolete Parts</vt:lpstr>
      <vt:lpstr>Major cost of the system</vt:lpstr>
      <vt:lpstr>Status</vt:lpstr>
      <vt:lpstr>Backup Slides</vt:lpstr>
      <vt:lpstr>Digitizer board power</vt:lpstr>
      <vt:lpstr>+12V power</vt:lpstr>
      <vt:lpstr>PowerPoint Presentation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Columbia University</dc:creator>
  <cp:lastModifiedBy>Columbia University</cp:lastModifiedBy>
  <cp:revision>54</cp:revision>
  <cp:lastPrinted>2019-01-03T18:26:58Z</cp:lastPrinted>
  <dcterms:created xsi:type="dcterms:W3CDTF">2018-12-22T22:15:29Z</dcterms:created>
  <dcterms:modified xsi:type="dcterms:W3CDTF">2019-01-04T14:53:35Z</dcterms:modified>
</cp:coreProperties>
</file>